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2"/>
  </p:notesMasterIdLst>
  <p:sldIdLst>
    <p:sldId id="256" r:id="rId2"/>
    <p:sldId id="318" r:id="rId3"/>
    <p:sldId id="365" r:id="rId4"/>
    <p:sldId id="366" r:id="rId5"/>
    <p:sldId id="378" r:id="rId6"/>
    <p:sldId id="379" r:id="rId7"/>
    <p:sldId id="376" r:id="rId8"/>
    <p:sldId id="380" r:id="rId9"/>
    <p:sldId id="377" r:id="rId10"/>
    <p:sldId id="364" r:id="rId11"/>
    <p:sldId id="369" r:id="rId12"/>
    <p:sldId id="368" r:id="rId13"/>
    <p:sldId id="367" r:id="rId14"/>
    <p:sldId id="362" r:id="rId15"/>
    <p:sldId id="370" r:id="rId16"/>
    <p:sldId id="371" r:id="rId17"/>
    <p:sldId id="372" r:id="rId18"/>
    <p:sldId id="373" r:id="rId19"/>
    <p:sldId id="374" r:id="rId20"/>
    <p:sldId id="3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91145" autoAdjust="0"/>
  </p:normalViewPr>
  <p:slideViewPr>
    <p:cSldViewPr snapToGrid="0" snapToObjects="1">
      <p:cViewPr>
        <p:scale>
          <a:sx n="75" d="100"/>
          <a:sy n="75" d="100"/>
        </p:scale>
        <p:origin x="-432"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11/5/14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11/5/14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regularization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570490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18531"/>
            <a:ext cx="7967134" cy="576051"/>
          </a:xfrm>
        </p:spPr>
        <p:txBody>
          <a:bodyPr>
            <a:normAutofit fontScale="90000"/>
          </a:bodyPr>
          <a:lstStyle/>
          <a:p>
            <a:r>
              <a:rPr lang="en-US" u="sng" dirty="0" smtClean="0"/>
              <a:t>Implicit feature selection</a:t>
            </a:r>
            <a:endParaRPr lang="en-US" u="sng" dirty="0"/>
          </a:p>
        </p:txBody>
      </p:sp>
      <p:sp>
        <p:nvSpPr>
          <p:cNvPr id="7" name="TextBox 6"/>
          <p:cNvSpPr txBox="1"/>
          <p:nvPr/>
        </p:nvSpPr>
        <p:spPr>
          <a:xfrm>
            <a:off x="338666" y="860741"/>
            <a:ext cx="8229600" cy="4893648"/>
          </a:xfrm>
          <a:prstGeom prst="rect">
            <a:avLst/>
          </a:prstGeom>
          <a:noFill/>
        </p:spPr>
        <p:txBody>
          <a:bodyPr wrap="square" rtlCol="0">
            <a:spAutoFit/>
          </a:bodyPr>
          <a:lstStyle/>
          <a:p>
            <a:r>
              <a:rPr lang="en-US" sz="2400" dirty="0" smtClean="0"/>
              <a:t>Regularization can be thought of as an implicit feature selection tool.</a:t>
            </a:r>
          </a:p>
          <a:p>
            <a:endParaRPr lang="en-US" dirty="0" smtClean="0"/>
          </a:p>
          <a:p>
            <a:endParaRPr lang="en-US" sz="2400" dirty="0" smtClean="0">
              <a:solidFill>
                <a:srgbClr val="FF0000"/>
              </a:solidFill>
            </a:endParaRPr>
          </a:p>
          <a:p>
            <a:r>
              <a:rPr lang="en-US" sz="2400" dirty="0" smtClean="0">
                <a:solidFill>
                  <a:srgbClr val="FF0000"/>
                </a:solidFill>
              </a:rPr>
              <a:t>We control the complexity of the model by restricted how large the feature weights can grow.</a:t>
            </a:r>
          </a:p>
          <a:p>
            <a:endParaRPr lang="en-US" sz="2400" dirty="0" smtClean="0"/>
          </a:p>
          <a:p>
            <a:endParaRPr lang="en-US" sz="2400" dirty="0"/>
          </a:p>
          <a:p>
            <a:r>
              <a:rPr lang="en-US" sz="2400" dirty="0" smtClean="0"/>
              <a:t>Favors more biased models as a means to reduce expected variance.</a:t>
            </a:r>
            <a:endParaRPr lang="en-US" sz="2400" dirty="0"/>
          </a:p>
          <a:p>
            <a:endParaRPr lang="en-US" dirty="0" smtClean="0"/>
          </a:p>
          <a:p>
            <a:endParaRPr lang="en-US" dirty="0" smtClean="0"/>
          </a:p>
          <a:p>
            <a:r>
              <a:rPr lang="en-US" sz="2400" dirty="0" smtClean="0">
                <a:solidFill>
                  <a:srgbClr val="FF0000"/>
                </a:solidFill>
              </a:rPr>
              <a:t>Useful when: n is small, dimensionality is high</a:t>
            </a:r>
          </a:p>
          <a:p>
            <a:endParaRPr lang="en-US" dirty="0"/>
          </a:p>
        </p:txBody>
      </p:sp>
    </p:spTree>
    <p:extLst>
      <p:ext uri="{BB962C8B-B14F-4D97-AF65-F5344CB8AC3E}">
        <p14:creationId xmlns:p14="http://schemas.microsoft.com/office/powerpoint/2010/main" val="188806038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69350" y="1794933"/>
            <a:ext cx="5875874" cy="4561933"/>
            <a:chOff x="169350" y="1794933"/>
            <a:chExt cx="5875874" cy="4561933"/>
          </a:xfrm>
        </p:grpSpPr>
        <p:pic>
          <p:nvPicPr>
            <p:cNvPr id="4" name="Picture 3" descr="ll_nor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91" y="1794933"/>
              <a:ext cx="5858933" cy="4394200"/>
            </a:xfrm>
            <a:prstGeom prst="rect">
              <a:avLst/>
            </a:prstGeom>
          </p:spPr>
        </p:pic>
        <p:sp>
          <p:nvSpPr>
            <p:cNvPr id="5" name="TextBox 4"/>
            <p:cNvSpPr txBox="1"/>
            <p:nvPr/>
          </p:nvSpPr>
          <p:spPr>
            <a:xfrm>
              <a:off x="169350" y="3735393"/>
              <a:ext cx="643466" cy="369332"/>
            </a:xfrm>
            <a:prstGeom prst="rect">
              <a:avLst/>
            </a:prstGeom>
            <a:noFill/>
          </p:spPr>
          <p:txBody>
            <a:bodyPr wrap="square" rtlCol="0">
              <a:spAutoFit/>
            </a:bodyPr>
            <a:lstStyle/>
            <a:p>
              <a:r>
                <a:rPr lang="en-US" dirty="0" smtClean="0"/>
                <a:t>W2</a:t>
              </a:r>
              <a:endParaRPr lang="en-US" dirty="0"/>
            </a:p>
          </p:txBody>
        </p:sp>
        <p:sp>
          <p:nvSpPr>
            <p:cNvPr id="8" name="TextBox 7"/>
            <p:cNvSpPr txBox="1"/>
            <p:nvPr/>
          </p:nvSpPr>
          <p:spPr>
            <a:xfrm>
              <a:off x="2844821" y="5987534"/>
              <a:ext cx="643466" cy="369332"/>
            </a:xfrm>
            <a:prstGeom prst="rect">
              <a:avLst/>
            </a:prstGeom>
            <a:noFill/>
          </p:spPr>
          <p:txBody>
            <a:bodyPr wrap="square" rtlCol="0">
              <a:spAutoFit/>
            </a:bodyPr>
            <a:lstStyle/>
            <a:p>
              <a:r>
                <a:rPr lang="en-US" dirty="0" smtClean="0"/>
                <a:t>W1</a:t>
              </a:r>
              <a:endParaRPr lang="en-US" dirty="0"/>
            </a:p>
          </p:txBody>
        </p:sp>
      </p:grpSp>
      <p:sp>
        <p:nvSpPr>
          <p:cNvPr id="2" name="Title 1"/>
          <p:cNvSpPr>
            <a:spLocks noGrp="1"/>
          </p:cNvSpPr>
          <p:nvPr>
            <p:ph type="title"/>
          </p:nvPr>
        </p:nvSpPr>
        <p:spPr>
          <a:xfrm>
            <a:off x="448732" y="219964"/>
            <a:ext cx="7967134" cy="576051"/>
          </a:xfrm>
        </p:spPr>
        <p:txBody>
          <a:bodyPr>
            <a:normAutofit fontScale="90000"/>
          </a:bodyPr>
          <a:lstStyle/>
          <a:p>
            <a:r>
              <a:rPr lang="en-US" u="sng" dirty="0" smtClean="0"/>
              <a:t>Optimization revisited</a:t>
            </a:r>
            <a:endParaRPr lang="en-US" u="sng" dirty="0"/>
          </a:p>
        </p:txBody>
      </p:sp>
      <p:sp>
        <p:nvSpPr>
          <p:cNvPr id="7" name="TextBox 6"/>
          <p:cNvSpPr txBox="1"/>
          <p:nvPr/>
        </p:nvSpPr>
        <p:spPr>
          <a:xfrm>
            <a:off x="448732" y="1001598"/>
            <a:ext cx="7780868" cy="923330"/>
          </a:xfrm>
          <a:prstGeom prst="rect">
            <a:avLst/>
          </a:prstGeom>
          <a:noFill/>
        </p:spPr>
        <p:txBody>
          <a:bodyPr wrap="square" rtlCol="0">
            <a:spAutoFit/>
          </a:bodyPr>
          <a:lstStyle/>
          <a:p>
            <a:r>
              <a:rPr lang="en-US" dirty="0" smtClean="0"/>
              <a:t>In standard ERM we look for the feature weights that minimize our loss function. We generally don’t put any limits on what values the weights can take.</a:t>
            </a:r>
            <a:endParaRPr lang="en-US" dirty="0"/>
          </a:p>
        </p:txBody>
      </p:sp>
      <p:pic>
        <p:nvPicPr>
          <p:cNvPr id="9" name="Picture 8" descr="Screen Shot 2014-11-01 at 10.31.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978" y="2482092"/>
            <a:ext cx="2972222" cy="705273"/>
          </a:xfrm>
          <a:prstGeom prst="rect">
            <a:avLst/>
          </a:prstGeom>
        </p:spPr>
      </p:pic>
      <p:sp>
        <p:nvSpPr>
          <p:cNvPr id="11" name="TextBox 10"/>
          <p:cNvSpPr txBox="1"/>
          <p:nvPr/>
        </p:nvSpPr>
        <p:spPr>
          <a:xfrm>
            <a:off x="6045224" y="2167472"/>
            <a:ext cx="1930376" cy="369332"/>
          </a:xfrm>
          <a:prstGeom prst="rect">
            <a:avLst/>
          </a:prstGeom>
          <a:noFill/>
        </p:spPr>
        <p:txBody>
          <a:bodyPr wrap="square" rtlCol="0">
            <a:spAutoFit/>
          </a:bodyPr>
          <a:lstStyle/>
          <a:p>
            <a:pPr algn="ctr"/>
            <a:r>
              <a:rPr lang="en-US" b="1" u="sng" dirty="0" smtClean="0"/>
              <a:t>Objective</a:t>
            </a:r>
            <a:endParaRPr lang="en-US" b="1" u="sng" dirty="0"/>
          </a:p>
        </p:txBody>
      </p:sp>
      <p:sp>
        <p:nvSpPr>
          <p:cNvPr id="12" name="TextBox 11"/>
          <p:cNvSpPr txBox="1"/>
          <p:nvPr/>
        </p:nvSpPr>
        <p:spPr>
          <a:xfrm>
            <a:off x="6045227" y="3516861"/>
            <a:ext cx="1930376" cy="369332"/>
          </a:xfrm>
          <a:prstGeom prst="rect">
            <a:avLst/>
          </a:prstGeom>
          <a:noFill/>
        </p:spPr>
        <p:txBody>
          <a:bodyPr wrap="square" rtlCol="0">
            <a:spAutoFit/>
          </a:bodyPr>
          <a:lstStyle/>
          <a:p>
            <a:pPr algn="ctr"/>
            <a:r>
              <a:rPr lang="en-US" b="1" u="sng" dirty="0" smtClean="0"/>
              <a:t>Solution</a:t>
            </a:r>
            <a:endParaRPr lang="en-US" b="1" u="sng" dirty="0"/>
          </a:p>
        </p:txBody>
      </p:sp>
      <p:sp>
        <p:nvSpPr>
          <p:cNvPr id="13" name="5-Point Star 12"/>
          <p:cNvSpPr/>
          <p:nvPr/>
        </p:nvSpPr>
        <p:spPr>
          <a:xfrm>
            <a:off x="3166553" y="3413660"/>
            <a:ext cx="355600" cy="287867"/>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623735" y="3572933"/>
            <a:ext cx="2844798" cy="16246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892800" y="4233333"/>
            <a:ext cx="2523066" cy="923330"/>
          </a:xfrm>
          <a:prstGeom prst="rect">
            <a:avLst/>
          </a:prstGeom>
          <a:noFill/>
        </p:spPr>
        <p:txBody>
          <a:bodyPr wrap="square" rtlCol="0">
            <a:spAutoFit/>
          </a:bodyPr>
          <a:lstStyle/>
          <a:p>
            <a:r>
              <a:rPr lang="en-US" dirty="0" smtClean="0"/>
              <a:t>Use some convex optimization procedure to numerically solve.</a:t>
            </a:r>
            <a:endParaRPr lang="en-US" dirty="0"/>
          </a:p>
        </p:txBody>
      </p:sp>
    </p:spTree>
    <p:extLst>
      <p:ext uri="{BB962C8B-B14F-4D97-AF65-F5344CB8AC3E}">
        <p14:creationId xmlns:p14="http://schemas.microsoft.com/office/powerpoint/2010/main" val="18880603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l_re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6" y="1956832"/>
            <a:ext cx="5960534" cy="4470401"/>
          </a:xfrm>
          <a:prstGeom prst="rect">
            <a:avLst/>
          </a:prstGeom>
        </p:spPr>
      </p:pic>
      <p:sp>
        <p:nvSpPr>
          <p:cNvPr id="2" name="Title 1"/>
          <p:cNvSpPr>
            <a:spLocks noGrp="1"/>
          </p:cNvSpPr>
          <p:nvPr>
            <p:ph type="title"/>
          </p:nvPr>
        </p:nvSpPr>
        <p:spPr>
          <a:xfrm>
            <a:off x="186266" y="288025"/>
            <a:ext cx="7967134" cy="576051"/>
          </a:xfrm>
        </p:spPr>
        <p:txBody>
          <a:bodyPr>
            <a:normAutofit fontScale="90000"/>
          </a:bodyPr>
          <a:lstStyle/>
          <a:p>
            <a:r>
              <a:rPr lang="en-US" u="sng" dirty="0" smtClean="0"/>
              <a:t>Constraining the solution</a:t>
            </a:r>
            <a:endParaRPr lang="en-US" u="sng" dirty="0"/>
          </a:p>
        </p:txBody>
      </p:sp>
      <p:sp>
        <p:nvSpPr>
          <p:cNvPr id="7" name="TextBox 6"/>
          <p:cNvSpPr txBox="1"/>
          <p:nvPr/>
        </p:nvSpPr>
        <p:spPr>
          <a:xfrm>
            <a:off x="186266" y="1020803"/>
            <a:ext cx="8229600" cy="923330"/>
          </a:xfrm>
          <a:prstGeom prst="rect">
            <a:avLst/>
          </a:prstGeom>
          <a:noFill/>
        </p:spPr>
        <p:txBody>
          <a:bodyPr wrap="square" rtlCol="0">
            <a:spAutoFit/>
          </a:bodyPr>
          <a:lstStyle/>
          <a:p>
            <a:r>
              <a:rPr lang="en-US" dirty="0" smtClean="0"/>
              <a:t>We’re going to use the same objective function, but we’re going to add a constraint. We specify that the norm of the weights can’t grow beyond a certain value. Usually R(W) is a convex function, such as L2 or L1 norm of W.</a:t>
            </a:r>
            <a:endParaRPr lang="en-US" dirty="0"/>
          </a:p>
        </p:txBody>
      </p:sp>
      <p:pic>
        <p:nvPicPr>
          <p:cNvPr id="5" name="Picture 4" descr="Screen Shot 2014-11-01 at 10.31.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199" y="2427635"/>
            <a:ext cx="3234267" cy="954797"/>
          </a:xfrm>
          <a:prstGeom prst="rect">
            <a:avLst/>
          </a:prstGeom>
        </p:spPr>
      </p:pic>
      <p:sp>
        <p:nvSpPr>
          <p:cNvPr id="8" name="TextBox 7"/>
          <p:cNvSpPr txBox="1"/>
          <p:nvPr/>
        </p:nvSpPr>
        <p:spPr>
          <a:xfrm>
            <a:off x="6045224" y="2167472"/>
            <a:ext cx="1930376" cy="369332"/>
          </a:xfrm>
          <a:prstGeom prst="rect">
            <a:avLst/>
          </a:prstGeom>
          <a:noFill/>
        </p:spPr>
        <p:txBody>
          <a:bodyPr wrap="square" rtlCol="0">
            <a:spAutoFit/>
          </a:bodyPr>
          <a:lstStyle/>
          <a:p>
            <a:pPr algn="ctr"/>
            <a:r>
              <a:rPr lang="en-US" b="1" u="sng" dirty="0" smtClean="0"/>
              <a:t>Objective</a:t>
            </a:r>
            <a:endParaRPr lang="en-US" b="1" u="sng" dirty="0"/>
          </a:p>
        </p:txBody>
      </p:sp>
      <p:sp>
        <p:nvSpPr>
          <p:cNvPr id="9" name="TextBox 8"/>
          <p:cNvSpPr txBox="1"/>
          <p:nvPr/>
        </p:nvSpPr>
        <p:spPr>
          <a:xfrm>
            <a:off x="6045227" y="3516861"/>
            <a:ext cx="1930376" cy="369332"/>
          </a:xfrm>
          <a:prstGeom prst="rect">
            <a:avLst/>
          </a:prstGeom>
          <a:noFill/>
        </p:spPr>
        <p:txBody>
          <a:bodyPr wrap="square" rtlCol="0">
            <a:spAutoFit/>
          </a:bodyPr>
          <a:lstStyle/>
          <a:p>
            <a:pPr algn="ctr"/>
            <a:r>
              <a:rPr lang="en-US" b="1" u="sng" dirty="0" smtClean="0"/>
              <a:t>Solution</a:t>
            </a:r>
            <a:endParaRPr lang="en-US" b="1" u="sng" dirty="0"/>
          </a:p>
        </p:txBody>
      </p:sp>
      <p:sp>
        <p:nvSpPr>
          <p:cNvPr id="10" name="TextBox 9"/>
          <p:cNvSpPr txBox="1"/>
          <p:nvPr/>
        </p:nvSpPr>
        <p:spPr>
          <a:xfrm>
            <a:off x="2523088" y="6172200"/>
            <a:ext cx="643466" cy="369332"/>
          </a:xfrm>
          <a:prstGeom prst="rect">
            <a:avLst/>
          </a:prstGeom>
          <a:noFill/>
        </p:spPr>
        <p:txBody>
          <a:bodyPr wrap="square" rtlCol="0">
            <a:spAutoFit/>
          </a:bodyPr>
          <a:lstStyle/>
          <a:p>
            <a:r>
              <a:rPr lang="en-US" dirty="0" smtClean="0"/>
              <a:t>W1</a:t>
            </a:r>
            <a:endParaRPr lang="en-US" dirty="0"/>
          </a:p>
        </p:txBody>
      </p:sp>
      <p:sp>
        <p:nvSpPr>
          <p:cNvPr id="11" name="TextBox 10"/>
          <p:cNvSpPr txBox="1"/>
          <p:nvPr/>
        </p:nvSpPr>
        <p:spPr>
          <a:xfrm>
            <a:off x="84686" y="3701527"/>
            <a:ext cx="643466" cy="369332"/>
          </a:xfrm>
          <a:prstGeom prst="rect">
            <a:avLst/>
          </a:prstGeom>
          <a:noFill/>
        </p:spPr>
        <p:txBody>
          <a:bodyPr wrap="square" rtlCol="0">
            <a:spAutoFit/>
          </a:bodyPr>
          <a:lstStyle/>
          <a:p>
            <a:r>
              <a:rPr lang="en-US" dirty="0" smtClean="0"/>
              <a:t>W2</a:t>
            </a:r>
            <a:endParaRPr lang="en-US" dirty="0"/>
          </a:p>
        </p:txBody>
      </p:sp>
      <p:sp>
        <p:nvSpPr>
          <p:cNvPr id="6" name="TextBox 5"/>
          <p:cNvSpPr txBox="1"/>
          <p:nvPr/>
        </p:nvSpPr>
        <p:spPr>
          <a:xfrm>
            <a:off x="6045227" y="4070859"/>
            <a:ext cx="2370639" cy="923330"/>
          </a:xfrm>
          <a:prstGeom prst="rect">
            <a:avLst/>
          </a:prstGeom>
          <a:noFill/>
        </p:spPr>
        <p:txBody>
          <a:bodyPr wrap="square" rtlCol="0">
            <a:spAutoFit/>
          </a:bodyPr>
          <a:lstStyle/>
          <a:p>
            <a:r>
              <a:rPr lang="en-US" dirty="0" smtClean="0"/>
              <a:t>Now we pick the max value that lies within the constraint circle.</a:t>
            </a:r>
            <a:endParaRPr lang="en-US" dirty="0"/>
          </a:p>
        </p:txBody>
      </p:sp>
      <p:sp>
        <p:nvSpPr>
          <p:cNvPr id="12" name="5-Point Star 11"/>
          <p:cNvSpPr/>
          <p:nvPr/>
        </p:nvSpPr>
        <p:spPr>
          <a:xfrm>
            <a:off x="2032042" y="3955516"/>
            <a:ext cx="355600" cy="287867"/>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2387642" y="3735393"/>
            <a:ext cx="4080891" cy="335466"/>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06038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11-01 at 10.49.2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08" y="1864738"/>
            <a:ext cx="7899191" cy="4472524"/>
          </a:xfrm>
          <a:prstGeom prst="rect">
            <a:avLst/>
          </a:prstGeom>
        </p:spPr>
      </p:pic>
      <p:sp>
        <p:nvSpPr>
          <p:cNvPr id="2" name="Title 1"/>
          <p:cNvSpPr>
            <a:spLocks noGrp="1"/>
          </p:cNvSpPr>
          <p:nvPr>
            <p:ph type="title"/>
          </p:nvPr>
        </p:nvSpPr>
        <p:spPr>
          <a:xfrm>
            <a:off x="397933" y="169494"/>
            <a:ext cx="7967134" cy="576051"/>
          </a:xfrm>
        </p:spPr>
        <p:txBody>
          <a:bodyPr>
            <a:normAutofit fontScale="90000"/>
          </a:bodyPr>
          <a:lstStyle/>
          <a:p>
            <a:r>
              <a:rPr lang="en-US" u="sng" dirty="0" smtClean="0"/>
              <a:t>L1 and L2 regularization</a:t>
            </a:r>
            <a:endParaRPr lang="en-US" u="sng" dirty="0"/>
          </a:p>
        </p:txBody>
      </p:sp>
      <p:sp>
        <p:nvSpPr>
          <p:cNvPr id="7" name="TextBox 6"/>
          <p:cNvSpPr txBox="1"/>
          <p:nvPr/>
        </p:nvSpPr>
        <p:spPr>
          <a:xfrm>
            <a:off x="279399" y="896680"/>
            <a:ext cx="7814735" cy="646331"/>
          </a:xfrm>
          <a:prstGeom prst="rect">
            <a:avLst/>
          </a:prstGeom>
          <a:noFill/>
        </p:spPr>
        <p:txBody>
          <a:bodyPr wrap="square" rtlCol="0">
            <a:spAutoFit/>
          </a:bodyPr>
          <a:lstStyle/>
          <a:p>
            <a:r>
              <a:rPr lang="en-US" dirty="0" smtClean="0"/>
              <a:t>We can take the Lagrange form of the constrained optimization problem, and set up two new objective functions.</a:t>
            </a:r>
            <a:endParaRPr lang="en-US" dirty="0"/>
          </a:p>
        </p:txBody>
      </p:sp>
      <p:pic>
        <p:nvPicPr>
          <p:cNvPr id="4" name="Picture 3" descr="Screen Shot 2014-11-01 at 10.47.5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2" y="2309275"/>
            <a:ext cx="3696963" cy="773783"/>
          </a:xfrm>
          <a:prstGeom prst="rect">
            <a:avLst/>
          </a:prstGeom>
          <a:ln>
            <a:solidFill>
              <a:schemeClr val="tx1"/>
            </a:solidFill>
          </a:ln>
        </p:spPr>
      </p:pic>
      <p:pic>
        <p:nvPicPr>
          <p:cNvPr id="5" name="Picture 4" descr="Screen Shot 2014-11-01 at 10.48.02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529" y="2326209"/>
            <a:ext cx="3806736" cy="773783"/>
          </a:xfrm>
          <a:prstGeom prst="rect">
            <a:avLst/>
          </a:prstGeom>
          <a:ln>
            <a:solidFill>
              <a:schemeClr val="tx1"/>
            </a:solidFill>
          </a:ln>
        </p:spPr>
      </p:pic>
      <p:sp>
        <p:nvSpPr>
          <p:cNvPr id="8" name="TextBox 7"/>
          <p:cNvSpPr txBox="1"/>
          <p:nvPr/>
        </p:nvSpPr>
        <p:spPr>
          <a:xfrm>
            <a:off x="592673" y="1797006"/>
            <a:ext cx="3149600" cy="369332"/>
          </a:xfrm>
          <a:prstGeom prst="rect">
            <a:avLst/>
          </a:prstGeom>
          <a:noFill/>
        </p:spPr>
        <p:txBody>
          <a:bodyPr wrap="square" rtlCol="0">
            <a:spAutoFit/>
          </a:bodyPr>
          <a:lstStyle/>
          <a:p>
            <a:pPr algn="ctr"/>
            <a:r>
              <a:rPr lang="en-US" b="1" u="sng" dirty="0" smtClean="0"/>
              <a:t>L1 (Lasso)</a:t>
            </a:r>
            <a:endParaRPr lang="en-US" b="1" u="sng" dirty="0"/>
          </a:p>
        </p:txBody>
      </p:sp>
      <p:sp>
        <p:nvSpPr>
          <p:cNvPr id="9" name="TextBox 8"/>
          <p:cNvSpPr txBox="1"/>
          <p:nvPr/>
        </p:nvSpPr>
        <p:spPr>
          <a:xfrm>
            <a:off x="5215467" y="1866811"/>
            <a:ext cx="3149600" cy="369332"/>
          </a:xfrm>
          <a:prstGeom prst="rect">
            <a:avLst/>
          </a:prstGeom>
          <a:noFill/>
        </p:spPr>
        <p:txBody>
          <a:bodyPr wrap="square" rtlCol="0">
            <a:spAutoFit/>
          </a:bodyPr>
          <a:lstStyle/>
          <a:p>
            <a:pPr algn="ctr"/>
            <a:r>
              <a:rPr lang="en-US" b="1" u="sng" dirty="0" smtClean="0"/>
              <a:t>L2 (Ridge)</a:t>
            </a:r>
            <a:endParaRPr lang="en-US" b="1" u="sng" dirty="0"/>
          </a:p>
        </p:txBody>
      </p:sp>
    </p:spTree>
    <p:extLst>
      <p:ext uri="{BB962C8B-B14F-4D97-AF65-F5344CB8AC3E}">
        <p14:creationId xmlns:p14="http://schemas.microsoft.com/office/powerpoint/2010/main" val="12672367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Regularization paths</a:t>
            </a:r>
            <a:endParaRPr lang="en-US" u="sng" dirty="0"/>
          </a:p>
        </p:txBody>
      </p:sp>
      <p:sp>
        <p:nvSpPr>
          <p:cNvPr id="7" name="TextBox 6"/>
          <p:cNvSpPr txBox="1"/>
          <p:nvPr/>
        </p:nvSpPr>
        <p:spPr>
          <a:xfrm>
            <a:off x="186266" y="657536"/>
            <a:ext cx="8229600" cy="646331"/>
          </a:xfrm>
          <a:prstGeom prst="rect">
            <a:avLst/>
          </a:prstGeom>
          <a:noFill/>
        </p:spPr>
        <p:txBody>
          <a:bodyPr wrap="square" rtlCol="0">
            <a:spAutoFit/>
          </a:bodyPr>
          <a:lstStyle/>
          <a:p>
            <a:r>
              <a:rPr lang="en-US" dirty="0" smtClean="0"/>
              <a:t>We can visualize what happens to the feature weights as we change the regularization strength.</a:t>
            </a:r>
            <a:endParaRPr lang="en-US" dirty="0"/>
          </a:p>
        </p:txBody>
      </p:sp>
      <p:pic>
        <p:nvPicPr>
          <p:cNvPr id="4" name="Picture 3"/>
          <p:cNvPicPr>
            <a:picLocks noChangeAspect="1"/>
          </p:cNvPicPr>
          <p:nvPr/>
        </p:nvPicPr>
        <p:blipFill>
          <a:blip r:embed="rId2"/>
          <a:stretch>
            <a:fillRect/>
          </a:stretch>
        </p:blipFill>
        <p:spPr>
          <a:xfrm>
            <a:off x="528726" y="1422400"/>
            <a:ext cx="8234273" cy="4967690"/>
          </a:xfrm>
          <a:prstGeom prst="rect">
            <a:avLst/>
          </a:prstGeom>
        </p:spPr>
      </p:pic>
    </p:spTree>
    <p:extLst>
      <p:ext uri="{BB962C8B-B14F-4D97-AF65-F5344CB8AC3E}">
        <p14:creationId xmlns:p14="http://schemas.microsoft.com/office/powerpoint/2010/main" val="41716166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L1 </a:t>
            </a:r>
            <a:r>
              <a:rPr lang="en-US" u="sng" dirty="0" err="1" smtClean="0"/>
              <a:t>vs</a:t>
            </a:r>
            <a:r>
              <a:rPr lang="en-US" u="sng" dirty="0" smtClean="0"/>
              <a:t> l2 effects</a:t>
            </a:r>
            <a:endParaRPr lang="en-US" u="sng" dirty="0"/>
          </a:p>
        </p:txBody>
      </p:sp>
      <p:sp>
        <p:nvSpPr>
          <p:cNvPr id="7" name="TextBox 6"/>
          <p:cNvSpPr txBox="1"/>
          <p:nvPr/>
        </p:nvSpPr>
        <p:spPr>
          <a:xfrm>
            <a:off x="186266" y="657536"/>
            <a:ext cx="8229600" cy="646331"/>
          </a:xfrm>
          <a:prstGeom prst="rect">
            <a:avLst/>
          </a:prstGeom>
          <a:noFill/>
        </p:spPr>
        <p:txBody>
          <a:bodyPr wrap="square" rtlCol="0">
            <a:spAutoFit/>
          </a:bodyPr>
          <a:lstStyle/>
          <a:p>
            <a:r>
              <a:rPr lang="en-US" dirty="0" smtClean="0"/>
              <a:t>Both methods constrain the size of the weights. L1 has an additional property that it holds the weight at 0 before the feature weight grows.</a:t>
            </a:r>
            <a:endParaRPr lang="en-US" dirty="0"/>
          </a:p>
        </p:txBody>
      </p:sp>
      <p:pic>
        <p:nvPicPr>
          <p:cNvPr id="3" name="Picture 2" descr="path_co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067" y="1547568"/>
            <a:ext cx="6620933" cy="4965700"/>
          </a:xfrm>
          <a:prstGeom prst="rect">
            <a:avLst/>
          </a:prstGeom>
        </p:spPr>
      </p:pic>
      <p:sp>
        <p:nvSpPr>
          <p:cNvPr id="4" name="TextBox 3"/>
          <p:cNvSpPr txBox="1"/>
          <p:nvPr/>
        </p:nvSpPr>
        <p:spPr>
          <a:xfrm>
            <a:off x="3386667" y="1422400"/>
            <a:ext cx="2269066" cy="369332"/>
          </a:xfrm>
          <a:prstGeom prst="rect">
            <a:avLst/>
          </a:prstGeom>
          <a:noFill/>
        </p:spPr>
        <p:txBody>
          <a:bodyPr wrap="square" rtlCol="0">
            <a:spAutoFit/>
          </a:bodyPr>
          <a:lstStyle/>
          <a:p>
            <a:pPr algn="ctr"/>
            <a:r>
              <a:rPr lang="en-US" b="1" u="sng" dirty="0" smtClean="0"/>
              <a:t>L1 </a:t>
            </a:r>
            <a:r>
              <a:rPr lang="en-US" b="1" u="sng" dirty="0" err="1" smtClean="0"/>
              <a:t>vs</a:t>
            </a:r>
            <a:r>
              <a:rPr lang="en-US" b="1" u="sng" dirty="0" smtClean="0"/>
              <a:t> L2 Paths</a:t>
            </a:r>
            <a:endParaRPr lang="en-US" b="1" u="sng" dirty="0"/>
          </a:p>
        </p:txBody>
      </p:sp>
    </p:spTree>
    <p:extLst>
      <p:ext uri="{BB962C8B-B14F-4D97-AF65-F5344CB8AC3E}">
        <p14:creationId xmlns:p14="http://schemas.microsoft.com/office/powerpoint/2010/main" val="417161666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Another l1 example</a:t>
            </a:r>
            <a:endParaRPr lang="en-US" u="sng" dirty="0"/>
          </a:p>
        </p:txBody>
      </p:sp>
      <p:sp>
        <p:nvSpPr>
          <p:cNvPr id="7" name="TextBox 6"/>
          <p:cNvSpPr txBox="1"/>
          <p:nvPr/>
        </p:nvSpPr>
        <p:spPr>
          <a:xfrm>
            <a:off x="186266" y="725268"/>
            <a:ext cx="8229600" cy="923330"/>
          </a:xfrm>
          <a:prstGeom prst="rect">
            <a:avLst/>
          </a:prstGeom>
          <a:noFill/>
        </p:spPr>
        <p:txBody>
          <a:bodyPr wrap="square" rtlCol="0">
            <a:spAutoFit/>
          </a:bodyPr>
          <a:lstStyle/>
          <a:p>
            <a:r>
              <a:rPr lang="en-US" dirty="0" smtClean="0"/>
              <a:t>This is an example from ESL, we can see here how coefficients are frozen at 0 before they grow.  This is a good example of how regularization is a form of implicit feature selection.</a:t>
            </a:r>
            <a:endParaRPr lang="en-US" dirty="0"/>
          </a:p>
        </p:txBody>
      </p:sp>
      <p:pic>
        <p:nvPicPr>
          <p:cNvPr id="5" name="Picture 4" descr="Screen Shot 2014-11-01 at 11.01.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7" y="1710264"/>
            <a:ext cx="8280396" cy="4595056"/>
          </a:xfrm>
          <a:prstGeom prst="rect">
            <a:avLst/>
          </a:prstGeom>
        </p:spPr>
      </p:pic>
    </p:spTree>
    <p:extLst>
      <p:ext uri="{BB962C8B-B14F-4D97-AF65-F5344CB8AC3E}">
        <p14:creationId xmlns:p14="http://schemas.microsoft.com/office/powerpoint/2010/main" val="8391114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6266" y="606737"/>
            <a:ext cx="8229600" cy="3785652"/>
          </a:xfrm>
          <a:prstGeom prst="rect">
            <a:avLst/>
          </a:prstGeom>
          <a:noFill/>
        </p:spPr>
        <p:txBody>
          <a:bodyPr wrap="square" rtlCol="0">
            <a:spAutoFit/>
          </a:bodyPr>
          <a:lstStyle/>
          <a:p>
            <a:r>
              <a:rPr lang="en-US" sz="2400" dirty="0" smtClean="0"/>
              <a:t>We can think of regularization as Maximum a Posteriori estimation problem.</a:t>
            </a:r>
          </a:p>
          <a:p>
            <a:endParaRPr lang="en-US" sz="2400" dirty="0" smtClean="0"/>
          </a:p>
          <a:p>
            <a:r>
              <a:rPr lang="en-US" sz="2400" dirty="0" smtClean="0"/>
              <a:t>Using Bayes rule, the posterior of β is:</a:t>
            </a:r>
          </a:p>
          <a:p>
            <a:endParaRPr lang="en-US" sz="2400" dirty="0"/>
          </a:p>
          <a:p>
            <a:endParaRPr lang="en-US" sz="2400" dirty="0" smtClean="0"/>
          </a:p>
          <a:p>
            <a:endParaRPr lang="en-US" sz="2400" dirty="0" smtClean="0"/>
          </a:p>
          <a:p>
            <a:endParaRPr lang="en-US" sz="2400" dirty="0" smtClean="0"/>
          </a:p>
          <a:p>
            <a:r>
              <a:rPr lang="en-US" sz="2400" dirty="0" smtClean="0"/>
              <a:t>The MAP estimate of β is the value that maximizes the posterior distribution.</a:t>
            </a:r>
            <a:endParaRPr lang="en-US" sz="2400" dirty="0"/>
          </a:p>
        </p:txBody>
      </p:sp>
      <p:pic>
        <p:nvPicPr>
          <p:cNvPr id="10" name="Picture 9" descr="Screen Shot 2014-11-01 at 11.05.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5" y="2325924"/>
            <a:ext cx="8534400" cy="1006780"/>
          </a:xfrm>
          <a:prstGeom prst="rect">
            <a:avLst/>
          </a:prstGeom>
        </p:spPr>
      </p:pic>
      <p:sp>
        <p:nvSpPr>
          <p:cNvPr id="2" name="Title 1"/>
          <p:cNvSpPr>
            <a:spLocks noGrp="1"/>
          </p:cNvSpPr>
          <p:nvPr>
            <p:ph type="title"/>
          </p:nvPr>
        </p:nvSpPr>
        <p:spPr>
          <a:xfrm>
            <a:off x="186266" y="33866"/>
            <a:ext cx="7967134" cy="576051"/>
          </a:xfrm>
        </p:spPr>
        <p:txBody>
          <a:bodyPr>
            <a:normAutofit fontScale="90000"/>
          </a:bodyPr>
          <a:lstStyle/>
          <a:p>
            <a:r>
              <a:rPr lang="en-US" u="sng" dirty="0" smtClean="0"/>
              <a:t>The </a:t>
            </a:r>
            <a:r>
              <a:rPr lang="en-US" u="sng" dirty="0" err="1" smtClean="0"/>
              <a:t>bayesian</a:t>
            </a:r>
            <a:r>
              <a:rPr lang="en-US" u="sng" dirty="0" smtClean="0"/>
              <a:t> interpretation</a:t>
            </a:r>
            <a:endParaRPr lang="en-US" u="sng" dirty="0"/>
          </a:p>
        </p:txBody>
      </p:sp>
      <p:pic>
        <p:nvPicPr>
          <p:cNvPr id="11" name="Picture 10" descr="Screen Shot 2014-11-01 at 2.10.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4508498"/>
            <a:ext cx="6769100" cy="1295400"/>
          </a:xfrm>
          <a:prstGeom prst="rect">
            <a:avLst/>
          </a:prstGeom>
        </p:spPr>
      </p:pic>
    </p:spTree>
    <p:extLst>
      <p:ext uri="{BB962C8B-B14F-4D97-AF65-F5344CB8AC3E}">
        <p14:creationId xmlns:p14="http://schemas.microsoft.com/office/powerpoint/2010/main" val="111539793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7864" y="700508"/>
            <a:ext cx="8043336" cy="5632310"/>
          </a:xfrm>
          <a:prstGeom prst="rect">
            <a:avLst/>
          </a:prstGeom>
          <a:noFill/>
        </p:spPr>
        <p:txBody>
          <a:bodyPr wrap="square" rtlCol="0">
            <a:spAutoFit/>
          </a:bodyPr>
          <a:lstStyle/>
          <a:p>
            <a:r>
              <a:rPr lang="en-US" sz="2400" dirty="0" smtClean="0"/>
              <a:t>For L2 regularization, we assume that P(β) is drawn from a normal distribution with 0 mean and variance </a:t>
            </a:r>
            <a:r>
              <a:rPr lang="en-US" sz="2400" dirty="0" err="1" smtClean="0"/>
              <a:t>τ</a:t>
            </a:r>
            <a:r>
              <a:rPr lang="en-US" sz="2400" dirty="0" smtClean="0"/>
              <a:t>.</a:t>
            </a:r>
          </a:p>
          <a:p>
            <a:endParaRPr lang="en-US" sz="2400" dirty="0"/>
          </a:p>
          <a:p>
            <a:endParaRPr lang="en-US" sz="2400" dirty="0" smtClean="0"/>
          </a:p>
          <a:p>
            <a:endParaRPr lang="en-US" sz="2400" dirty="0"/>
          </a:p>
          <a:p>
            <a:r>
              <a:rPr lang="en-US" sz="2400" dirty="0" smtClean="0"/>
              <a:t>The posterior of logistic regression feature weights can then be defined as:</a:t>
            </a:r>
          </a:p>
          <a:p>
            <a:endParaRPr lang="en-US" sz="2400" dirty="0"/>
          </a:p>
          <a:p>
            <a:endParaRPr lang="en-US" sz="2400" dirty="0" smtClean="0"/>
          </a:p>
          <a:p>
            <a:endParaRPr lang="en-US" sz="2400" dirty="0"/>
          </a:p>
          <a:p>
            <a:endParaRPr lang="en-US" sz="2400" dirty="0" smtClean="0"/>
          </a:p>
          <a:p>
            <a:r>
              <a:rPr lang="en-US" sz="2400" dirty="0" smtClean="0"/>
              <a:t>If we take the negative log of the above posterior, we end up with the ERM form of logistic regression.</a:t>
            </a:r>
          </a:p>
          <a:p>
            <a:endParaRPr lang="en-US" sz="2400" dirty="0"/>
          </a:p>
          <a:p>
            <a:r>
              <a:rPr lang="en-US" sz="1600" i="1" dirty="0" smtClean="0"/>
              <a:t>(See </a:t>
            </a:r>
            <a:r>
              <a:rPr lang="en-US" sz="1600" i="1" dirty="0" err="1" smtClean="0"/>
              <a:t>iPython</a:t>
            </a:r>
            <a:r>
              <a:rPr lang="en-US" sz="1600" i="1" dirty="0" smtClean="0"/>
              <a:t> notebook for similar treatment of L1).</a:t>
            </a:r>
            <a:endParaRPr lang="en-US" sz="1600" i="1" dirty="0"/>
          </a:p>
        </p:txBody>
      </p:sp>
      <p:sp>
        <p:nvSpPr>
          <p:cNvPr id="2" name="Title 1"/>
          <p:cNvSpPr>
            <a:spLocks noGrp="1"/>
          </p:cNvSpPr>
          <p:nvPr>
            <p:ph type="title"/>
          </p:nvPr>
        </p:nvSpPr>
        <p:spPr>
          <a:xfrm>
            <a:off x="186266" y="33866"/>
            <a:ext cx="7967134" cy="576051"/>
          </a:xfrm>
        </p:spPr>
        <p:txBody>
          <a:bodyPr>
            <a:normAutofit fontScale="90000"/>
          </a:bodyPr>
          <a:lstStyle/>
          <a:p>
            <a:r>
              <a:rPr lang="en-US" u="sng" dirty="0" err="1" smtClean="0"/>
              <a:t>bayesian</a:t>
            </a:r>
            <a:r>
              <a:rPr lang="en-US" u="sng" dirty="0" smtClean="0"/>
              <a:t> Logistic Regression</a:t>
            </a:r>
            <a:endParaRPr lang="en-US" u="sng" dirty="0"/>
          </a:p>
        </p:txBody>
      </p:sp>
      <p:pic>
        <p:nvPicPr>
          <p:cNvPr id="9" name="Picture 8" descr="Screen Shot 2014-11-01 at 11.05.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33" y="1525379"/>
            <a:ext cx="6998944" cy="1133162"/>
          </a:xfrm>
          <a:prstGeom prst="rect">
            <a:avLst/>
          </a:prstGeom>
        </p:spPr>
      </p:pic>
      <p:pic>
        <p:nvPicPr>
          <p:cNvPr id="8" name="Picture 7" descr="Screen Shot 2014-11-01 at 2.10.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33" y="3488490"/>
            <a:ext cx="7752477" cy="1127980"/>
          </a:xfrm>
          <a:prstGeom prst="rect">
            <a:avLst/>
          </a:prstGeom>
        </p:spPr>
      </p:pic>
    </p:spTree>
    <p:extLst>
      <p:ext uri="{BB962C8B-B14F-4D97-AF65-F5344CB8AC3E}">
        <p14:creationId xmlns:p14="http://schemas.microsoft.com/office/powerpoint/2010/main" val="24629927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Feature selection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7864" y="615843"/>
            <a:ext cx="8043336" cy="1477328"/>
          </a:xfrm>
          <a:prstGeom prst="rect">
            <a:avLst/>
          </a:prstGeom>
          <a:noFill/>
        </p:spPr>
        <p:txBody>
          <a:bodyPr wrap="square" rtlCol="0">
            <a:spAutoFit/>
          </a:bodyPr>
          <a:lstStyle/>
          <a:p>
            <a:r>
              <a:rPr lang="en-US" dirty="0" smtClean="0"/>
              <a:t>We generally always want to use some model selection methodology (i.e., cross-validation) to choose the optimal regularization strength.</a:t>
            </a:r>
          </a:p>
          <a:p>
            <a:endParaRPr lang="en-US" dirty="0"/>
          </a:p>
          <a:p>
            <a:r>
              <a:rPr lang="en-US" dirty="0" smtClean="0"/>
              <a:t>We can use the same method for L1 </a:t>
            </a:r>
            <a:r>
              <a:rPr lang="en-US" dirty="0" err="1" smtClean="0"/>
              <a:t>vs</a:t>
            </a:r>
            <a:r>
              <a:rPr lang="en-US" dirty="0" smtClean="0"/>
              <a:t> L2, but sometimes we choose L1 on principal alone. Its often desired to have the implicit feature selection.</a:t>
            </a:r>
          </a:p>
        </p:txBody>
      </p:sp>
      <p:sp>
        <p:nvSpPr>
          <p:cNvPr id="2" name="Title 1"/>
          <p:cNvSpPr>
            <a:spLocks noGrp="1"/>
          </p:cNvSpPr>
          <p:nvPr>
            <p:ph type="title"/>
          </p:nvPr>
        </p:nvSpPr>
        <p:spPr>
          <a:xfrm>
            <a:off x="186266" y="33866"/>
            <a:ext cx="7967134" cy="576051"/>
          </a:xfrm>
        </p:spPr>
        <p:txBody>
          <a:bodyPr>
            <a:normAutofit fontScale="90000"/>
          </a:bodyPr>
          <a:lstStyle/>
          <a:p>
            <a:r>
              <a:rPr lang="en-US" u="sng" dirty="0" smtClean="0"/>
              <a:t>Regularization weight</a:t>
            </a:r>
            <a:endParaRPr lang="en-US" u="sng" dirty="0"/>
          </a:p>
        </p:txBody>
      </p:sp>
      <p:pic>
        <p:nvPicPr>
          <p:cNvPr id="5" name="Picture 4"/>
          <p:cNvPicPr>
            <a:picLocks noChangeAspect="1"/>
          </p:cNvPicPr>
          <p:nvPr/>
        </p:nvPicPr>
        <p:blipFill>
          <a:blip r:embed="rId2"/>
          <a:stretch>
            <a:fillRect/>
          </a:stretch>
        </p:blipFill>
        <p:spPr>
          <a:xfrm>
            <a:off x="287864" y="2366419"/>
            <a:ext cx="7865535" cy="3932768"/>
          </a:xfrm>
          <a:prstGeom prst="rect">
            <a:avLst/>
          </a:prstGeom>
        </p:spPr>
      </p:pic>
    </p:spTree>
    <p:extLst>
      <p:ext uri="{BB962C8B-B14F-4D97-AF65-F5344CB8AC3E}">
        <p14:creationId xmlns:p14="http://schemas.microsoft.com/office/powerpoint/2010/main" val="31068710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52397"/>
            <a:ext cx="7967134" cy="576051"/>
          </a:xfrm>
        </p:spPr>
        <p:txBody>
          <a:bodyPr>
            <a:normAutofit fontScale="90000"/>
          </a:bodyPr>
          <a:lstStyle/>
          <a:p>
            <a:r>
              <a:rPr lang="en-US" u="sng" dirty="0" smtClean="0"/>
              <a:t>Why do feature selection?</a:t>
            </a:r>
            <a:endParaRPr lang="en-US" u="sng" dirty="0"/>
          </a:p>
        </p:txBody>
      </p:sp>
      <p:sp>
        <p:nvSpPr>
          <p:cNvPr id="7" name="TextBox 6"/>
          <p:cNvSpPr txBox="1"/>
          <p:nvPr/>
        </p:nvSpPr>
        <p:spPr>
          <a:xfrm>
            <a:off x="321736" y="902275"/>
            <a:ext cx="8161867" cy="4339650"/>
          </a:xfrm>
          <a:prstGeom prst="rect">
            <a:avLst/>
          </a:prstGeom>
          <a:noFill/>
        </p:spPr>
        <p:txBody>
          <a:bodyPr wrap="square" rtlCol="0">
            <a:spAutoFit/>
          </a:bodyPr>
          <a:lstStyle/>
          <a:p>
            <a:r>
              <a:rPr lang="en-US" sz="2400" b="1" dirty="0" smtClean="0"/>
              <a:t>The primary motivation for doing </a:t>
            </a:r>
            <a:r>
              <a:rPr lang="en-US" sz="2400" b="1" dirty="0"/>
              <a:t>f</a:t>
            </a:r>
            <a:r>
              <a:rPr lang="en-US" sz="2400" b="1" dirty="0" smtClean="0"/>
              <a:t>eature selection is to reduce model complexity, the benefits of which are:</a:t>
            </a:r>
          </a:p>
          <a:p>
            <a:endParaRPr lang="en-US" sz="2400" b="1" dirty="0"/>
          </a:p>
          <a:p>
            <a:pPr marL="342900" indent="-342900">
              <a:buFont typeface="Arial"/>
              <a:buChar char="•"/>
            </a:pPr>
            <a:r>
              <a:rPr lang="en-US" sz="2400" dirty="0" smtClean="0"/>
              <a:t>Lower expected model variance</a:t>
            </a:r>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r>
              <a:rPr lang="en-US" sz="2400" dirty="0" smtClean="0"/>
              <a:t>Easier interpretation of models</a:t>
            </a:r>
          </a:p>
          <a:p>
            <a:pPr marL="342900" indent="-342900">
              <a:buFont typeface="Arial"/>
              <a:buChar char="•"/>
            </a:pPr>
            <a:endParaRPr lang="en-US" sz="2400" dirty="0" smtClean="0"/>
          </a:p>
          <a:p>
            <a:pPr marL="342900" indent="-342900">
              <a:buFont typeface="Arial"/>
              <a:buChar char="•"/>
            </a:pPr>
            <a:endParaRPr lang="en-US" sz="2400" dirty="0"/>
          </a:p>
          <a:p>
            <a:pPr marL="342900" indent="-342900">
              <a:buFont typeface="Arial"/>
              <a:buChar char="•"/>
            </a:pPr>
            <a:r>
              <a:rPr lang="en-US" sz="2400" dirty="0" smtClean="0"/>
              <a:t>Better scalability (both in training and deployment)</a:t>
            </a:r>
          </a:p>
          <a:p>
            <a:endParaRPr lang="en-US" dirty="0"/>
          </a:p>
          <a:p>
            <a:endParaRPr lang="en-US" dirty="0"/>
          </a:p>
        </p:txBody>
      </p:sp>
    </p:spTree>
    <p:extLst>
      <p:ext uri="{BB962C8B-B14F-4D97-AF65-F5344CB8AC3E}">
        <p14:creationId xmlns:p14="http://schemas.microsoft.com/office/powerpoint/2010/main" val="21698816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440422"/>
            <a:ext cx="7967134" cy="576051"/>
          </a:xfrm>
        </p:spPr>
        <p:txBody>
          <a:bodyPr>
            <a:normAutofit fontScale="90000"/>
          </a:bodyPr>
          <a:lstStyle/>
          <a:p>
            <a:r>
              <a:rPr lang="en-US" u="sng" dirty="0" smtClean="0"/>
              <a:t>Common feature selection techniques</a:t>
            </a:r>
            <a:endParaRPr lang="en-US" u="sng" dirty="0"/>
          </a:p>
        </p:txBody>
      </p:sp>
      <p:sp>
        <p:nvSpPr>
          <p:cNvPr id="7" name="TextBox 6"/>
          <p:cNvSpPr txBox="1"/>
          <p:nvPr/>
        </p:nvSpPr>
        <p:spPr>
          <a:xfrm>
            <a:off x="237065" y="834543"/>
            <a:ext cx="8432801" cy="6001642"/>
          </a:xfrm>
          <a:prstGeom prst="rect">
            <a:avLst/>
          </a:prstGeom>
          <a:noFill/>
        </p:spPr>
        <p:txBody>
          <a:bodyPr wrap="square" rtlCol="0">
            <a:spAutoFit/>
          </a:bodyPr>
          <a:lstStyle/>
          <a:p>
            <a:endParaRPr lang="en-US" sz="2400" b="1" dirty="0"/>
          </a:p>
          <a:p>
            <a:pPr marL="342900" indent="-342900">
              <a:buFont typeface="Arial"/>
              <a:buChar char="•"/>
            </a:pPr>
            <a:r>
              <a:rPr lang="en-US" sz="2400" b="1" u="sng" dirty="0" smtClean="0"/>
              <a:t>“Naïve” methods</a:t>
            </a:r>
            <a:r>
              <a:rPr lang="en-US" sz="2400" dirty="0" smtClean="0"/>
              <a:t> – pre-filter features based on heuristics</a:t>
            </a:r>
          </a:p>
          <a:p>
            <a:pPr marL="342900" indent="-342900">
              <a:buFont typeface="Arial"/>
              <a:buChar char="•"/>
            </a:pPr>
            <a:endParaRPr lang="en-US" sz="2400" dirty="0"/>
          </a:p>
          <a:p>
            <a:pPr marL="342900" indent="-342900">
              <a:buFont typeface="Arial"/>
              <a:buChar char="•"/>
            </a:pPr>
            <a:r>
              <a:rPr lang="en-US" sz="2400" b="1" u="sng" dirty="0" smtClean="0"/>
              <a:t>Best subset selection</a:t>
            </a:r>
            <a:r>
              <a:rPr lang="en-US" sz="2400" dirty="0" smtClean="0"/>
              <a:t> – choose the best subset of k features from p features</a:t>
            </a:r>
          </a:p>
          <a:p>
            <a:pPr marL="342900" indent="-342900">
              <a:buFont typeface="Arial"/>
              <a:buChar char="•"/>
            </a:pPr>
            <a:endParaRPr lang="en-US" sz="2400" dirty="0"/>
          </a:p>
          <a:p>
            <a:pPr marL="342900" indent="-342900">
              <a:buFont typeface="Arial"/>
              <a:buChar char="•"/>
            </a:pPr>
            <a:r>
              <a:rPr lang="en-US" sz="2400" b="1" u="sng" dirty="0" smtClean="0"/>
              <a:t>Stepwise selection</a:t>
            </a:r>
            <a:r>
              <a:rPr lang="en-US" sz="2400" dirty="0" smtClean="0"/>
              <a:t> – incrementally add/subtract features until model performance stabilizes</a:t>
            </a:r>
          </a:p>
          <a:p>
            <a:endParaRPr lang="en-US" sz="2400" dirty="0"/>
          </a:p>
          <a:p>
            <a:pPr marL="342900" indent="-342900">
              <a:buFont typeface="Arial"/>
              <a:buChar char="•"/>
            </a:pPr>
            <a:r>
              <a:rPr lang="en-US" sz="2400" b="1" u="sng" dirty="0" smtClean="0"/>
              <a:t>Dimensionality Reduction</a:t>
            </a:r>
            <a:r>
              <a:rPr lang="en-US" sz="2400" dirty="0" smtClean="0"/>
              <a:t> – take rank-k approximations of X</a:t>
            </a:r>
            <a:endParaRPr lang="en-US" sz="2400" b="1" u="sng" dirty="0" smtClean="0"/>
          </a:p>
          <a:p>
            <a:pPr marL="342900" indent="-342900">
              <a:buFont typeface="Arial"/>
              <a:buChar char="•"/>
            </a:pPr>
            <a:endParaRPr lang="en-US" sz="2400" dirty="0"/>
          </a:p>
          <a:p>
            <a:pPr marL="342900" indent="-342900">
              <a:buFont typeface="Arial"/>
              <a:buChar char="•"/>
            </a:pPr>
            <a:r>
              <a:rPr lang="en-US" sz="2400" b="1" u="sng" dirty="0" smtClean="0"/>
              <a:t>Regularization</a:t>
            </a:r>
            <a:r>
              <a:rPr lang="en-US" sz="2400" dirty="0" smtClean="0"/>
              <a:t> – Implicit, based on adding complexity penalties to loss function</a:t>
            </a:r>
            <a:endParaRPr lang="en-US" sz="2400" b="1" u="sng" dirty="0" smtClean="0"/>
          </a:p>
          <a:p>
            <a:endParaRPr lang="en-US" sz="2400" dirty="0"/>
          </a:p>
          <a:p>
            <a:endParaRPr lang="en-US" sz="2400" dirty="0"/>
          </a:p>
        </p:txBody>
      </p:sp>
    </p:spTree>
    <p:extLst>
      <p:ext uri="{BB962C8B-B14F-4D97-AF65-F5344CB8AC3E}">
        <p14:creationId xmlns:p14="http://schemas.microsoft.com/office/powerpoint/2010/main" val="3035500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207693"/>
            <a:ext cx="7967134" cy="576051"/>
          </a:xfrm>
        </p:spPr>
        <p:txBody>
          <a:bodyPr>
            <a:normAutofit fontScale="90000"/>
          </a:bodyPr>
          <a:lstStyle/>
          <a:p>
            <a:r>
              <a:rPr lang="en-US" u="sng" dirty="0" smtClean="0"/>
              <a:t>Naïve subset selection</a:t>
            </a:r>
            <a:endParaRPr lang="en-US" u="sng" dirty="0"/>
          </a:p>
        </p:txBody>
      </p:sp>
      <p:sp>
        <p:nvSpPr>
          <p:cNvPr id="7" name="TextBox 6"/>
          <p:cNvSpPr txBox="1"/>
          <p:nvPr/>
        </p:nvSpPr>
        <p:spPr>
          <a:xfrm>
            <a:off x="321730" y="990749"/>
            <a:ext cx="7806269" cy="4524315"/>
          </a:xfrm>
          <a:prstGeom prst="rect">
            <a:avLst/>
          </a:prstGeom>
          <a:noFill/>
        </p:spPr>
        <p:txBody>
          <a:bodyPr wrap="square" rtlCol="0">
            <a:spAutoFit/>
          </a:bodyPr>
          <a:lstStyle/>
          <a:p>
            <a:endParaRPr lang="en-US" sz="2400" b="1" dirty="0"/>
          </a:p>
          <a:p>
            <a:r>
              <a:rPr lang="en-US" sz="2400" b="1" dirty="0" smtClean="0"/>
              <a:t>Choose top k based on a rule:</a:t>
            </a:r>
            <a:endParaRPr lang="en-US" sz="2400" dirty="0" smtClean="0"/>
          </a:p>
          <a:p>
            <a:pPr marL="342900" indent="-342900">
              <a:buFont typeface="Arial"/>
              <a:buChar char="•"/>
            </a:pPr>
            <a:r>
              <a:rPr lang="en-US" sz="2400" dirty="0" smtClean="0"/>
              <a:t>Has highest Mutual Information/Correlation with Y</a:t>
            </a:r>
          </a:p>
          <a:p>
            <a:pPr marL="342900" indent="-342900">
              <a:buFont typeface="Arial"/>
              <a:buChar char="•"/>
            </a:pPr>
            <a:r>
              <a:rPr lang="en-US" sz="2400" dirty="0" smtClean="0"/>
              <a:t>Has the most coverage</a:t>
            </a:r>
          </a:p>
          <a:p>
            <a:pPr marL="342900" indent="-342900">
              <a:buFont typeface="Arial"/>
              <a:buChar char="•"/>
            </a:pPr>
            <a:endParaRPr lang="en-US" sz="2400" dirty="0"/>
          </a:p>
          <a:p>
            <a:endParaRPr lang="en-US" sz="2400" dirty="0" smtClean="0"/>
          </a:p>
          <a:p>
            <a:r>
              <a:rPr lang="en-US" sz="2400" b="1" dirty="0" smtClean="0"/>
              <a:t>Choosing k can be learned, but generally, the feature subset is not learned via model selection methods.</a:t>
            </a:r>
            <a:endParaRPr lang="en-US" sz="2400" dirty="0"/>
          </a:p>
          <a:p>
            <a:pPr marL="342900" indent="-342900">
              <a:buFont typeface="Arial"/>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31193558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4" y="106095"/>
            <a:ext cx="7967134" cy="576051"/>
          </a:xfrm>
        </p:spPr>
        <p:txBody>
          <a:bodyPr>
            <a:normAutofit fontScale="90000"/>
          </a:bodyPr>
          <a:lstStyle/>
          <a:p>
            <a:r>
              <a:rPr lang="en-US" u="sng" dirty="0" smtClean="0"/>
              <a:t>Naïve subset selection</a:t>
            </a:r>
            <a:endParaRPr lang="en-US" u="sng" dirty="0"/>
          </a:p>
        </p:txBody>
      </p:sp>
      <p:sp>
        <p:nvSpPr>
          <p:cNvPr id="7" name="TextBox 6"/>
          <p:cNvSpPr txBox="1"/>
          <p:nvPr/>
        </p:nvSpPr>
        <p:spPr>
          <a:xfrm>
            <a:off x="287864" y="326553"/>
            <a:ext cx="8432801" cy="3046988"/>
          </a:xfrm>
          <a:prstGeom prst="rect">
            <a:avLst/>
          </a:prstGeom>
          <a:noFill/>
        </p:spPr>
        <p:txBody>
          <a:bodyPr wrap="square" rtlCol="0">
            <a:spAutoFit/>
          </a:bodyPr>
          <a:lstStyle/>
          <a:p>
            <a:endParaRPr lang="en-US" sz="2400" b="1" dirty="0"/>
          </a:p>
          <a:p>
            <a:r>
              <a:rPr lang="en-US" sz="2000" b="1" dirty="0" smtClean="0"/>
              <a:t>Bag-of-words with long tail feature distributions</a:t>
            </a:r>
            <a:endParaRPr lang="en-US" sz="2000" dirty="0" smtClean="0"/>
          </a:p>
          <a:p>
            <a:r>
              <a:rPr lang="en-US" sz="2000" dirty="0" smtClean="0"/>
              <a:t>Some problems involve “the bag-of-words” representation. An instance can be characterized by a set of tokens U = {t</a:t>
            </a:r>
            <a:r>
              <a:rPr lang="en-US" sz="2000" baseline="-25000" dirty="0" smtClean="0"/>
              <a:t>1</a:t>
            </a:r>
            <a:r>
              <a:rPr lang="en-US" sz="2000" dirty="0" smtClean="0"/>
              <a:t>, t</a:t>
            </a:r>
            <a:r>
              <a:rPr lang="en-US" sz="2000" baseline="-25000" dirty="0" smtClean="0"/>
              <a:t>2</a:t>
            </a:r>
            <a:r>
              <a:rPr lang="en-US" sz="2000" dirty="0" smtClean="0"/>
              <a:t>, t</a:t>
            </a:r>
            <a:r>
              <a:rPr lang="en-US" sz="2000" baseline="-25000" dirty="0" smtClean="0"/>
              <a:t>3</a:t>
            </a:r>
            <a:r>
              <a:rPr lang="en-US" sz="2000" dirty="0" smtClean="0"/>
              <a:t>, t</a:t>
            </a:r>
            <a:r>
              <a:rPr lang="en-US" sz="2000" baseline="-25000" dirty="0" smtClean="0"/>
              <a:t>4</a:t>
            </a:r>
            <a:r>
              <a:rPr lang="en-US" sz="2000" dirty="0" smtClean="0"/>
              <a:t>, … </a:t>
            </a:r>
            <a:r>
              <a:rPr lang="en-US" sz="2000" dirty="0" err="1" smtClean="0"/>
              <a:t>t</a:t>
            </a:r>
            <a:r>
              <a:rPr lang="en-US" sz="2000" baseline="-25000" dirty="0" err="1" smtClean="0"/>
              <a:t>k</a:t>
            </a:r>
            <a:r>
              <a:rPr lang="en-US" sz="2000" dirty="0" smtClean="0"/>
              <a:t>}. We often convert each token to a binary feature, where the token id is the feature name. This type of transformation often results in very high dimensional, but sparsely populated matrices.</a:t>
            </a:r>
            <a:endParaRPr lang="en-US" sz="2000" dirty="0"/>
          </a:p>
          <a:p>
            <a:endParaRPr lang="en-US" sz="2400" dirty="0"/>
          </a:p>
          <a:p>
            <a:endParaRPr lang="en-US" sz="2400" dirty="0"/>
          </a:p>
        </p:txBody>
      </p:sp>
      <p:grpSp>
        <p:nvGrpSpPr>
          <p:cNvPr id="5" name="Group 4"/>
          <p:cNvGrpSpPr/>
          <p:nvPr/>
        </p:nvGrpSpPr>
        <p:grpSpPr>
          <a:xfrm>
            <a:off x="451938" y="3017613"/>
            <a:ext cx="5777426" cy="3181541"/>
            <a:chOff x="1281671" y="2780871"/>
            <a:chExt cx="5777426" cy="3181541"/>
          </a:xfrm>
        </p:grpSpPr>
        <p:pic>
          <p:nvPicPr>
            <p:cNvPr id="3" name="Picture 2"/>
            <p:cNvPicPr>
              <a:picLocks noChangeAspect="1"/>
            </p:cNvPicPr>
            <p:nvPr/>
          </p:nvPicPr>
          <p:blipFill>
            <a:blip r:embed="rId2"/>
            <a:stretch>
              <a:fillRect/>
            </a:stretch>
          </p:blipFill>
          <p:spPr>
            <a:xfrm>
              <a:off x="1651003" y="2780871"/>
              <a:ext cx="5408094" cy="2812209"/>
            </a:xfrm>
            <a:prstGeom prst="rect">
              <a:avLst/>
            </a:prstGeom>
          </p:spPr>
        </p:pic>
        <p:sp>
          <p:nvSpPr>
            <p:cNvPr id="4" name="TextBox 3"/>
            <p:cNvSpPr txBox="1"/>
            <p:nvPr/>
          </p:nvSpPr>
          <p:spPr>
            <a:xfrm rot="16200000">
              <a:off x="247137" y="4052147"/>
              <a:ext cx="2438400" cy="369332"/>
            </a:xfrm>
            <a:prstGeom prst="rect">
              <a:avLst/>
            </a:prstGeom>
            <a:noFill/>
          </p:spPr>
          <p:txBody>
            <a:bodyPr wrap="square" rtlCol="0">
              <a:spAutoFit/>
            </a:bodyPr>
            <a:lstStyle/>
            <a:p>
              <a:pPr algn="ctr"/>
              <a:r>
                <a:rPr lang="en-US" b="1" dirty="0" smtClean="0"/>
                <a:t>P(X</a:t>
              </a:r>
              <a:r>
                <a:rPr lang="en-US" b="1" baseline="-25000" dirty="0" smtClean="0"/>
                <a:t>i</a:t>
              </a:r>
              <a:r>
                <a:rPr lang="en-US" b="1" dirty="0" smtClean="0"/>
                <a:t>=1)</a:t>
              </a:r>
              <a:endParaRPr lang="en-US" b="1" dirty="0"/>
            </a:p>
          </p:txBody>
        </p:sp>
        <p:sp>
          <p:nvSpPr>
            <p:cNvPr id="6" name="TextBox 5"/>
            <p:cNvSpPr txBox="1"/>
            <p:nvPr/>
          </p:nvSpPr>
          <p:spPr>
            <a:xfrm>
              <a:off x="2319871" y="5593080"/>
              <a:ext cx="4351866" cy="369332"/>
            </a:xfrm>
            <a:prstGeom prst="rect">
              <a:avLst/>
            </a:prstGeom>
            <a:noFill/>
          </p:spPr>
          <p:txBody>
            <a:bodyPr wrap="square" rtlCol="0">
              <a:spAutoFit/>
            </a:bodyPr>
            <a:lstStyle/>
            <a:p>
              <a:pPr algn="ctr"/>
              <a:r>
                <a:rPr lang="en-US" b="1" dirty="0" smtClean="0"/>
                <a:t>Ordered Feature, ranked by P(X</a:t>
              </a:r>
              <a:r>
                <a:rPr lang="en-US" b="1" baseline="-25000" dirty="0" smtClean="0"/>
                <a:t>i</a:t>
              </a:r>
              <a:r>
                <a:rPr lang="en-US" b="1" dirty="0" smtClean="0"/>
                <a:t>=1)</a:t>
              </a:r>
              <a:endParaRPr lang="en-US" b="1" dirty="0"/>
            </a:p>
          </p:txBody>
        </p:sp>
      </p:grpSp>
      <p:sp>
        <p:nvSpPr>
          <p:cNvPr id="8" name="TextBox 7"/>
          <p:cNvSpPr txBox="1"/>
          <p:nvPr/>
        </p:nvSpPr>
        <p:spPr>
          <a:xfrm>
            <a:off x="2726266" y="2976602"/>
            <a:ext cx="5808134" cy="923330"/>
          </a:xfrm>
          <a:prstGeom prst="rect">
            <a:avLst/>
          </a:prstGeom>
          <a:noFill/>
        </p:spPr>
        <p:txBody>
          <a:bodyPr wrap="square" rtlCol="0">
            <a:spAutoFit/>
          </a:bodyPr>
          <a:lstStyle/>
          <a:p>
            <a:r>
              <a:rPr lang="en-US" b="1" dirty="0" smtClean="0"/>
              <a:t>Feature Selection: </a:t>
            </a:r>
            <a:r>
              <a:rPr lang="en-US" dirty="0" smtClean="0"/>
              <a:t>one can often build good models by just choosing the top k most populated feature (</a:t>
            </a:r>
            <a:r>
              <a:rPr lang="en-US" dirty="0" err="1" smtClean="0"/>
              <a:t>i.e</a:t>
            </a:r>
            <a:r>
              <a:rPr lang="en-US" dirty="0" smtClean="0"/>
              <a:t>, based on P(X</a:t>
            </a:r>
            <a:r>
              <a:rPr lang="en-US" baseline="-25000" dirty="0" smtClean="0"/>
              <a:t>i</a:t>
            </a:r>
            <a:r>
              <a:rPr lang="en-US" dirty="0" smtClean="0"/>
              <a:t> = 1).</a:t>
            </a:r>
            <a:endParaRPr lang="en-US" b="1" dirty="0"/>
          </a:p>
        </p:txBody>
      </p:sp>
      <p:cxnSp>
        <p:nvCxnSpPr>
          <p:cNvPr id="10" name="Straight Arrow Connector 9"/>
          <p:cNvCxnSpPr/>
          <p:nvPr/>
        </p:nvCxnSpPr>
        <p:spPr>
          <a:xfrm flipH="1">
            <a:off x="1828800" y="4080933"/>
            <a:ext cx="2150533" cy="1032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95933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258491"/>
            <a:ext cx="7967134" cy="576051"/>
          </a:xfrm>
        </p:spPr>
        <p:txBody>
          <a:bodyPr>
            <a:normAutofit fontScale="90000"/>
          </a:bodyPr>
          <a:lstStyle/>
          <a:p>
            <a:r>
              <a:rPr lang="en-US" u="sng" dirty="0" smtClean="0"/>
              <a:t>Forward stepwise selection</a:t>
            </a:r>
            <a:endParaRPr lang="en-US" u="sng" dirty="0"/>
          </a:p>
        </p:txBody>
      </p:sp>
      <p:sp>
        <p:nvSpPr>
          <p:cNvPr id="7" name="TextBox 6"/>
          <p:cNvSpPr txBox="1"/>
          <p:nvPr/>
        </p:nvSpPr>
        <p:spPr>
          <a:xfrm>
            <a:off x="237065" y="1003873"/>
            <a:ext cx="8432801" cy="3231654"/>
          </a:xfrm>
          <a:prstGeom prst="rect">
            <a:avLst/>
          </a:prstGeom>
          <a:noFill/>
        </p:spPr>
        <p:txBody>
          <a:bodyPr wrap="square" rtlCol="0">
            <a:spAutoFit/>
          </a:bodyPr>
          <a:lstStyle/>
          <a:p>
            <a:r>
              <a:rPr lang="en-US" sz="2000" dirty="0" smtClean="0"/>
              <a:t>Forward stepwise selection is a greedy algorithm that incrementally selects </a:t>
            </a:r>
            <a:r>
              <a:rPr lang="en-US" sz="2000" dirty="0" err="1" smtClean="0"/>
              <a:t>kth</a:t>
            </a:r>
            <a:r>
              <a:rPr lang="en-US" sz="2000" dirty="0" smtClean="0"/>
              <a:t> the feature that improves the model with k-1 features the most.</a:t>
            </a:r>
          </a:p>
          <a:p>
            <a:endParaRPr lang="en-US" sz="2400" dirty="0"/>
          </a:p>
          <a:p>
            <a:endParaRPr lang="en-US" sz="2400" dirty="0" smtClean="0"/>
          </a:p>
          <a:p>
            <a:pPr marL="342900" indent="-342900">
              <a:buFont typeface="Arial"/>
              <a:buChar char="•"/>
            </a:pPr>
            <a:endParaRPr lang="en-US" sz="2400" dirty="0"/>
          </a:p>
          <a:p>
            <a:endParaRPr lang="en-US" sz="2400" dirty="0"/>
          </a:p>
          <a:p>
            <a:endParaRPr lang="en-US" sz="2400" dirty="0"/>
          </a:p>
          <a:p>
            <a:endParaRPr lang="en-US" sz="2400" dirty="0"/>
          </a:p>
        </p:txBody>
      </p:sp>
      <p:pic>
        <p:nvPicPr>
          <p:cNvPr id="4" name="Picture 3" descr="Screen Shot 2014-11-01 at 7.04.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2556937"/>
            <a:ext cx="8026400" cy="3386667"/>
          </a:xfrm>
          <a:prstGeom prst="rect">
            <a:avLst/>
          </a:prstGeom>
        </p:spPr>
      </p:pic>
      <p:sp>
        <p:nvSpPr>
          <p:cNvPr id="5" name="TextBox 4"/>
          <p:cNvSpPr txBox="1"/>
          <p:nvPr/>
        </p:nvSpPr>
        <p:spPr>
          <a:xfrm>
            <a:off x="694265" y="2235202"/>
            <a:ext cx="3471334" cy="372534"/>
          </a:xfrm>
          <a:prstGeom prst="rect">
            <a:avLst/>
          </a:prstGeom>
          <a:noFill/>
        </p:spPr>
        <p:txBody>
          <a:bodyPr wrap="square" rtlCol="0">
            <a:spAutoFit/>
          </a:bodyPr>
          <a:lstStyle/>
          <a:p>
            <a:r>
              <a:rPr lang="en-US" b="1" u="sng" dirty="0" smtClean="0"/>
              <a:t>Algorithm</a:t>
            </a:r>
            <a:endParaRPr lang="en-US" b="1" u="sng" dirty="0"/>
          </a:p>
        </p:txBody>
      </p:sp>
    </p:spTree>
    <p:extLst>
      <p:ext uri="{BB962C8B-B14F-4D97-AF65-F5344CB8AC3E}">
        <p14:creationId xmlns:p14="http://schemas.microsoft.com/office/powerpoint/2010/main" val="3391161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1" y="139960"/>
            <a:ext cx="7967134" cy="576051"/>
          </a:xfrm>
        </p:spPr>
        <p:txBody>
          <a:bodyPr>
            <a:normAutofit fontScale="90000"/>
          </a:bodyPr>
          <a:lstStyle/>
          <a:p>
            <a:r>
              <a:rPr lang="en-US" u="sng" dirty="0" smtClean="0"/>
              <a:t>Forward stepwise selection</a:t>
            </a:r>
            <a:endParaRPr lang="en-US" u="sng" dirty="0"/>
          </a:p>
        </p:txBody>
      </p:sp>
      <p:sp>
        <p:nvSpPr>
          <p:cNvPr id="7" name="TextBox 6"/>
          <p:cNvSpPr txBox="1"/>
          <p:nvPr/>
        </p:nvSpPr>
        <p:spPr>
          <a:xfrm>
            <a:off x="237065" y="699079"/>
            <a:ext cx="8432801" cy="3139321"/>
          </a:xfrm>
          <a:prstGeom prst="rect">
            <a:avLst/>
          </a:prstGeom>
          <a:noFill/>
        </p:spPr>
        <p:txBody>
          <a:bodyPr wrap="square" rtlCol="0">
            <a:spAutoFit/>
          </a:bodyPr>
          <a:lstStyle/>
          <a:p>
            <a:r>
              <a:rPr lang="en-US" dirty="0" smtClean="0"/>
              <a:t>This plot shows the cross-validated </a:t>
            </a:r>
            <a:r>
              <a:rPr lang="en-US" dirty="0" err="1" smtClean="0"/>
              <a:t>LogLoss</a:t>
            </a:r>
            <a:r>
              <a:rPr lang="en-US" dirty="0" smtClean="0"/>
              <a:t> as we iteratively build the feature set, choosing the next best feature as the one that improves the cross-validated error the most. There are multiple ways to define a stopping criterion.</a:t>
            </a:r>
          </a:p>
          <a:p>
            <a:endParaRPr lang="en-US" sz="2400" dirty="0"/>
          </a:p>
          <a:p>
            <a:endParaRPr lang="en-US" sz="2400" dirty="0" smtClean="0"/>
          </a:p>
          <a:p>
            <a:pPr marL="342900" indent="-342900">
              <a:buFont typeface="Arial"/>
              <a:buChar char="•"/>
            </a:pPr>
            <a:endParaRPr lang="en-US" sz="2400" dirty="0"/>
          </a:p>
          <a:p>
            <a:endParaRPr lang="en-US" sz="2400" dirty="0"/>
          </a:p>
          <a:p>
            <a:endParaRPr lang="en-US" sz="2400" dirty="0"/>
          </a:p>
          <a:p>
            <a:endParaRPr lang="en-US" sz="2400" dirty="0"/>
          </a:p>
        </p:txBody>
      </p:sp>
      <p:pic>
        <p:nvPicPr>
          <p:cNvPr id="3" name="Picture 2"/>
          <p:cNvPicPr>
            <a:picLocks noChangeAspect="1"/>
          </p:cNvPicPr>
          <p:nvPr/>
        </p:nvPicPr>
        <p:blipFill>
          <a:blip r:embed="rId2"/>
          <a:stretch>
            <a:fillRect/>
          </a:stretch>
        </p:blipFill>
        <p:spPr>
          <a:xfrm>
            <a:off x="270930" y="1689101"/>
            <a:ext cx="8212669" cy="4610099"/>
          </a:xfrm>
          <a:prstGeom prst="rect">
            <a:avLst/>
          </a:prstGeom>
        </p:spPr>
      </p:pic>
    </p:spTree>
    <p:extLst>
      <p:ext uri="{BB962C8B-B14F-4D97-AF65-F5344CB8AC3E}">
        <p14:creationId xmlns:p14="http://schemas.microsoft.com/office/powerpoint/2010/main" val="14280109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0" y="89326"/>
            <a:ext cx="7967134" cy="576051"/>
          </a:xfrm>
        </p:spPr>
        <p:txBody>
          <a:bodyPr>
            <a:normAutofit fontScale="90000"/>
          </a:bodyPr>
          <a:lstStyle/>
          <a:p>
            <a:r>
              <a:rPr lang="en-US" u="sng" dirty="0" smtClean="0"/>
              <a:t>SVD Based feature selection</a:t>
            </a:r>
            <a:endParaRPr lang="en-US" u="sng" dirty="0"/>
          </a:p>
        </p:txBody>
      </p:sp>
      <p:sp>
        <p:nvSpPr>
          <p:cNvPr id="7" name="TextBox 6"/>
          <p:cNvSpPr txBox="1"/>
          <p:nvPr/>
        </p:nvSpPr>
        <p:spPr>
          <a:xfrm>
            <a:off x="321730" y="868407"/>
            <a:ext cx="8432801" cy="2123658"/>
          </a:xfrm>
          <a:prstGeom prst="rect">
            <a:avLst/>
          </a:prstGeom>
          <a:noFill/>
        </p:spPr>
        <p:txBody>
          <a:bodyPr wrap="square" rtlCol="0">
            <a:spAutoFit/>
          </a:bodyPr>
          <a:lstStyle/>
          <a:p>
            <a:r>
              <a:rPr lang="en-US" sz="2000" b="1" dirty="0" smtClean="0"/>
              <a:t>SVD can be used as a dimensionality reduction technique. Like subset methods, we choose k features, but the features are the transformed orthogonal columns of the rank-k approximation of X.</a:t>
            </a:r>
            <a:endParaRPr lang="en-US" sz="2000" dirty="0" smtClean="0"/>
          </a:p>
          <a:p>
            <a:pPr marL="342900" indent="-342900">
              <a:buFont typeface="Arial"/>
              <a:buChar char="•"/>
            </a:pPr>
            <a:endParaRPr lang="en-US" sz="2400" dirty="0" smtClean="0"/>
          </a:p>
          <a:p>
            <a:pPr marL="342900" indent="-342900">
              <a:buFont typeface="Arial"/>
              <a:buChar char="•"/>
            </a:pPr>
            <a:endParaRPr lang="en-US" sz="2400" dirty="0"/>
          </a:p>
          <a:p>
            <a:endParaRPr lang="en-US" sz="2400" dirty="0"/>
          </a:p>
        </p:txBody>
      </p:sp>
      <p:sp>
        <p:nvSpPr>
          <p:cNvPr id="4" name="TextBox 3"/>
          <p:cNvSpPr txBox="1"/>
          <p:nvPr/>
        </p:nvSpPr>
        <p:spPr>
          <a:xfrm>
            <a:off x="2861735" y="2089733"/>
            <a:ext cx="2895611" cy="523220"/>
          </a:xfrm>
          <a:prstGeom prst="rect">
            <a:avLst/>
          </a:prstGeom>
          <a:noFill/>
        </p:spPr>
        <p:txBody>
          <a:bodyPr wrap="square" rtlCol="0">
            <a:spAutoFit/>
          </a:bodyPr>
          <a:lstStyle/>
          <a:p>
            <a:r>
              <a:rPr lang="en-US" sz="2800" b="1" dirty="0" err="1" smtClean="0">
                <a:solidFill>
                  <a:schemeClr val="tx2"/>
                </a:solidFill>
              </a:rPr>
              <a:t>X</a:t>
            </a:r>
            <a:r>
              <a:rPr lang="en-US" sz="2800" b="1" baseline="-25000" dirty="0" err="1" smtClean="0">
                <a:solidFill>
                  <a:schemeClr val="tx2"/>
                </a:solidFill>
              </a:rPr>
              <a:t>k</a:t>
            </a:r>
            <a:r>
              <a:rPr lang="en-US" sz="2800" b="1" dirty="0" smtClean="0">
                <a:solidFill>
                  <a:schemeClr val="tx2"/>
                </a:solidFill>
              </a:rPr>
              <a:t>=</a:t>
            </a:r>
            <a:r>
              <a:rPr lang="en-US" sz="2800" b="1" dirty="0" err="1" smtClean="0">
                <a:solidFill>
                  <a:schemeClr val="tx2"/>
                </a:solidFill>
              </a:rPr>
              <a:t>U</a:t>
            </a:r>
            <a:r>
              <a:rPr lang="en-US" sz="2800" b="1" baseline="-25000" dirty="0" err="1" smtClean="0">
                <a:solidFill>
                  <a:schemeClr val="tx2"/>
                </a:solidFill>
              </a:rPr>
              <a:t>k</a:t>
            </a:r>
            <a:r>
              <a:rPr lang="en-US" sz="2800" b="1" dirty="0" err="1" smtClean="0">
                <a:solidFill>
                  <a:schemeClr val="tx2"/>
                </a:solidFill>
              </a:rPr>
              <a:t>Σ</a:t>
            </a:r>
            <a:r>
              <a:rPr lang="en-US" sz="2800" b="1" baseline="-25000" dirty="0" err="1" smtClean="0">
                <a:solidFill>
                  <a:schemeClr val="tx2"/>
                </a:solidFill>
              </a:rPr>
              <a:t>k</a:t>
            </a:r>
            <a:r>
              <a:rPr lang="en-US" sz="2800" b="1" dirty="0" err="1" smtClean="0">
                <a:solidFill>
                  <a:schemeClr val="tx2"/>
                </a:solidFill>
              </a:rPr>
              <a:t>V</a:t>
            </a:r>
            <a:r>
              <a:rPr lang="en-US" sz="2800" b="1" baseline="-25000" dirty="0" err="1" smtClean="0">
                <a:solidFill>
                  <a:schemeClr val="tx2"/>
                </a:solidFill>
              </a:rPr>
              <a:t>k</a:t>
            </a:r>
            <a:r>
              <a:rPr lang="en-US" sz="2800" b="1" baseline="30000" dirty="0" err="1" smtClean="0">
                <a:solidFill>
                  <a:schemeClr val="tx2"/>
                </a:solidFill>
              </a:rPr>
              <a:t>T</a:t>
            </a:r>
            <a:endParaRPr lang="en-US" sz="2800" b="1" baseline="30000" dirty="0">
              <a:solidFill>
                <a:schemeClr val="tx2"/>
              </a:solidFill>
            </a:endParaRPr>
          </a:p>
        </p:txBody>
      </p:sp>
      <p:sp>
        <p:nvSpPr>
          <p:cNvPr id="5" name="TextBox 4"/>
          <p:cNvSpPr txBox="1"/>
          <p:nvPr/>
        </p:nvSpPr>
        <p:spPr>
          <a:xfrm>
            <a:off x="362428" y="2201341"/>
            <a:ext cx="3853975" cy="369332"/>
          </a:xfrm>
          <a:prstGeom prst="rect">
            <a:avLst/>
          </a:prstGeom>
          <a:noFill/>
        </p:spPr>
        <p:txBody>
          <a:bodyPr wrap="square" rtlCol="0">
            <a:spAutoFit/>
          </a:bodyPr>
          <a:lstStyle/>
          <a:p>
            <a:r>
              <a:rPr lang="en-US" dirty="0" smtClean="0"/>
              <a:t>Compute rank-k SVD</a:t>
            </a:r>
            <a:endParaRPr lang="en-US" dirty="0"/>
          </a:p>
        </p:txBody>
      </p:sp>
      <p:sp>
        <p:nvSpPr>
          <p:cNvPr id="6" name="TextBox 5"/>
          <p:cNvSpPr txBox="1"/>
          <p:nvPr/>
        </p:nvSpPr>
        <p:spPr>
          <a:xfrm>
            <a:off x="362424" y="2997180"/>
            <a:ext cx="7968774" cy="923330"/>
          </a:xfrm>
          <a:prstGeom prst="rect">
            <a:avLst/>
          </a:prstGeom>
          <a:noFill/>
        </p:spPr>
        <p:txBody>
          <a:bodyPr wrap="square" rtlCol="0">
            <a:spAutoFit/>
          </a:bodyPr>
          <a:lstStyle/>
          <a:p>
            <a:r>
              <a:rPr lang="en-US" dirty="0" smtClean="0"/>
              <a:t>We can create an </a:t>
            </a:r>
            <a:r>
              <a:rPr lang="en-US" dirty="0" err="1" smtClean="0"/>
              <a:t>NxK</a:t>
            </a:r>
            <a:r>
              <a:rPr lang="en-US" dirty="0" smtClean="0"/>
              <a:t> reduced matrix with                    This effectively becomes our new “X” matrix, and we do any analysis (clustering, modeling, etc.) with the reduced matrix.</a:t>
            </a:r>
            <a:endParaRPr lang="en-US" dirty="0"/>
          </a:p>
        </p:txBody>
      </p:sp>
      <p:sp>
        <p:nvSpPr>
          <p:cNvPr id="8" name="TextBox 7"/>
          <p:cNvSpPr txBox="1"/>
          <p:nvPr/>
        </p:nvSpPr>
        <p:spPr>
          <a:xfrm>
            <a:off x="396289" y="4199458"/>
            <a:ext cx="7765573" cy="646331"/>
          </a:xfrm>
          <a:prstGeom prst="rect">
            <a:avLst/>
          </a:prstGeom>
          <a:noFill/>
        </p:spPr>
        <p:txBody>
          <a:bodyPr wrap="square" rtlCol="0">
            <a:spAutoFit/>
          </a:bodyPr>
          <a:lstStyle/>
          <a:p>
            <a:r>
              <a:rPr lang="en-US" dirty="0" smtClean="0"/>
              <a:t>We can project any new data into the reduced space by,</a:t>
            </a:r>
          </a:p>
          <a:p>
            <a:r>
              <a:rPr lang="en-US" dirty="0"/>
              <a:t>a</a:t>
            </a:r>
            <a:r>
              <a:rPr lang="en-US" dirty="0" smtClean="0"/>
              <a:t>nd then use this in our algorithms.</a:t>
            </a:r>
            <a:endParaRPr lang="en-US" dirty="0"/>
          </a:p>
        </p:txBody>
      </p:sp>
      <p:sp>
        <p:nvSpPr>
          <p:cNvPr id="9" name="TextBox 8"/>
          <p:cNvSpPr txBox="1"/>
          <p:nvPr/>
        </p:nvSpPr>
        <p:spPr>
          <a:xfrm>
            <a:off x="4927622" y="2868280"/>
            <a:ext cx="1327617" cy="523220"/>
          </a:xfrm>
          <a:prstGeom prst="rect">
            <a:avLst/>
          </a:prstGeom>
          <a:noFill/>
        </p:spPr>
        <p:txBody>
          <a:bodyPr wrap="square" rtlCol="0">
            <a:spAutoFit/>
          </a:bodyPr>
          <a:lstStyle/>
          <a:p>
            <a:r>
              <a:rPr lang="en-US" sz="2800" b="1" dirty="0" smtClean="0">
                <a:solidFill>
                  <a:schemeClr val="tx2"/>
                </a:solidFill>
              </a:rPr>
              <a:t>X </a:t>
            </a:r>
            <a:r>
              <a:rPr lang="en-US" sz="2800" b="1" dirty="0" err="1" smtClean="0">
                <a:solidFill>
                  <a:schemeClr val="tx2"/>
                </a:solidFill>
              </a:rPr>
              <a:t>V</a:t>
            </a:r>
            <a:r>
              <a:rPr lang="en-US" sz="2800" b="1" baseline="-25000" dirty="0" err="1" smtClean="0">
                <a:solidFill>
                  <a:schemeClr val="tx2"/>
                </a:solidFill>
              </a:rPr>
              <a:t>k</a:t>
            </a:r>
            <a:endParaRPr lang="en-US" sz="2800" b="1" dirty="0">
              <a:solidFill>
                <a:schemeClr val="tx2"/>
              </a:solidFill>
            </a:endParaRPr>
          </a:p>
        </p:txBody>
      </p:sp>
      <p:sp>
        <p:nvSpPr>
          <p:cNvPr id="10" name="TextBox 9"/>
          <p:cNvSpPr txBox="1"/>
          <p:nvPr/>
        </p:nvSpPr>
        <p:spPr>
          <a:xfrm>
            <a:off x="6265332" y="4131726"/>
            <a:ext cx="1175217" cy="523220"/>
          </a:xfrm>
          <a:prstGeom prst="rect">
            <a:avLst/>
          </a:prstGeom>
          <a:noFill/>
        </p:spPr>
        <p:txBody>
          <a:bodyPr wrap="square" rtlCol="0">
            <a:spAutoFit/>
          </a:bodyPr>
          <a:lstStyle/>
          <a:p>
            <a:r>
              <a:rPr lang="en-US" sz="2800" b="1" dirty="0" smtClean="0">
                <a:solidFill>
                  <a:schemeClr val="tx2"/>
                </a:solidFill>
              </a:rPr>
              <a:t>X</a:t>
            </a:r>
            <a:r>
              <a:rPr lang="en-US" sz="2800" b="1" baseline="30000" dirty="0" smtClean="0">
                <a:solidFill>
                  <a:schemeClr val="tx2"/>
                </a:solidFill>
              </a:rPr>
              <a:t>’</a:t>
            </a:r>
            <a:r>
              <a:rPr lang="en-US" sz="2800" b="1" dirty="0" smtClean="0">
                <a:solidFill>
                  <a:schemeClr val="tx2"/>
                </a:solidFill>
              </a:rPr>
              <a:t> </a:t>
            </a:r>
            <a:r>
              <a:rPr lang="en-US" sz="2800" b="1" dirty="0" err="1" smtClean="0">
                <a:solidFill>
                  <a:schemeClr val="tx2"/>
                </a:solidFill>
              </a:rPr>
              <a:t>V</a:t>
            </a:r>
            <a:r>
              <a:rPr lang="en-US" sz="2800" b="1" baseline="-25000" dirty="0" err="1" smtClean="0">
                <a:solidFill>
                  <a:schemeClr val="tx2"/>
                </a:solidFill>
              </a:rPr>
              <a:t>k</a:t>
            </a:r>
            <a:endParaRPr lang="en-US" sz="2800" b="1" dirty="0">
              <a:solidFill>
                <a:schemeClr val="tx2"/>
              </a:solidFill>
            </a:endParaRPr>
          </a:p>
        </p:txBody>
      </p:sp>
    </p:spTree>
    <p:extLst>
      <p:ext uri="{BB962C8B-B14F-4D97-AF65-F5344CB8AC3E}">
        <p14:creationId xmlns:p14="http://schemas.microsoft.com/office/powerpoint/2010/main" val="311935584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27127</TotalTime>
  <Words>1273</Words>
  <Application>Microsoft Macintosh PowerPoint</Application>
  <PresentationFormat>On-screen Show (4:3)</PresentationFormat>
  <Paragraphs>152</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Essential</vt:lpstr>
      <vt:lpstr>PowerPoint Presentation</vt:lpstr>
      <vt:lpstr>Feature selection</vt:lpstr>
      <vt:lpstr>Why do feature selection?</vt:lpstr>
      <vt:lpstr>Common feature selection techniques</vt:lpstr>
      <vt:lpstr>Naïve subset selection</vt:lpstr>
      <vt:lpstr>Naïve subset selection</vt:lpstr>
      <vt:lpstr>Forward stepwise selection</vt:lpstr>
      <vt:lpstr>Forward stepwise selection</vt:lpstr>
      <vt:lpstr>SVD Based feature selection</vt:lpstr>
      <vt:lpstr>regularization</vt:lpstr>
      <vt:lpstr>Implicit feature selection</vt:lpstr>
      <vt:lpstr>Optimization revisited</vt:lpstr>
      <vt:lpstr>Constraining the solution</vt:lpstr>
      <vt:lpstr>L1 and L2 regularization</vt:lpstr>
      <vt:lpstr>Regularization paths</vt:lpstr>
      <vt:lpstr>L1 vs l2 effects</vt:lpstr>
      <vt:lpstr>Another l1 example</vt:lpstr>
      <vt:lpstr>The bayesian interpretation</vt:lpstr>
      <vt:lpstr>bayesian Logistic Regression</vt:lpstr>
      <vt:lpstr>Regularization weight</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289</cp:revision>
  <dcterms:created xsi:type="dcterms:W3CDTF">2014-08-12T17:27:36Z</dcterms:created>
  <dcterms:modified xsi:type="dcterms:W3CDTF">2014-11-06T02:27:43Z</dcterms:modified>
</cp:coreProperties>
</file>