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34"/>
  </p:notesMasterIdLst>
  <p:sldIdLst>
    <p:sldId id="256" r:id="rId2"/>
    <p:sldId id="318" r:id="rId3"/>
    <p:sldId id="362" r:id="rId4"/>
    <p:sldId id="367" r:id="rId5"/>
    <p:sldId id="366" r:id="rId6"/>
    <p:sldId id="364" r:id="rId7"/>
    <p:sldId id="368" r:id="rId8"/>
    <p:sldId id="365" r:id="rId9"/>
    <p:sldId id="373" r:id="rId10"/>
    <p:sldId id="370" r:id="rId11"/>
    <p:sldId id="375" r:id="rId12"/>
    <p:sldId id="376" r:id="rId13"/>
    <p:sldId id="390" r:id="rId14"/>
    <p:sldId id="388" r:id="rId15"/>
    <p:sldId id="378" r:id="rId16"/>
    <p:sldId id="379" r:id="rId17"/>
    <p:sldId id="380" r:id="rId18"/>
    <p:sldId id="381" r:id="rId19"/>
    <p:sldId id="382" r:id="rId20"/>
    <p:sldId id="383" r:id="rId21"/>
    <p:sldId id="384" r:id="rId22"/>
    <p:sldId id="385" r:id="rId23"/>
    <p:sldId id="386" r:id="rId24"/>
    <p:sldId id="387" r:id="rId25"/>
    <p:sldId id="372" r:id="rId26"/>
    <p:sldId id="389" r:id="rId27"/>
    <p:sldId id="391" r:id="rId28"/>
    <p:sldId id="393" r:id="rId29"/>
    <p:sldId id="394" r:id="rId30"/>
    <p:sldId id="395" r:id="rId31"/>
    <p:sldId id="396" r:id="rId32"/>
    <p:sldId id="39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9" autoAdjust="0"/>
    <p:restoredTop sz="91145" autoAdjust="0"/>
  </p:normalViewPr>
  <p:slideViewPr>
    <p:cSldViewPr snapToGrid="0" snapToObjects="1">
      <p:cViewPr>
        <p:scale>
          <a:sx n="75" d="100"/>
          <a:sy n="75" d="100"/>
        </p:scale>
        <p:origin x="-1264" y="-3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9</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26</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11/9/14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11/9/14</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11/9/14</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VP – Data Science, Dstillery</a:t>
            </a:r>
          </a:p>
          <a:p>
            <a:r>
              <a:rPr lang="en-US" dirty="0" smtClean="0"/>
              <a:t>Adjunct Professor, NYU</a:t>
            </a:r>
          </a:p>
          <a:p>
            <a:r>
              <a:rPr lang="en-US" dirty="0" smtClean="0"/>
              <a:t>Fall 2014</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28369"/>
            <a:ext cx="7967134" cy="576051"/>
          </a:xfrm>
        </p:spPr>
        <p:txBody>
          <a:bodyPr>
            <a:normAutofit/>
          </a:bodyPr>
          <a:lstStyle/>
          <a:p>
            <a:r>
              <a:rPr lang="en-US" sz="2800" u="sng" dirty="0" smtClean="0"/>
              <a:t>Two philosophical approaches</a:t>
            </a:r>
            <a:endParaRPr lang="en-US" sz="2800" u="sng" dirty="0"/>
          </a:p>
        </p:txBody>
      </p:sp>
      <p:pic>
        <p:nvPicPr>
          <p:cNvPr id="4" name="Picture 3" descr="Screen Shot 2014-10-25 at 1.13.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1693333"/>
            <a:ext cx="3280833" cy="4191000"/>
          </a:xfrm>
          <a:prstGeom prst="rect">
            <a:avLst/>
          </a:prstGeom>
        </p:spPr>
      </p:pic>
      <p:pic>
        <p:nvPicPr>
          <p:cNvPr id="5" name="Picture 4" descr="Screen Shot 2014-10-25 at 1.13.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963" y="1693333"/>
            <a:ext cx="3239437" cy="4191000"/>
          </a:xfrm>
          <a:prstGeom prst="rect">
            <a:avLst/>
          </a:prstGeom>
        </p:spPr>
      </p:pic>
      <p:sp>
        <p:nvSpPr>
          <p:cNvPr id="6" name="Oval 5"/>
          <p:cNvSpPr/>
          <p:nvPr/>
        </p:nvSpPr>
        <p:spPr>
          <a:xfrm>
            <a:off x="1143000" y="1600200"/>
            <a:ext cx="1536700" cy="5842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413500" y="1600200"/>
            <a:ext cx="1536700" cy="5842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96900" y="805934"/>
            <a:ext cx="3175000" cy="369332"/>
          </a:xfrm>
          <a:prstGeom prst="rect">
            <a:avLst/>
          </a:prstGeom>
          <a:noFill/>
        </p:spPr>
        <p:txBody>
          <a:bodyPr wrap="square" rtlCol="0">
            <a:spAutoFit/>
          </a:bodyPr>
          <a:lstStyle/>
          <a:p>
            <a:r>
              <a:rPr lang="en-US" i="1" dirty="0" smtClean="0"/>
              <a:t>Recommend what is popular</a:t>
            </a:r>
            <a:endParaRPr lang="en-US" i="1" dirty="0"/>
          </a:p>
        </p:txBody>
      </p:sp>
      <p:sp>
        <p:nvSpPr>
          <p:cNvPr id="9" name="TextBox 8"/>
          <p:cNvSpPr txBox="1"/>
          <p:nvPr/>
        </p:nvSpPr>
        <p:spPr>
          <a:xfrm>
            <a:off x="4913963" y="824468"/>
            <a:ext cx="3175000" cy="369332"/>
          </a:xfrm>
          <a:prstGeom prst="rect">
            <a:avLst/>
          </a:prstGeom>
          <a:noFill/>
        </p:spPr>
        <p:txBody>
          <a:bodyPr wrap="square" rtlCol="0">
            <a:spAutoFit/>
          </a:bodyPr>
          <a:lstStyle/>
          <a:p>
            <a:r>
              <a:rPr lang="en-US" i="1" dirty="0" smtClean="0"/>
              <a:t>Try to understand your tastes</a:t>
            </a:r>
            <a:endParaRPr lang="en-US" i="1" dirty="0"/>
          </a:p>
        </p:txBody>
      </p:sp>
    </p:spTree>
    <p:extLst>
      <p:ext uri="{BB962C8B-B14F-4D97-AF65-F5344CB8AC3E}">
        <p14:creationId xmlns:p14="http://schemas.microsoft.com/office/powerpoint/2010/main" val="497417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284843"/>
            <a:ext cx="7967134" cy="576051"/>
          </a:xfrm>
        </p:spPr>
        <p:txBody>
          <a:bodyPr>
            <a:normAutofit fontScale="90000"/>
          </a:bodyPr>
          <a:lstStyle/>
          <a:p>
            <a:r>
              <a:rPr lang="en-US" u="sng" dirty="0" smtClean="0"/>
              <a:t>We’ll cover</a:t>
            </a:r>
            <a:endParaRPr lang="en-US" u="sng" dirty="0"/>
          </a:p>
        </p:txBody>
      </p:sp>
      <p:sp>
        <p:nvSpPr>
          <p:cNvPr id="4" name="TextBox 3"/>
          <p:cNvSpPr txBox="1"/>
          <p:nvPr/>
        </p:nvSpPr>
        <p:spPr>
          <a:xfrm>
            <a:off x="372533" y="1405467"/>
            <a:ext cx="8161867" cy="4524315"/>
          </a:xfrm>
          <a:prstGeom prst="rect">
            <a:avLst/>
          </a:prstGeom>
          <a:noFill/>
        </p:spPr>
        <p:txBody>
          <a:bodyPr wrap="square" rtlCol="0">
            <a:spAutoFit/>
          </a:bodyPr>
          <a:lstStyle/>
          <a:p>
            <a:pPr marL="285750" indent="-285750">
              <a:buFont typeface="Arial"/>
              <a:buChar char="•"/>
            </a:pPr>
            <a:r>
              <a:rPr lang="en-US" sz="2400" dirty="0" smtClean="0"/>
              <a:t>Collaborative Filtering – the basis of item-based recommendations (and the one that started it all)</a:t>
            </a:r>
          </a:p>
          <a:p>
            <a:pPr marL="285750" indent="-285750">
              <a:buFont typeface="Arial"/>
              <a:buChar char="•"/>
            </a:pPr>
            <a:endParaRPr lang="en-US" sz="2400" dirty="0"/>
          </a:p>
          <a:p>
            <a:pPr marL="285750" indent="-285750">
              <a:buFont typeface="Arial"/>
              <a:buChar char="•"/>
            </a:pPr>
            <a:r>
              <a:rPr lang="en-US" sz="2400" dirty="0" smtClean="0"/>
              <a:t>Clustering Approaches</a:t>
            </a:r>
          </a:p>
          <a:p>
            <a:pPr marL="285750" indent="-285750">
              <a:buFont typeface="Arial"/>
              <a:buChar char="•"/>
            </a:pPr>
            <a:endParaRPr lang="en-US" sz="2400" dirty="0" smtClean="0"/>
          </a:p>
          <a:p>
            <a:pPr marL="285750" indent="-285750">
              <a:buFont typeface="Arial"/>
              <a:buChar char="•"/>
            </a:pPr>
            <a:r>
              <a:rPr lang="en-US" sz="2400" dirty="0" smtClean="0"/>
              <a:t>Page Rank – the billion dollar algorithm, and very effective in networked data</a:t>
            </a:r>
          </a:p>
          <a:p>
            <a:pPr marL="285750" indent="-285750">
              <a:buFont typeface="Arial"/>
              <a:buChar char="•"/>
            </a:pPr>
            <a:endParaRPr lang="en-US" sz="2400" dirty="0"/>
          </a:p>
          <a:p>
            <a:pPr marL="285750" indent="-285750">
              <a:buFont typeface="Arial"/>
              <a:buChar char="•"/>
            </a:pPr>
            <a:r>
              <a:rPr lang="en-US" sz="2400" dirty="0" smtClean="0"/>
              <a:t>Matrix Factorizations – where recommendations become supervised</a:t>
            </a:r>
          </a:p>
          <a:p>
            <a:pPr marL="285750" indent="-285750">
              <a:buFont typeface="Arial"/>
              <a:buChar char="•"/>
            </a:pPr>
            <a:endParaRPr lang="en-US" sz="2400" dirty="0"/>
          </a:p>
          <a:p>
            <a:pPr marL="285750" indent="-285750">
              <a:buFont typeface="Arial"/>
              <a:buChar char="•"/>
            </a:pPr>
            <a:r>
              <a:rPr lang="en-US" sz="2400" dirty="0" smtClean="0"/>
              <a:t>Traditional Supervised Approaches</a:t>
            </a:r>
            <a:endParaRPr lang="en-US" sz="2400" dirty="0"/>
          </a:p>
        </p:txBody>
      </p:sp>
    </p:spTree>
    <p:extLst>
      <p:ext uri="{BB962C8B-B14F-4D97-AF65-F5344CB8AC3E}">
        <p14:creationId xmlns:p14="http://schemas.microsoft.com/office/powerpoint/2010/main" val="2610003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Collaborative filtering</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83787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73" y="352575"/>
            <a:ext cx="7967134" cy="576051"/>
          </a:xfrm>
        </p:spPr>
        <p:txBody>
          <a:bodyPr>
            <a:normAutofit fontScale="90000"/>
          </a:bodyPr>
          <a:lstStyle/>
          <a:p>
            <a:r>
              <a:rPr lang="en-US" u="sng" dirty="0" smtClean="0"/>
              <a:t>2 types</a:t>
            </a:r>
            <a:endParaRPr lang="en-US" u="sng" dirty="0"/>
          </a:p>
        </p:txBody>
      </p:sp>
      <p:sp>
        <p:nvSpPr>
          <p:cNvPr id="4" name="TextBox 3"/>
          <p:cNvSpPr txBox="1"/>
          <p:nvPr/>
        </p:nvSpPr>
        <p:spPr>
          <a:xfrm>
            <a:off x="372533" y="1405467"/>
            <a:ext cx="8161867" cy="3046988"/>
          </a:xfrm>
          <a:prstGeom prst="rect">
            <a:avLst/>
          </a:prstGeom>
          <a:noFill/>
        </p:spPr>
        <p:txBody>
          <a:bodyPr wrap="square" rtlCol="0">
            <a:spAutoFit/>
          </a:bodyPr>
          <a:lstStyle/>
          <a:p>
            <a:r>
              <a:rPr lang="en-US" sz="2400" b="1" u="sng" dirty="0" smtClean="0"/>
              <a:t>User based</a:t>
            </a:r>
          </a:p>
          <a:p>
            <a:r>
              <a:rPr lang="en-US" sz="2400" dirty="0" smtClean="0"/>
              <a:t>Find like users and make recommendations based on ratings/scores of like users</a:t>
            </a:r>
          </a:p>
          <a:p>
            <a:pPr marL="285750" indent="-285750">
              <a:buFont typeface="Arial"/>
              <a:buChar char="•"/>
            </a:pPr>
            <a:endParaRPr lang="en-US" sz="2400" dirty="0"/>
          </a:p>
          <a:p>
            <a:endParaRPr lang="en-US" sz="2400" dirty="0" smtClean="0"/>
          </a:p>
          <a:p>
            <a:r>
              <a:rPr lang="en-US" sz="2400" b="1" u="sng" dirty="0" smtClean="0"/>
              <a:t>Item Based</a:t>
            </a:r>
          </a:p>
          <a:p>
            <a:r>
              <a:rPr lang="en-US" sz="2400" dirty="0" smtClean="0"/>
              <a:t>Find similar items and recommend items similar to an item a user has shown interest in.</a:t>
            </a:r>
            <a:endParaRPr lang="en-US" sz="2400" dirty="0"/>
          </a:p>
        </p:txBody>
      </p:sp>
    </p:spTree>
    <p:extLst>
      <p:ext uri="{BB962C8B-B14F-4D97-AF65-F5344CB8AC3E}">
        <p14:creationId xmlns:p14="http://schemas.microsoft.com/office/powerpoint/2010/main" val="368276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User based</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867326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32446"/>
            <a:ext cx="7967134" cy="576051"/>
          </a:xfrm>
        </p:spPr>
        <p:txBody>
          <a:bodyPr>
            <a:normAutofit fontScale="90000"/>
          </a:bodyPr>
          <a:lstStyle/>
          <a:p>
            <a:r>
              <a:rPr lang="en-US" u="sng" dirty="0" smtClean="0"/>
              <a:t>intuition</a:t>
            </a:r>
            <a:endParaRPr lang="en-US" u="sng" dirty="0"/>
          </a:p>
        </p:txBody>
      </p:sp>
      <p:sp>
        <p:nvSpPr>
          <p:cNvPr id="4" name="TextBox 3"/>
          <p:cNvSpPr txBox="1"/>
          <p:nvPr/>
        </p:nvSpPr>
        <p:spPr>
          <a:xfrm>
            <a:off x="203203" y="745080"/>
            <a:ext cx="8161867" cy="707886"/>
          </a:xfrm>
          <a:prstGeom prst="rect">
            <a:avLst/>
          </a:prstGeom>
          <a:noFill/>
        </p:spPr>
        <p:txBody>
          <a:bodyPr wrap="square" rtlCol="0">
            <a:spAutoFit/>
          </a:bodyPr>
          <a:lstStyle/>
          <a:p>
            <a:r>
              <a:rPr lang="en-US" sz="2000" dirty="0" smtClean="0"/>
              <a:t>1. Find a group of people who like the same things</a:t>
            </a:r>
          </a:p>
          <a:p>
            <a:r>
              <a:rPr lang="en-US" sz="2000" dirty="0" smtClean="0"/>
              <a:t>2. Not everyone will like the exact same set of things</a:t>
            </a:r>
          </a:p>
        </p:txBody>
      </p:sp>
      <p:pic>
        <p:nvPicPr>
          <p:cNvPr id="3" name="Picture 2"/>
          <p:cNvPicPr>
            <a:picLocks noChangeAspect="1"/>
          </p:cNvPicPr>
          <p:nvPr/>
        </p:nvPicPr>
        <p:blipFill>
          <a:blip r:embed="rId2"/>
          <a:stretch>
            <a:fillRect/>
          </a:stretch>
        </p:blipFill>
        <p:spPr>
          <a:xfrm>
            <a:off x="270936" y="2461781"/>
            <a:ext cx="4305300" cy="2603094"/>
          </a:xfrm>
          <a:prstGeom prst="rect">
            <a:avLst/>
          </a:prstGeom>
        </p:spPr>
      </p:pic>
      <p:pic>
        <p:nvPicPr>
          <p:cNvPr id="5" name="Picture 4"/>
          <p:cNvPicPr>
            <a:picLocks noChangeAspect="1"/>
          </p:cNvPicPr>
          <p:nvPr/>
        </p:nvPicPr>
        <p:blipFill>
          <a:blip r:embed="rId3"/>
          <a:stretch>
            <a:fillRect/>
          </a:stretch>
        </p:blipFill>
        <p:spPr>
          <a:xfrm>
            <a:off x="4576234" y="2461781"/>
            <a:ext cx="3911753" cy="2603094"/>
          </a:xfrm>
          <a:prstGeom prst="rect">
            <a:avLst/>
          </a:prstGeom>
        </p:spPr>
      </p:pic>
      <p:sp>
        <p:nvSpPr>
          <p:cNvPr id="6" name="TextBox 5"/>
          <p:cNvSpPr txBox="1"/>
          <p:nvPr/>
        </p:nvSpPr>
        <p:spPr>
          <a:xfrm>
            <a:off x="2607746" y="2511426"/>
            <a:ext cx="2302934" cy="1323439"/>
          </a:xfrm>
          <a:prstGeom prst="rect">
            <a:avLst/>
          </a:prstGeom>
          <a:noFill/>
        </p:spPr>
        <p:txBody>
          <a:bodyPr wrap="square" rtlCol="0">
            <a:spAutoFit/>
          </a:bodyPr>
          <a:lstStyle/>
          <a:p>
            <a:r>
              <a:rPr lang="en-US" sz="2000" b="1" dirty="0" err="1" smtClean="0">
                <a:solidFill>
                  <a:schemeClr val="bg1"/>
                </a:solidFill>
              </a:rPr>
              <a:t>Lelaina</a:t>
            </a:r>
            <a:r>
              <a:rPr lang="en-US" sz="2000" b="1" dirty="0" smtClean="0">
                <a:solidFill>
                  <a:schemeClr val="bg1"/>
                </a:solidFill>
              </a:rPr>
              <a:t> likes…</a:t>
            </a:r>
          </a:p>
          <a:p>
            <a:r>
              <a:rPr lang="en-US" sz="2000" b="1" dirty="0" smtClean="0">
                <a:solidFill>
                  <a:schemeClr val="bg1"/>
                </a:solidFill>
              </a:rPr>
              <a:t>Nirvana</a:t>
            </a:r>
          </a:p>
          <a:p>
            <a:r>
              <a:rPr lang="en-US" sz="2000" b="1" dirty="0" smtClean="0">
                <a:solidFill>
                  <a:schemeClr val="bg1"/>
                </a:solidFill>
              </a:rPr>
              <a:t>Sound Garden</a:t>
            </a:r>
          </a:p>
          <a:p>
            <a:r>
              <a:rPr lang="en-US" sz="2000" b="1" dirty="0" smtClean="0">
                <a:solidFill>
                  <a:schemeClr val="bg1"/>
                </a:solidFill>
              </a:rPr>
              <a:t>Pearl Jam</a:t>
            </a:r>
          </a:p>
        </p:txBody>
      </p:sp>
      <p:sp>
        <p:nvSpPr>
          <p:cNvPr id="7" name="TextBox 6"/>
          <p:cNvSpPr txBox="1"/>
          <p:nvPr/>
        </p:nvSpPr>
        <p:spPr>
          <a:xfrm>
            <a:off x="6468535" y="2478900"/>
            <a:ext cx="2302934" cy="1323439"/>
          </a:xfrm>
          <a:prstGeom prst="rect">
            <a:avLst/>
          </a:prstGeom>
          <a:noFill/>
        </p:spPr>
        <p:txBody>
          <a:bodyPr wrap="square" rtlCol="0">
            <a:spAutoFit/>
          </a:bodyPr>
          <a:lstStyle/>
          <a:p>
            <a:r>
              <a:rPr lang="en-US" sz="2000" b="1" dirty="0" smtClean="0">
                <a:solidFill>
                  <a:schemeClr val="bg1"/>
                </a:solidFill>
              </a:rPr>
              <a:t>Troy likes…</a:t>
            </a:r>
          </a:p>
          <a:p>
            <a:r>
              <a:rPr lang="en-US" sz="2000" b="1" dirty="0" smtClean="0">
                <a:solidFill>
                  <a:schemeClr val="bg1"/>
                </a:solidFill>
              </a:rPr>
              <a:t>Nirvana</a:t>
            </a:r>
          </a:p>
          <a:p>
            <a:r>
              <a:rPr lang="en-US" sz="2000" b="1" dirty="0" smtClean="0">
                <a:solidFill>
                  <a:schemeClr val="bg1"/>
                </a:solidFill>
              </a:rPr>
              <a:t>Sound Garden</a:t>
            </a:r>
          </a:p>
          <a:p>
            <a:r>
              <a:rPr lang="en-US" sz="2000" b="1" dirty="0" smtClean="0">
                <a:solidFill>
                  <a:schemeClr val="bg1"/>
                </a:solidFill>
              </a:rPr>
              <a:t>The Pixies</a:t>
            </a:r>
          </a:p>
        </p:txBody>
      </p:sp>
    </p:spTree>
    <p:extLst>
      <p:ext uri="{BB962C8B-B14F-4D97-AF65-F5344CB8AC3E}">
        <p14:creationId xmlns:p14="http://schemas.microsoft.com/office/powerpoint/2010/main" val="2414383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32446"/>
            <a:ext cx="7967134" cy="576051"/>
          </a:xfrm>
        </p:spPr>
        <p:txBody>
          <a:bodyPr>
            <a:normAutofit fontScale="90000"/>
          </a:bodyPr>
          <a:lstStyle/>
          <a:p>
            <a:r>
              <a:rPr lang="en-US" u="sng" dirty="0" smtClean="0"/>
              <a:t>intuition</a:t>
            </a:r>
            <a:endParaRPr lang="en-US" u="sng" dirty="0"/>
          </a:p>
        </p:txBody>
      </p:sp>
      <p:sp>
        <p:nvSpPr>
          <p:cNvPr id="4" name="TextBox 3"/>
          <p:cNvSpPr txBox="1"/>
          <p:nvPr/>
        </p:nvSpPr>
        <p:spPr>
          <a:xfrm>
            <a:off x="203203" y="745080"/>
            <a:ext cx="8161867" cy="1015663"/>
          </a:xfrm>
          <a:prstGeom prst="rect">
            <a:avLst/>
          </a:prstGeom>
          <a:noFill/>
        </p:spPr>
        <p:txBody>
          <a:bodyPr wrap="square" rtlCol="0">
            <a:spAutoFit/>
          </a:bodyPr>
          <a:lstStyle/>
          <a:p>
            <a:r>
              <a:rPr lang="en-US" sz="2000" dirty="0" smtClean="0"/>
              <a:t>1. Find a group of people who like the same things</a:t>
            </a:r>
          </a:p>
          <a:p>
            <a:r>
              <a:rPr lang="en-US" sz="2000" dirty="0" smtClean="0"/>
              <a:t>2. Not everyone will like the exact same set of things</a:t>
            </a:r>
          </a:p>
          <a:p>
            <a:r>
              <a:rPr lang="en-US" sz="2000" dirty="0" smtClean="0"/>
              <a:t>3. Recommend the non-overlapping items.</a:t>
            </a:r>
            <a:endParaRPr lang="en-US" sz="2000" dirty="0"/>
          </a:p>
        </p:txBody>
      </p:sp>
      <p:pic>
        <p:nvPicPr>
          <p:cNvPr id="8" name="Picture 7"/>
          <p:cNvPicPr>
            <a:picLocks noChangeAspect="1"/>
          </p:cNvPicPr>
          <p:nvPr/>
        </p:nvPicPr>
        <p:blipFill>
          <a:blip r:embed="rId2"/>
          <a:stretch>
            <a:fillRect/>
          </a:stretch>
        </p:blipFill>
        <p:spPr>
          <a:xfrm>
            <a:off x="1600199" y="2850498"/>
            <a:ext cx="5799667" cy="3601101"/>
          </a:xfrm>
          <a:prstGeom prst="rect">
            <a:avLst/>
          </a:prstGeom>
        </p:spPr>
      </p:pic>
      <p:sp>
        <p:nvSpPr>
          <p:cNvPr id="9" name="Oval Callout 8"/>
          <p:cNvSpPr/>
          <p:nvPr/>
        </p:nvSpPr>
        <p:spPr>
          <a:xfrm>
            <a:off x="5757333" y="1760743"/>
            <a:ext cx="2607737" cy="1109457"/>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5943604" y="1962834"/>
            <a:ext cx="2353734" cy="646331"/>
          </a:xfrm>
          <a:prstGeom prst="rect">
            <a:avLst/>
          </a:prstGeom>
          <a:noFill/>
        </p:spPr>
        <p:txBody>
          <a:bodyPr wrap="square" rtlCol="0">
            <a:spAutoFit/>
          </a:bodyPr>
          <a:lstStyle/>
          <a:p>
            <a:pPr algn="ctr"/>
            <a:r>
              <a:rPr lang="en-US" dirty="0" smtClean="0">
                <a:solidFill>
                  <a:srgbClr val="FFFFFF"/>
                </a:solidFill>
              </a:rPr>
              <a:t>I think you’d like Pearl Jam</a:t>
            </a:r>
            <a:endParaRPr lang="en-US" dirty="0">
              <a:solidFill>
                <a:srgbClr val="FFFFFF"/>
              </a:solidFill>
            </a:endParaRPr>
          </a:p>
        </p:txBody>
      </p:sp>
      <p:sp>
        <p:nvSpPr>
          <p:cNvPr id="11" name="Oval Callout 10"/>
          <p:cNvSpPr/>
          <p:nvPr/>
        </p:nvSpPr>
        <p:spPr>
          <a:xfrm>
            <a:off x="440266" y="2028902"/>
            <a:ext cx="2607737" cy="1109457"/>
          </a:xfrm>
          <a:prstGeom prst="wedgeEllipseCallout">
            <a:avLst>
              <a:gd name="adj1" fmla="val 40855"/>
              <a:gd name="adj2" fmla="val 8386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09604" y="2117768"/>
            <a:ext cx="2353734" cy="923330"/>
          </a:xfrm>
          <a:prstGeom prst="rect">
            <a:avLst/>
          </a:prstGeom>
          <a:noFill/>
        </p:spPr>
        <p:txBody>
          <a:bodyPr wrap="square" rtlCol="0">
            <a:spAutoFit/>
          </a:bodyPr>
          <a:lstStyle/>
          <a:p>
            <a:pPr algn="ctr"/>
            <a:r>
              <a:rPr lang="en-US" dirty="0" smtClean="0">
                <a:solidFill>
                  <a:srgbClr val="FFFFFF"/>
                </a:solidFill>
              </a:rPr>
              <a:t>We have similar tastes, I’ll check them out.</a:t>
            </a:r>
            <a:endParaRPr lang="en-US" dirty="0">
              <a:solidFill>
                <a:srgbClr val="FFFFFF"/>
              </a:solidFill>
            </a:endParaRPr>
          </a:p>
        </p:txBody>
      </p:sp>
    </p:spTree>
    <p:extLst>
      <p:ext uri="{BB962C8B-B14F-4D97-AF65-F5344CB8AC3E}">
        <p14:creationId xmlns:p14="http://schemas.microsoft.com/office/powerpoint/2010/main" val="4281168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539002"/>
            <a:ext cx="7967134" cy="576051"/>
          </a:xfrm>
        </p:spPr>
        <p:txBody>
          <a:bodyPr>
            <a:normAutofit fontScale="90000"/>
          </a:bodyPr>
          <a:lstStyle/>
          <a:p>
            <a:r>
              <a:rPr lang="en-US" u="sng" dirty="0" smtClean="0"/>
              <a:t>Defining a mechanism for “we have similar tastes”</a:t>
            </a:r>
            <a:endParaRPr lang="en-US" u="sng" dirty="0"/>
          </a:p>
        </p:txBody>
      </p:sp>
      <p:sp>
        <p:nvSpPr>
          <p:cNvPr id="4" name="TextBox 3"/>
          <p:cNvSpPr txBox="1"/>
          <p:nvPr/>
        </p:nvSpPr>
        <p:spPr>
          <a:xfrm>
            <a:off x="186266" y="1166658"/>
            <a:ext cx="8161867" cy="707886"/>
          </a:xfrm>
          <a:prstGeom prst="rect">
            <a:avLst/>
          </a:prstGeom>
          <a:noFill/>
        </p:spPr>
        <p:txBody>
          <a:bodyPr wrap="square" rtlCol="0">
            <a:spAutoFit/>
          </a:bodyPr>
          <a:lstStyle/>
          <a:p>
            <a:r>
              <a:rPr lang="en-US" sz="2000" dirty="0" smtClean="0"/>
              <a:t>How do we translate “Find a group of people who like the same things” into a data science algorithm?</a:t>
            </a:r>
          </a:p>
        </p:txBody>
      </p:sp>
      <p:pic>
        <p:nvPicPr>
          <p:cNvPr id="13" name="Picture 12" descr="knn_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466" y="1874544"/>
            <a:ext cx="7017575" cy="4603238"/>
          </a:xfrm>
          <a:prstGeom prst="rect">
            <a:avLst/>
          </a:prstGeom>
        </p:spPr>
      </p:pic>
      <p:sp>
        <p:nvSpPr>
          <p:cNvPr id="14" name="Oval 13"/>
          <p:cNvSpPr/>
          <p:nvPr/>
        </p:nvSpPr>
        <p:spPr>
          <a:xfrm>
            <a:off x="3369728" y="3471321"/>
            <a:ext cx="524933" cy="321734"/>
          </a:xfrm>
          <a:prstGeom prst="ellipse">
            <a:avLst/>
          </a:prstGeom>
          <a:noFill/>
          <a:ln w="444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656661" y="2963321"/>
            <a:ext cx="1913472" cy="646331"/>
          </a:xfrm>
          <a:prstGeom prst="rect">
            <a:avLst/>
          </a:prstGeom>
          <a:solidFill>
            <a:schemeClr val="tx1">
              <a:lumMod val="75000"/>
              <a:lumOff val="25000"/>
            </a:schemeClr>
          </a:solidFill>
        </p:spPr>
        <p:txBody>
          <a:bodyPr wrap="square" rtlCol="0">
            <a:spAutoFit/>
          </a:bodyPr>
          <a:lstStyle/>
          <a:p>
            <a:r>
              <a:rPr lang="en-US" dirty="0" smtClean="0">
                <a:solidFill>
                  <a:schemeClr val="bg1"/>
                </a:solidFill>
              </a:rPr>
              <a:t>Let’s find “Taste” Neighborhoods!</a:t>
            </a:r>
            <a:endParaRPr lang="en-US" dirty="0">
              <a:solidFill>
                <a:schemeClr val="bg1"/>
              </a:solidFill>
            </a:endParaRPr>
          </a:p>
        </p:txBody>
      </p:sp>
      <p:cxnSp>
        <p:nvCxnSpPr>
          <p:cNvPr id="16" name="Straight Arrow Connector 15"/>
          <p:cNvCxnSpPr>
            <a:endCxn id="14" idx="6"/>
          </p:cNvCxnSpPr>
          <p:nvPr/>
        </p:nvCxnSpPr>
        <p:spPr>
          <a:xfrm flipH="1">
            <a:off x="3894661" y="3285055"/>
            <a:ext cx="762000" cy="3471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114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Towards a “taste” neighborhood</a:t>
            </a:r>
            <a:endParaRPr lang="en-US" u="sng" dirty="0"/>
          </a:p>
        </p:txBody>
      </p:sp>
      <p:sp>
        <p:nvSpPr>
          <p:cNvPr id="4" name="TextBox 3"/>
          <p:cNvSpPr txBox="1"/>
          <p:nvPr/>
        </p:nvSpPr>
        <p:spPr>
          <a:xfrm>
            <a:off x="186266" y="646274"/>
            <a:ext cx="8161867" cy="1015663"/>
          </a:xfrm>
          <a:prstGeom prst="rect">
            <a:avLst/>
          </a:prstGeom>
          <a:noFill/>
        </p:spPr>
        <p:txBody>
          <a:bodyPr wrap="square" rtlCol="0">
            <a:spAutoFit/>
          </a:bodyPr>
          <a:lstStyle/>
          <a:p>
            <a:r>
              <a:rPr lang="en-US" sz="2000" dirty="0" smtClean="0"/>
              <a:t>First let’s define the data structure.</a:t>
            </a:r>
          </a:p>
          <a:p>
            <a:r>
              <a:rPr lang="en-US" sz="2000" dirty="0" smtClean="0">
                <a:solidFill>
                  <a:schemeClr val="tx2"/>
                </a:solidFill>
              </a:rPr>
              <a:t>Let A be the user-item matrix. Each entry </a:t>
            </a:r>
            <a:r>
              <a:rPr lang="en-US" sz="2000" dirty="0" err="1" smtClean="0">
                <a:solidFill>
                  <a:schemeClr val="tx2"/>
                </a:solidFill>
              </a:rPr>
              <a:t>a</a:t>
            </a:r>
            <a:r>
              <a:rPr lang="en-US" sz="2000" baseline="-25000" dirty="0" err="1" smtClean="0">
                <a:solidFill>
                  <a:schemeClr val="tx2"/>
                </a:solidFill>
              </a:rPr>
              <a:t>ij</a:t>
            </a:r>
            <a:r>
              <a:rPr lang="en-US" sz="2000" dirty="0" smtClean="0">
                <a:solidFill>
                  <a:schemeClr val="tx2"/>
                </a:solidFill>
              </a:rPr>
              <a:t> can either be a rating or some binary indicator for user </a:t>
            </a:r>
            <a:r>
              <a:rPr lang="en-US" sz="2000" dirty="0" err="1" smtClean="0">
                <a:solidFill>
                  <a:schemeClr val="tx2"/>
                </a:solidFill>
              </a:rPr>
              <a:t>i</a:t>
            </a:r>
            <a:r>
              <a:rPr lang="en-US" sz="2000" dirty="0" smtClean="0">
                <a:solidFill>
                  <a:schemeClr val="tx2"/>
                </a:solidFill>
              </a:rPr>
              <a:t> on item j.</a:t>
            </a:r>
            <a:endParaRPr lang="en-US" sz="2000" baseline="-25000" dirty="0" smtClean="0">
              <a:solidFill>
                <a:schemeClr val="tx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399792818"/>
              </p:ext>
            </p:extLst>
          </p:nvPr>
        </p:nvGraphicFramePr>
        <p:xfrm>
          <a:off x="1794920" y="2118809"/>
          <a:ext cx="6637866" cy="3989611"/>
        </p:xfrm>
        <a:graphic>
          <a:graphicData uri="http://schemas.openxmlformats.org/drawingml/2006/table">
            <a:tbl>
              <a:tblPr/>
              <a:tblGrid>
                <a:gridCol w="1186613"/>
                <a:gridCol w="961875"/>
                <a:gridCol w="897876"/>
                <a:gridCol w="897875"/>
                <a:gridCol w="913909"/>
                <a:gridCol w="710840"/>
                <a:gridCol w="1068878"/>
              </a:tblGrid>
              <a:tr h="545371">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6</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7</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8</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9</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10</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N</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4</a:t>
                      </a:r>
                    </a:p>
                  </a:txBody>
                  <a:tcPr marL="12700" marR="12700" marT="12700" marB="0" anchor="b">
                    <a:lnL>
                      <a:noFill/>
                    </a:lnL>
                    <a:lnR>
                      <a:noFill/>
                    </a:lnR>
                    <a:lnT>
                      <a:noFill/>
                    </a:lnT>
                    <a:lnB>
                      <a:noFill/>
                    </a:lnB>
                  </a:tcPr>
                </a:tc>
              </a:tr>
            </a:tbl>
          </a:graphicData>
        </a:graphic>
      </p:graphicFrame>
      <p:sp>
        <p:nvSpPr>
          <p:cNvPr id="5" name="Left Bracket 4"/>
          <p:cNvSpPr/>
          <p:nvPr/>
        </p:nvSpPr>
        <p:spPr>
          <a:xfrm>
            <a:off x="2861724" y="2556933"/>
            <a:ext cx="169334"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p:cNvSpPr/>
          <p:nvPr/>
        </p:nvSpPr>
        <p:spPr>
          <a:xfrm flipH="1">
            <a:off x="8144924" y="2556933"/>
            <a:ext cx="152395"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355600" y="4047053"/>
            <a:ext cx="1151467" cy="646331"/>
          </a:xfrm>
          <a:prstGeom prst="rect">
            <a:avLst/>
          </a:prstGeom>
          <a:noFill/>
        </p:spPr>
        <p:txBody>
          <a:bodyPr wrap="square" rtlCol="0">
            <a:spAutoFit/>
          </a:bodyPr>
          <a:lstStyle/>
          <a:p>
            <a:r>
              <a:rPr lang="en-US" sz="3600" dirty="0" smtClean="0"/>
              <a:t>A =</a:t>
            </a:r>
            <a:endParaRPr lang="en-US" sz="3600" dirty="0"/>
          </a:p>
        </p:txBody>
      </p:sp>
    </p:spTree>
    <p:extLst>
      <p:ext uri="{BB962C8B-B14F-4D97-AF65-F5344CB8AC3E}">
        <p14:creationId xmlns:p14="http://schemas.microsoft.com/office/powerpoint/2010/main" val="3411114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Towards a “taste” neighborhood</a:t>
            </a:r>
            <a:endParaRPr lang="en-US" u="sng" dirty="0"/>
          </a:p>
        </p:txBody>
      </p:sp>
      <p:sp>
        <p:nvSpPr>
          <p:cNvPr id="4" name="TextBox 3"/>
          <p:cNvSpPr txBox="1"/>
          <p:nvPr/>
        </p:nvSpPr>
        <p:spPr>
          <a:xfrm>
            <a:off x="186266" y="730939"/>
            <a:ext cx="8161867" cy="605294"/>
          </a:xfrm>
          <a:prstGeom prst="rect">
            <a:avLst/>
          </a:prstGeom>
          <a:noFill/>
        </p:spPr>
        <p:txBody>
          <a:bodyPr wrap="square" rtlCol="0">
            <a:spAutoFit/>
          </a:bodyPr>
          <a:lstStyle/>
          <a:p>
            <a:r>
              <a:rPr lang="en-US" sz="2000" dirty="0" smtClean="0"/>
              <a:t>Second let’s create a neighborhood for user </a:t>
            </a:r>
            <a:r>
              <a:rPr lang="en-US" sz="2000" dirty="0" err="1" smtClean="0"/>
              <a:t>i</a:t>
            </a:r>
            <a:r>
              <a:rPr lang="en-US" sz="2000" dirty="0" smtClean="0"/>
              <a:t>.</a:t>
            </a:r>
          </a:p>
          <a:p>
            <a:endParaRPr lang="en-US" sz="2000" baseline="-25000" dirty="0" smtClean="0">
              <a:solidFill>
                <a:schemeClr val="tx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531525426"/>
              </p:ext>
            </p:extLst>
          </p:nvPr>
        </p:nvGraphicFramePr>
        <p:xfrm>
          <a:off x="1794920" y="1797082"/>
          <a:ext cx="6637866" cy="3989611"/>
        </p:xfrm>
        <a:graphic>
          <a:graphicData uri="http://schemas.openxmlformats.org/drawingml/2006/table">
            <a:tbl>
              <a:tblPr/>
              <a:tblGrid>
                <a:gridCol w="1186613"/>
                <a:gridCol w="961875"/>
                <a:gridCol w="897876"/>
                <a:gridCol w="897875"/>
                <a:gridCol w="913909"/>
                <a:gridCol w="710840"/>
                <a:gridCol w="1068878"/>
              </a:tblGrid>
              <a:tr h="545371">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6</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7</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8</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9</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10</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N</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4</a:t>
                      </a:r>
                    </a:p>
                  </a:txBody>
                  <a:tcPr marL="12700" marR="12700" marT="12700" marB="0" anchor="b">
                    <a:lnL>
                      <a:noFill/>
                    </a:lnL>
                    <a:lnR>
                      <a:noFill/>
                    </a:lnR>
                    <a:lnT>
                      <a:noFill/>
                    </a:lnT>
                    <a:lnB>
                      <a:noFill/>
                    </a:lnB>
                  </a:tcPr>
                </a:tc>
              </a:tr>
            </a:tbl>
          </a:graphicData>
        </a:graphic>
      </p:graphicFrame>
      <p:sp>
        <p:nvSpPr>
          <p:cNvPr id="5" name="Left Bracket 4"/>
          <p:cNvSpPr/>
          <p:nvPr/>
        </p:nvSpPr>
        <p:spPr>
          <a:xfrm>
            <a:off x="2861724" y="2235206"/>
            <a:ext cx="169334"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p:cNvSpPr/>
          <p:nvPr/>
        </p:nvSpPr>
        <p:spPr>
          <a:xfrm flipH="1">
            <a:off x="8144924" y="2235206"/>
            <a:ext cx="152395"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355600" y="3725326"/>
            <a:ext cx="1151467" cy="646331"/>
          </a:xfrm>
          <a:prstGeom prst="rect">
            <a:avLst/>
          </a:prstGeom>
          <a:noFill/>
        </p:spPr>
        <p:txBody>
          <a:bodyPr wrap="square" rtlCol="0">
            <a:spAutoFit/>
          </a:bodyPr>
          <a:lstStyle/>
          <a:p>
            <a:r>
              <a:rPr lang="en-US" sz="3600" dirty="0" smtClean="0"/>
              <a:t>A =</a:t>
            </a:r>
            <a:endParaRPr lang="en-US" sz="3600" dirty="0"/>
          </a:p>
        </p:txBody>
      </p:sp>
      <p:sp>
        <p:nvSpPr>
          <p:cNvPr id="7" name="Rectangle 6"/>
          <p:cNvSpPr/>
          <p:nvPr/>
        </p:nvSpPr>
        <p:spPr>
          <a:xfrm>
            <a:off x="1507067" y="3539073"/>
            <a:ext cx="7112000" cy="287867"/>
          </a:xfrm>
          <a:prstGeom prst="rect">
            <a:avLst/>
          </a:prstGeom>
          <a:solidFill>
            <a:srgbClr val="FFFF00">
              <a:alpha val="49000"/>
            </a:srgbClr>
          </a:solidFill>
          <a:ln>
            <a:solidFill>
              <a:srgbClr val="FFFF00">
                <a:alpha val="6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290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fontScale="90000"/>
          </a:bodyPr>
          <a:lstStyle/>
          <a:p>
            <a:pPr algn="ctr"/>
            <a:r>
              <a:rPr lang="en-US" dirty="0" smtClean="0"/>
              <a:t>Recommendations</a:t>
            </a:r>
            <a:br>
              <a:rPr lang="en-US" dirty="0" smtClean="0"/>
            </a:br>
            <a:r>
              <a:rPr lang="en-US" dirty="0" smtClean="0"/>
              <a:t>everywhere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31551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Towards a “taste” neighborhood</a:t>
            </a:r>
            <a:endParaRPr lang="en-US" u="sng" dirty="0"/>
          </a:p>
        </p:txBody>
      </p:sp>
      <p:sp>
        <p:nvSpPr>
          <p:cNvPr id="4" name="TextBox 3"/>
          <p:cNvSpPr txBox="1"/>
          <p:nvPr/>
        </p:nvSpPr>
        <p:spPr>
          <a:xfrm>
            <a:off x="186266" y="900269"/>
            <a:ext cx="8161867" cy="605294"/>
          </a:xfrm>
          <a:prstGeom prst="rect">
            <a:avLst/>
          </a:prstGeom>
          <a:noFill/>
        </p:spPr>
        <p:txBody>
          <a:bodyPr wrap="square" rtlCol="0">
            <a:spAutoFit/>
          </a:bodyPr>
          <a:lstStyle/>
          <a:p>
            <a:r>
              <a:rPr lang="en-US" sz="2000" dirty="0" smtClean="0"/>
              <a:t>To do this, we need to define user-user similarity or distance. </a:t>
            </a:r>
          </a:p>
          <a:p>
            <a:endParaRPr lang="en-US" sz="2000" baseline="-25000" dirty="0" smtClean="0">
              <a:solidFill>
                <a:schemeClr val="tx2"/>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14385084"/>
              </p:ext>
            </p:extLst>
          </p:nvPr>
        </p:nvGraphicFramePr>
        <p:xfrm>
          <a:off x="1794920" y="1627752"/>
          <a:ext cx="6637866" cy="3989611"/>
        </p:xfrm>
        <a:graphic>
          <a:graphicData uri="http://schemas.openxmlformats.org/drawingml/2006/table">
            <a:tbl>
              <a:tblPr/>
              <a:tblGrid>
                <a:gridCol w="1186613"/>
                <a:gridCol w="961875"/>
                <a:gridCol w="897876"/>
                <a:gridCol w="897875"/>
                <a:gridCol w="913909"/>
                <a:gridCol w="710840"/>
                <a:gridCol w="1068878"/>
              </a:tblGrid>
              <a:tr h="545371">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6</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7</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8</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9</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10</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N</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4</a:t>
                      </a:r>
                    </a:p>
                  </a:txBody>
                  <a:tcPr marL="12700" marR="12700" marT="12700" marB="0" anchor="b">
                    <a:lnL>
                      <a:noFill/>
                    </a:lnL>
                    <a:lnR>
                      <a:noFill/>
                    </a:lnR>
                    <a:lnT>
                      <a:noFill/>
                    </a:lnT>
                    <a:lnB>
                      <a:noFill/>
                    </a:lnB>
                  </a:tcPr>
                </a:tc>
              </a:tr>
            </a:tbl>
          </a:graphicData>
        </a:graphic>
      </p:graphicFrame>
      <p:sp>
        <p:nvSpPr>
          <p:cNvPr id="5" name="Left Bracket 4"/>
          <p:cNvSpPr/>
          <p:nvPr/>
        </p:nvSpPr>
        <p:spPr>
          <a:xfrm>
            <a:off x="2861724" y="2065876"/>
            <a:ext cx="169334"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p:cNvSpPr/>
          <p:nvPr/>
        </p:nvSpPr>
        <p:spPr>
          <a:xfrm flipH="1">
            <a:off x="8144924" y="2065876"/>
            <a:ext cx="152395"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355600" y="3555996"/>
            <a:ext cx="1151467" cy="646331"/>
          </a:xfrm>
          <a:prstGeom prst="rect">
            <a:avLst/>
          </a:prstGeom>
          <a:noFill/>
        </p:spPr>
        <p:txBody>
          <a:bodyPr wrap="square" rtlCol="0">
            <a:spAutoFit/>
          </a:bodyPr>
          <a:lstStyle/>
          <a:p>
            <a:r>
              <a:rPr lang="en-US" sz="3600" dirty="0" smtClean="0"/>
              <a:t>A =</a:t>
            </a:r>
            <a:endParaRPr lang="en-US" sz="3600" dirty="0"/>
          </a:p>
        </p:txBody>
      </p:sp>
      <p:sp>
        <p:nvSpPr>
          <p:cNvPr id="7" name="Rectangle 6"/>
          <p:cNvSpPr/>
          <p:nvPr/>
        </p:nvSpPr>
        <p:spPr>
          <a:xfrm>
            <a:off x="1507067" y="3369743"/>
            <a:ext cx="7112000" cy="287867"/>
          </a:xfrm>
          <a:prstGeom prst="rect">
            <a:avLst/>
          </a:prstGeom>
          <a:solidFill>
            <a:srgbClr val="FFFF00">
              <a:alpha val="49000"/>
            </a:srgbClr>
          </a:solidFill>
          <a:ln>
            <a:solidFill>
              <a:srgbClr val="FFFF00">
                <a:alpha val="6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557869" y="2218302"/>
            <a:ext cx="7112000" cy="287867"/>
          </a:xfrm>
          <a:prstGeom prst="rect">
            <a:avLst/>
          </a:prstGeom>
          <a:solidFill>
            <a:srgbClr val="CCFFCC">
              <a:alpha val="49000"/>
            </a:srgbClr>
          </a:solidFill>
          <a:ln>
            <a:solidFill>
              <a:srgbClr val="CCFFCC">
                <a:alpha val="6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164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4-10-25 at 4.56.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65" y="510011"/>
            <a:ext cx="8619067" cy="1839150"/>
          </a:xfrm>
          <a:prstGeom prst="rect">
            <a:avLst/>
          </a:prstGeom>
        </p:spPr>
      </p:pic>
      <p:sp>
        <p:nvSpPr>
          <p:cNvPr id="2" name="Title 1"/>
          <p:cNvSpPr>
            <a:spLocks noGrp="1"/>
          </p:cNvSpPr>
          <p:nvPr>
            <p:ph type="title"/>
          </p:nvPr>
        </p:nvSpPr>
        <p:spPr>
          <a:xfrm>
            <a:off x="186265" y="0"/>
            <a:ext cx="8686801" cy="576051"/>
          </a:xfrm>
        </p:spPr>
        <p:txBody>
          <a:bodyPr>
            <a:normAutofit fontScale="90000"/>
          </a:bodyPr>
          <a:lstStyle/>
          <a:p>
            <a:r>
              <a:rPr lang="en-US" u="sng" dirty="0" smtClean="0"/>
              <a:t>Towards a “taste” neighborhood</a:t>
            </a:r>
            <a:endParaRPr lang="en-US" u="sng" dirty="0"/>
          </a:p>
        </p:txBody>
      </p:sp>
      <p:pic>
        <p:nvPicPr>
          <p:cNvPr id="11" name="Picture 10" descr="Screen Shot 2014-10-25 at 4.56.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67" y="4466750"/>
            <a:ext cx="5073861" cy="2137249"/>
          </a:xfrm>
          <a:prstGeom prst="rect">
            <a:avLst/>
          </a:prstGeom>
        </p:spPr>
      </p:pic>
      <p:pic>
        <p:nvPicPr>
          <p:cNvPr id="12" name="Picture 11" descr="Screen Shot 2014-10-25 at 4.56.3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535" y="2252527"/>
            <a:ext cx="6950466" cy="2234809"/>
          </a:xfrm>
          <a:prstGeom prst="rect">
            <a:avLst/>
          </a:prstGeom>
        </p:spPr>
      </p:pic>
    </p:spTree>
    <p:extLst>
      <p:ext uri="{BB962C8B-B14F-4D97-AF65-F5344CB8AC3E}">
        <p14:creationId xmlns:p14="http://schemas.microsoft.com/office/powerpoint/2010/main" val="2310110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A practical aside</a:t>
            </a:r>
            <a:endParaRPr lang="en-US" u="sng" dirty="0"/>
          </a:p>
        </p:txBody>
      </p:sp>
      <p:sp>
        <p:nvSpPr>
          <p:cNvPr id="6" name="TextBox 5"/>
          <p:cNvSpPr txBox="1"/>
          <p:nvPr/>
        </p:nvSpPr>
        <p:spPr>
          <a:xfrm>
            <a:off x="186266" y="730939"/>
            <a:ext cx="8161867" cy="4503797"/>
          </a:xfrm>
          <a:prstGeom prst="rect">
            <a:avLst/>
          </a:prstGeom>
          <a:noFill/>
        </p:spPr>
        <p:txBody>
          <a:bodyPr wrap="square" rtlCol="0">
            <a:spAutoFit/>
          </a:bodyPr>
          <a:lstStyle/>
          <a:p>
            <a:r>
              <a:rPr lang="en-US" sz="2400" dirty="0" smtClean="0"/>
              <a:t>Things to consider when choosing a similarity measure:</a:t>
            </a:r>
          </a:p>
          <a:p>
            <a:endParaRPr lang="en-US" sz="2400" dirty="0"/>
          </a:p>
          <a:p>
            <a:pPr marL="342900" indent="-342900">
              <a:buFont typeface="Arial"/>
              <a:buChar char="•"/>
            </a:pPr>
            <a:r>
              <a:rPr lang="en-US" sz="2400" dirty="0" smtClean="0"/>
              <a:t>Which metric is better for ratings vs. binary indicators?</a:t>
            </a:r>
          </a:p>
          <a:p>
            <a:pPr marL="342900" indent="-342900">
              <a:buFont typeface="Arial"/>
              <a:buChar char="•"/>
            </a:pPr>
            <a:endParaRPr lang="en-US" sz="2400" dirty="0"/>
          </a:p>
          <a:p>
            <a:pPr marL="342900" indent="-342900">
              <a:buFont typeface="Arial"/>
              <a:buChar char="•"/>
            </a:pPr>
            <a:r>
              <a:rPr lang="en-US" sz="2400" dirty="0" smtClean="0"/>
              <a:t>Should you mean normalize? I.e., subtract user and/or item average rating from each rating.</a:t>
            </a:r>
          </a:p>
          <a:p>
            <a:pPr marL="342900" indent="-342900">
              <a:buFont typeface="Arial"/>
              <a:buChar char="•"/>
            </a:pPr>
            <a:endParaRPr lang="en-US" sz="2400" dirty="0" smtClean="0"/>
          </a:p>
          <a:p>
            <a:pPr marL="342900" indent="-342900">
              <a:buFont typeface="Arial"/>
              <a:buChar char="•"/>
            </a:pPr>
            <a:r>
              <a:rPr lang="en-US" sz="2400" dirty="0" smtClean="0"/>
              <a:t>Should take Similarity over all items for each user, or just those in common. </a:t>
            </a:r>
            <a:r>
              <a:rPr lang="en-US" sz="2400" dirty="0" err="1" smtClean="0"/>
              <a:t>I.e</a:t>
            </a:r>
            <a:r>
              <a:rPr lang="en-US" sz="2400" dirty="0" smtClean="0"/>
              <a:t>, should S be the intersection or union of A</a:t>
            </a:r>
            <a:r>
              <a:rPr lang="en-US" sz="2400" baseline="-25000" dirty="0" smtClean="0"/>
              <a:t>i</a:t>
            </a:r>
            <a:r>
              <a:rPr lang="en-US" sz="2400" dirty="0" smtClean="0"/>
              <a:t> and </a:t>
            </a:r>
            <a:r>
              <a:rPr lang="en-US" sz="2400" dirty="0" err="1" smtClean="0"/>
              <a:t>A</a:t>
            </a:r>
            <a:r>
              <a:rPr lang="en-US" sz="2400" baseline="-25000" dirty="0" err="1" smtClean="0"/>
              <a:t>k</a:t>
            </a:r>
            <a:r>
              <a:rPr lang="en-US" sz="2400" dirty="0" smtClean="0"/>
              <a:t>.</a:t>
            </a:r>
          </a:p>
          <a:p>
            <a:endParaRPr lang="en-US" sz="2000" baseline="-25000" dirty="0"/>
          </a:p>
          <a:p>
            <a:pPr marL="342900" indent="-342900">
              <a:buFont typeface="Arial"/>
              <a:buChar char="•"/>
            </a:pPr>
            <a:endParaRPr lang="en-US" sz="2000" dirty="0" smtClean="0"/>
          </a:p>
          <a:p>
            <a:endParaRPr lang="en-US" sz="2000" baseline="-25000" dirty="0" smtClean="0">
              <a:solidFill>
                <a:schemeClr val="tx2"/>
              </a:solidFill>
            </a:endParaRPr>
          </a:p>
        </p:txBody>
      </p:sp>
      <p:sp>
        <p:nvSpPr>
          <p:cNvPr id="3" name="TextBox 2"/>
          <p:cNvSpPr txBox="1"/>
          <p:nvPr/>
        </p:nvSpPr>
        <p:spPr>
          <a:xfrm>
            <a:off x="406400" y="5096933"/>
            <a:ext cx="7941733" cy="830997"/>
          </a:xfrm>
          <a:prstGeom prst="rect">
            <a:avLst/>
          </a:prstGeom>
          <a:noFill/>
        </p:spPr>
        <p:txBody>
          <a:bodyPr wrap="square" rtlCol="0">
            <a:spAutoFit/>
          </a:bodyPr>
          <a:lstStyle/>
          <a:p>
            <a:r>
              <a:rPr lang="en-US" sz="2400" dirty="0" smtClean="0">
                <a:solidFill>
                  <a:srgbClr val="D1282E"/>
                </a:solidFill>
              </a:rPr>
              <a:t>The right answer will likely depend on your problem. Testing and experimentation is important in each case.</a:t>
            </a:r>
            <a:endParaRPr lang="en-US" sz="2400" dirty="0">
              <a:solidFill>
                <a:srgbClr val="D1282E"/>
              </a:solidFill>
            </a:endParaRPr>
          </a:p>
        </p:txBody>
      </p:sp>
    </p:spTree>
    <p:extLst>
      <p:ext uri="{BB962C8B-B14F-4D97-AF65-F5344CB8AC3E}">
        <p14:creationId xmlns:p14="http://schemas.microsoft.com/office/powerpoint/2010/main" val="221074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Making the recommendation</a:t>
            </a:r>
            <a:endParaRPr lang="en-US" u="sng" dirty="0"/>
          </a:p>
        </p:txBody>
      </p:sp>
      <p:pic>
        <p:nvPicPr>
          <p:cNvPr id="3" name="Picture 2" descr="Screen Shot 2014-11-06 at 9.12.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600" y="1625803"/>
            <a:ext cx="4682067" cy="777066"/>
          </a:xfrm>
          <a:prstGeom prst="rect">
            <a:avLst/>
          </a:prstGeom>
        </p:spPr>
      </p:pic>
      <p:sp>
        <p:nvSpPr>
          <p:cNvPr id="5" name="TextBox 4"/>
          <p:cNvSpPr txBox="1"/>
          <p:nvPr/>
        </p:nvSpPr>
        <p:spPr>
          <a:xfrm>
            <a:off x="186266" y="629341"/>
            <a:ext cx="8161867" cy="1384995"/>
          </a:xfrm>
          <a:prstGeom prst="rect">
            <a:avLst/>
          </a:prstGeom>
          <a:noFill/>
        </p:spPr>
        <p:txBody>
          <a:bodyPr wrap="square" rtlCol="0">
            <a:spAutoFit/>
          </a:bodyPr>
          <a:lstStyle/>
          <a:p>
            <a:r>
              <a:rPr lang="en-US" sz="2000" dirty="0" smtClean="0"/>
              <a:t>The predicted score/rating for user </a:t>
            </a:r>
            <a:r>
              <a:rPr lang="en-US" sz="2000" i="1" u="sng" dirty="0" smtClean="0">
                <a:solidFill>
                  <a:srgbClr val="FF0000"/>
                </a:solidFill>
              </a:rPr>
              <a:t>u</a:t>
            </a:r>
            <a:r>
              <a:rPr lang="en-US" sz="2000" dirty="0" smtClean="0"/>
              <a:t> on product </a:t>
            </a:r>
            <a:r>
              <a:rPr lang="en-US" sz="2000" i="1" dirty="0" err="1" smtClean="0">
                <a:solidFill>
                  <a:srgbClr val="FF0000"/>
                </a:solidFill>
              </a:rPr>
              <a:t>i</a:t>
            </a:r>
            <a:r>
              <a:rPr lang="en-US" sz="2000" i="1" dirty="0" smtClean="0">
                <a:solidFill>
                  <a:srgbClr val="FF0000"/>
                </a:solidFill>
              </a:rPr>
              <a:t> </a:t>
            </a:r>
            <a:r>
              <a:rPr lang="en-US" sz="2000" dirty="0" smtClean="0"/>
              <a:t>is then a function of scores/ratings that all users in u’s neighborhood gave to the same product.</a:t>
            </a:r>
            <a:endParaRPr lang="en-US" sz="2000" i="1" dirty="0" smtClean="0">
              <a:solidFill>
                <a:srgbClr val="FF0000"/>
              </a:solidFill>
            </a:endParaRPr>
          </a:p>
          <a:p>
            <a:endParaRPr lang="en-US" sz="2400" dirty="0"/>
          </a:p>
        </p:txBody>
      </p:sp>
      <p:pic>
        <p:nvPicPr>
          <p:cNvPr id="22" name="Picture 21"/>
          <p:cNvPicPr>
            <a:picLocks noChangeAspect="1"/>
          </p:cNvPicPr>
          <p:nvPr/>
        </p:nvPicPr>
        <p:blipFill>
          <a:blip r:embed="rId3"/>
          <a:stretch>
            <a:fillRect/>
          </a:stretch>
        </p:blipFill>
        <p:spPr>
          <a:xfrm>
            <a:off x="3572937" y="4185818"/>
            <a:ext cx="1557863" cy="941924"/>
          </a:xfrm>
          <a:prstGeom prst="rect">
            <a:avLst/>
          </a:prstGeom>
        </p:spPr>
      </p:pic>
      <p:cxnSp>
        <p:nvCxnSpPr>
          <p:cNvPr id="23" name="Straight Connector 22"/>
          <p:cNvCxnSpPr/>
          <p:nvPr/>
        </p:nvCxnSpPr>
        <p:spPr>
          <a:xfrm flipV="1">
            <a:off x="4889499" y="3492731"/>
            <a:ext cx="186267" cy="41887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503333" y="4470407"/>
            <a:ext cx="69426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3390894" y="3492731"/>
            <a:ext cx="406405" cy="418877"/>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flipV="1">
            <a:off x="2489200" y="4470407"/>
            <a:ext cx="829729" cy="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334933" y="5283208"/>
            <a:ext cx="50800" cy="491059"/>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67467" y="2760135"/>
            <a:ext cx="1388537" cy="646331"/>
          </a:xfrm>
          <a:prstGeom prst="rect">
            <a:avLst/>
          </a:prstGeom>
          <a:noFill/>
        </p:spPr>
        <p:txBody>
          <a:bodyPr wrap="square" rtlCol="0">
            <a:spAutoFit/>
          </a:bodyPr>
          <a:lstStyle/>
          <a:p>
            <a:pPr algn="ctr"/>
            <a:r>
              <a:rPr lang="en-US" dirty="0" smtClean="0"/>
              <a:t>r</a:t>
            </a:r>
            <a:r>
              <a:rPr lang="en-US" baseline="-25000" dirty="0" smtClean="0"/>
              <a:t>1,i</a:t>
            </a:r>
            <a:r>
              <a:rPr lang="en-US" dirty="0" smtClean="0"/>
              <a:t> = 4</a:t>
            </a:r>
          </a:p>
          <a:p>
            <a:pPr algn="ctr"/>
            <a:r>
              <a:rPr lang="en-US" dirty="0" err="1" smtClean="0"/>
              <a:t>sim</a:t>
            </a:r>
            <a:r>
              <a:rPr lang="en-US" dirty="0" smtClean="0"/>
              <a:t> = 0.75</a:t>
            </a:r>
            <a:endParaRPr lang="en-US" dirty="0"/>
          </a:p>
        </p:txBody>
      </p:sp>
      <p:sp>
        <p:nvSpPr>
          <p:cNvPr id="29" name="TextBox 28"/>
          <p:cNvSpPr txBox="1"/>
          <p:nvPr/>
        </p:nvSpPr>
        <p:spPr>
          <a:xfrm>
            <a:off x="5130800" y="2846400"/>
            <a:ext cx="1405467" cy="646331"/>
          </a:xfrm>
          <a:prstGeom prst="rect">
            <a:avLst/>
          </a:prstGeom>
          <a:noFill/>
        </p:spPr>
        <p:txBody>
          <a:bodyPr wrap="square" rtlCol="0">
            <a:spAutoFit/>
          </a:bodyPr>
          <a:lstStyle/>
          <a:p>
            <a:pPr algn="ctr"/>
            <a:r>
              <a:rPr lang="en-US" dirty="0" smtClean="0"/>
              <a:t>r</a:t>
            </a:r>
            <a:r>
              <a:rPr lang="en-US" baseline="-25000" dirty="0" smtClean="0"/>
              <a:t>2,</a:t>
            </a:r>
            <a:r>
              <a:rPr lang="en-US" baseline="-25000" dirty="0"/>
              <a:t>i</a:t>
            </a:r>
            <a:r>
              <a:rPr lang="en-US" dirty="0"/>
              <a:t> = </a:t>
            </a:r>
            <a:r>
              <a:rPr lang="en-US" dirty="0" smtClean="0"/>
              <a:t>5</a:t>
            </a:r>
            <a:endParaRPr lang="en-US" dirty="0"/>
          </a:p>
          <a:p>
            <a:pPr algn="ctr"/>
            <a:r>
              <a:rPr lang="en-US" dirty="0" err="1"/>
              <a:t>sim</a:t>
            </a:r>
            <a:r>
              <a:rPr lang="en-US" dirty="0"/>
              <a:t> = 0.8</a:t>
            </a:r>
          </a:p>
        </p:txBody>
      </p:sp>
      <p:sp>
        <p:nvSpPr>
          <p:cNvPr id="30" name="TextBox 29"/>
          <p:cNvSpPr txBox="1"/>
          <p:nvPr/>
        </p:nvSpPr>
        <p:spPr>
          <a:xfrm>
            <a:off x="6333066" y="4185818"/>
            <a:ext cx="1134533" cy="646331"/>
          </a:xfrm>
          <a:prstGeom prst="rect">
            <a:avLst/>
          </a:prstGeom>
          <a:noFill/>
        </p:spPr>
        <p:txBody>
          <a:bodyPr wrap="square" rtlCol="0">
            <a:spAutoFit/>
          </a:bodyPr>
          <a:lstStyle/>
          <a:p>
            <a:pPr algn="ctr"/>
            <a:r>
              <a:rPr lang="en-US" dirty="0" smtClean="0"/>
              <a:t>r</a:t>
            </a:r>
            <a:r>
              <a:rPr lang="en-US" baseline="-25000" dirty="0" smtClean="0"/>
              <a:t>3,</a:t>
            </a:r>
            <a:r>
              <a:rPr lang="en-US" baseline="-25000" dirty="0"/>
              <a:t>i</a:t>
            </a:r>
            <a:r>
              <a:rPr lang="en-US" dirty="0"/>
              <a:t> = </a:t>
            </a:r>
            <a:r>
              <a:rPr lang="en-US" dirty="0" smtClean="0"/>
              <a:t>3</a:t>
            </a:r>
            <a:endParaRPr lang="en-US" dirty="0"/>
          </a:p>
          <a:p>
            <a:pPr algn="ctr"/>
            <a:r>
              <a:rPr lang="en-US" dirty="0" err="1"/>
              <a:t>sim</a:t>
            </a:r>
            <a:r>
              <a:rPr lang="en-US" dirty="0"/>
              <a:t> = </a:t>
            </a:r>
            <a:r>
              <a:rPr lang="en-US" dirty="0" smtClean="0"/>
              <a:t>0.7</a:t>
            </a:r>
            <a:endParaRPr lang="en-US" dirty="0"/>
          </a:p>
        </p:txBody>
      </p:sp>
      <p:sp>
        <p:nvSpPr>
          <p:cNvPr id="31" name="TextBox 30"/>
          <p:cNvSpPr txBox="1"/>
          <p:nvPr/>
        </p:nvSpPr>
        <p:spPr>
          <a:xfrm>
            <a:off x="965206" y="4185818"/>
            <a:ext cx="1523994" cy="646331"/>
          </a:xfrm>
          <a:prstGeom prst="rect">
            <a:avLst/>
          </a:prstGeom>
          <a:noFill/>
        </p:spPr>
        <p:txBody>
          <a:bodyPr wrap="square" rtlCol="0">
            <a:spAutoFit/>
          </a:bodyPr>
          <a:lstStyle/>
          <a:p>
            <a:pPr algn="ctr"/>
            <a:r>
              <a:rPr lang="en-US" dirty="0" smtClean="0"/>
              <a:t>r</a:t>
            </a:r>
            <a:r>
              <a:rPr lang="en-US" baseline="-25000" dirty="0" smtClean="0"/>
              <a:t>5,</a:t>
            </a:r>
            <a:r>
              <a:rPr lang="en-US" baseline="-25000" dirty="0"/>
              <a:t>i</a:t>
            </a:r>
            <a:r>
              <a:rPr lang="en-US" dirty="0"/>
              <a:t> = 4</a:t>
            </a:r>
          </a:p>
          <a:p>
            <a:pPr algn="ctr"/>
            <a:r>
              <a:rPr lang="en-US" dirty="0" err="1"/>
              <a:t>sim</a:t>
            </a:r>
            <a:r>
              <a:rPr lang="en-US" dirty="0"/>
              <a:t> = </a:t>
            </a:r>
            <a:r>
              <a:rPr lang="en-US" dirty="0" smtClean="0"/>
              <a:t>0.9</a:t>
            </a:r>
            <a:endParaRPr lang="en-US" dirty="0"/>
          </a:p>
        </p:txBody>
      </p:sp>
      <p:sp>
        <p:nvSpPr>
          <p:cNvPr id="32" name="TextBox 31"/>
          <p:cNvSpPr txBox="1"/>
          <p:nvPr/>
        </p:nvSpPr>
        <p:spPr>
          <a:xfrm>
            <a:off x="3797299" y="5940414"/>
            <a:ext cx="1176867" cy="646331"/>
          </a:xfrm>
          <a:prstGeom prst="rect">
            <a:avLst/>
          </a:prstGeom>
          <a:noFill/>
        </p:spPr>
        <p:txBody>
          <a:bodyPr wrap="square" rtlCol="0">
            <a:spAutoFit/>
          </a:bodyPr>
          <a:lstStyle/>
          <a:p>
            <a:pPr algn="ctr"/>
            <a:r>
              <a:rPr lang="en-US" dirty="0" smtClean="0"/>
              <a:t>r</a:t>
            </a:r>
            <a:r>
              <a:rPr lang="en-US" baseline="-25000" dirty="0" smtClean="0"/>
              <a:t>4,</a:t>
            </a:r>
            <a:r>
              <a:rPr lang="en-US" baseline="-25000" dirty="0"/>
              <a:t>i</a:t>
            </a:r>
            <a:r>
              <a:rPr lang="en-US" dirty="0"/>
              <a:t> = </a:t>
            </a:r>
            <a:r>
              <a:rPr lang="en-US" dirty="0" smtClean="0"/>
              <a:t>5</a:t>
            </a:r>
            <a:endParaRPr lang="en-US" dirty="0"/>
          </a:p>
          <a:p>
            <a:pPr algn="ctr"/>
            <a:r>
              <a:rPr lang="en-US" dirty="0" err="1"/>
              <a:t>sim</a:t>
            </a:r>
            <a:r>
              <a:rPr lang="en-US" dirty="0"/>
              <a:t> = 0.8</a:t>
            </a:r>
          </a:p>
        </p:txBody>
      </p:sp>
    </p:spTree>
    <p:extLst>
      <p:ext uri="{BB962C8B-B14F-4D97-AF65-F5344CB8AC3E}">
        <p14:creationId xmlns:p14="http://schemas.microsoft.com/office/powerpoint/2010/main" val="2396800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Different ways to aggregate</a:t>
            </a:r>
            <a:endParaRPr lang="en-US" u="sng" dirty="0"/>
          </a:p>
        </p:txBody>
      </p:sp>
      <p:pic>
        <p:nvPicPr>
          <p:cNvPr id="5" name="Picture 4" descr="Screen Shot 2014-11-06 at 9.12.2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34" y="1418166"/>
            <a:ext cx="4334934" cy="789765"/>
          </a:xfrm>
          <a:prstGeom prst="rect">
            <a:avLst/>
          </a:prstGeom>
        </p:spPr>
      </p:pic>
      <p:pic>
        <p:nvPicPr>
          <p:cNvPr id="7" name="Picture 6" descr="Screen Shot 2014-11-06 at 9.22.3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68" y="2897204"/>
            <a:ext cx="6451600" cy="770479"/>
          </a:xfrm>
          <a:prstGeom prst="rect">
            <a:avLst/>
          </a:prstGeom>
        </p:spPr>
      </p:pic>
      <p:sp>
        <p:nvSpPr>
          <p:cNvPr id="8" name="TextBox 7"/>
          <p:cNvSpPr txBox="1"/>
          <p:nvPr/>
        </p:nvSpPr>
        <p:spPr>
          <a:xfrm>
            <a:off x="592667" y="809658"/>
            <a:ext cx="4165600" cy="461665"/>
          </a:xfrm>
          <a:prstGeom prst="rect">
            <a:avLst/>
          </a:prstGeom>
          <a:noFill/>
        </p:spPr>
        <p:txBody>
          <a:bodyPr wrap="square" rtlCol="0">
            <a:spAutoFit/>
          </a:bodyPr>
          <a:lstStyle/>
          <a:p>
            <a:r>
              <a:rPr lang="en-US" sz="2400" dirty="0" smtClean="0">
                <a:solidFill>
                  <a:srgbClr val="D1282E"/>
                </a:solidFill>
              </a:rPr>
              <a:t>Take a simple average.</a:t>
            </a:r>
            <a:endParaRPr lang="en-US" sz="2400" dirty="0">
              <a:solidFill>
                <a:srgbClr val="D1282E"/>
              </a:solidFill>
            </a:endParaRPr>
          </a:p>
        </p:txBody>
      </p:sp>
      <p:sp>
        <p:nvSpPr>
          <p:cNvPr id="9" name="TextBox 8"/>
          <p:cNvSpPr txBox="1"/>
          <p:nvPr/>
        </p:nvSpPr>
        <p:spPr>
          <a:xfrm>
            <a:off x="609603" y="2442060"/>
            <a:ext cx="7095064" cy="461665"/>
          </a:xfrm>
          <a:prstGeom prst="rect">
            <a:avLst/>
          </a:prstGeom>
          <a:noFill/>
        </p:spPr>
        <p:txBody>
          <a:bodyPr wrap="square" rtlCol="0">
            <a:spAutoFit/>
          </a:bodyPr>
          <a:lstStyle/>
          <a:p>
            <a:r>
              <a:rPr lang="en-US" sz="2400" dirty="0" smtClean="0">
                <a:solidFill>
                  <a:schemeClr val="tx2"/>
                </a:solidFill>
              </a:rPr>
              <a:t>Take a weighted </a:t>
            </a:r>
            <a:r>
              <a:rPr lang="en-US" sz="2400" dirty="0" err="1" smtClean="0">
                <a:solidFill>
                  <a:schemeClr val="tx2"/>
                </a:solidFill>
              </a:rPr>
              <a:t>avg</a:t>
            </a:r>
            <a:r>
              <a:rPr lang="en-US" sz="2400" dirty="0" smtClean="0">
                <a:solidFill>
                  <a:schemeClr val="tx2"/>
                </a:solidFill>
              </a:rPr>
              <a:t>, weighted by similarity…</a:t>
            </a:r>
            <a:endParaRPr lang="en-US" sz="2400" dirty="0">
              <a:solidFill>
                <a:schemeClr val="tx2"/>
              </a:solidFill>
            </a:endParaRPr>
          </a:p>
        </p:txBody>
      </p:sp>
      <p:pic>
        <p:nvPicPr>
          <p:cNvPr id="10" name="Picture 9" descr="Screen Shot 2014-11-06 at 9.22.4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1833" y="3667683"/>
            <a:ext cx="3314700" cy="643360"/>
          </a:xfrm>
          <a:prstGeom prst="rect">
            <a:avLst/>
          </a:prstGeom>
        </p:spPr>
      </p:pic>
      <p:sp>
        <p:nvSpPr>
          <p:cNvPr id="11" name="TextBox 10"/>
          <p:cNvSpPr txBox="1"/>
          <p:nvPr/>
        </p:nvSpPr>
        <p:spPr>
          <a:xfrm>
            <a:off x="592667" y="5046133"/>
            <a:ext cx="7721599" cy="923330"/>
          </a:xfrm>
          <a:prstGeom prst="rect">
            <a:avLst/>
          </a:prstGeom>
          <a:noFill/>
        </p:spPr>
        <p:txBody>
          <a:bodyPr wrap="square" rtlCol="0">
            <a:spAutoFit/>
          </a:bodyPr>
          <a:lstStyle/>
          <a:p>
            <a:r>
              <a:rPr lang="en-US" i="1" dirty="0" smtClean="0"/>
              <a:t>There are many other ways to define the aggregation function. Other variants use averages but normalize out the means of the individual users to account for user-specific biases.</a:t>
            </a:r>
            <a:endParaRPr lang="en-US" i="1" dirty="0"/>
          </a:p>
        </p:txBody>
      </p:sp>
    </p:spTree>
    <p:extLst>
      <p:ext uri="{BB962C8B-B14F-4D97-AF65-F5344CB8AC3E}">
        <p14:creationId xmlns:p14="http://schemas.microsoft.com/office/powerpoint/2010/main" val="2630652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28369"/>
            <a:ext cx="7967134" cy="576051"/>
          </a:xfrm>
        </p:spPr>
        <p:txBody>
          <a:bodyPr>
            <a:normAutofit/>
          </a:bodyPr>
          <a:lstStyle/>
          <a:p>
            <a:r>
              <a:rPr lang="en-US" sz="2800" u="sng" dirty="0" smtClean="0"/>
              <a:t>EG.</a:t>
            </a:r>
            <a:endParaRPr lang="en-US" sz="2800" u="sng" dirty="0"/>
          </a:p>
        </p:txBody>
      </p:sp>
      <p:pic>
        <p:nvPicPr>
          <p:cNvPr id="4" name="Picture 3"/>
          <p:cNvPicPr>
            <a:picLocks noChangeAspect="1"/>
          </p:cNvPicPr>
          <p:nvPr/>
        </p:nvPicPr>
        <p:blipFill>
          <a:blip r:embed="rId2"/>
          <a:stretch>
            <a:fillRect/>
          </a:stretch>
        </p:blipFill>
        <p:spPr>
          <a:xfrm>
            <a:off x="457204" y="1562892"/>
            <a:ext cx="1557863" cy="941924"/>
          </a:xfrm>
          <a:prstGeom prst="rect">
            <a:avLst/>
          </a:prstGeom>
        </p:spPr>
      </p:pic>
      <p:sp>
        <p:nvSpPr>
          <p:cNvPr id="11" name="TextBox 10"/>
          <p:cNvSpPr txBox="1"/>
          <p:nvPr/>
        </p:nvSpPr>
        <p:spPr>
          <a:xfrm>
            <a:off x="626530" y="2760135"/>
            <a:ext cx="1388537" cy="646331"/>
          </a:xfrm>
          <a:prstGeom prst="rect">
            <a:avLst/>
          </a:prstGeom>
          <a:noFill/>
        </p:spPr>
        <p:txBody>
          <a:bodyPr wrap="square" rtlCol="0">
            <a:spAutoFit/>
          </a:bodyPr>
          <a:lstStyle/>
          <a:p>
            <a:pPr algn="ctr"/>
            <a:r>
              <a:rPr lang="en-US" dirty="0" smtClean="0"/>
              <a:t>r</a:t>
            </a:r>
            <a:r>
              <a:rPr lang="en-US" baseline="-25000" dirty="0" smtClean="0"/>
              <a:t>1,i</a:t>
            </a:r>
            <a:r>
              <a:rPr lang="en-US" dirty="0" smtClean="0"/>
              <a:t> = 4</a:t>
            </a:r>
          </a:p>
          <a:p>
            <a:pPr algn="ctr"/>
            <a:r>
              <a:rPr lang="en-US" dirty="0" err="1" smtClean="0"/>
              <a:t>sim</a:t>
            </a:r>
            <a:r>
              <a:rPr lang="en-US" dirty="0" smtClean="0"/>
              <a:t> = 0.75</a:t>
            </a:r>
            <a:endParaRPr lang="en-US" dirty="0"/>
          </a:p>
        </p:txBody>
      </p:sp>
      <p:sp>
        <p:nvSpPr>
          <p:cNvPr id="12" name="TextBox 11"/>
          <p:cNvSpPr txBox="1"/>
          <p:nvPr/>
        </p:nvSpPr>
        <p:spPr>
          <a:xfrm>
            <a:off x="558798" y="3471618"/>
            <a:ext cx="1405467" cy="646331"/>
          </a:xfrm>
          <a:prstGeom prst="rect">
            <a:avLst/>
          </a:prstGeom>
          <a:noFill/>
        </p:spPr>
        <p:txBody>
          <a:bodyPr wrap="square" rtlCol="0">
            <a:spAutoFit/>
          </a:bodyPr>
          <a:lstStyle/>
          <a:p>
            <a:pPr algn="ctr"/>
            <a:r>
              <a:rPr lang="en-US" dirty="0" smtClean="0"/>
              <a:t>r</a:t>
            </a:r>
            <a:r>
              <a:rPr lang="en-US" baseline="-25000" dirty="0" smtClean="0"/>
              <a:t>2,</a:t>
            </a:r>
            <a:r>
              <a:rPr lang="en-US" baseline="-25000" dirty="0"/>
              <a:t>i</a:t>
            </a:r>
            <a:r>
              <a:rPr lang="en-US" dirty="0"/>
              <a:t> = </a:t>
            </a:r>
            <a:r>
              <a:rPr lang="en-US" dirty="0" smtClean="0"/>
              <a:t>5</a:t>
            </a:r>
            <a:endParaRPr lang="en-US" dirty="0"/>
          </a:p>
          <a:p>
            <a:pPr algn="ctr"/>
            <a:r>
              <a:rPr lang="en-US" dirty="0" err="1"/>
              <a:t>sim</a:t>
            </a:r>
            <a:r>
              <a:rPr lang="en-US" dirty="0"/>
              <a:t> = 0.8</a:t>
            </a:r>
          </a:p>
        </p:txBody>
      </p:sp>
      <p:sp>
        <p:nvSpPr>
          <p:cNvPr id="13" name="TextBox 12"/>
          <p:cNvSpPr txBox="1"/>
          <p:nvPr/>
        </p:nvSpPr>
        <p:spPr>
          <a:xfrm>
            <a:off x="677329" y="4187256"/>
            <a:ext cx="1134533" cy="646331"/>
          </a:xfrm>
          <a:prstGeom prst="rect">
            <a:avLst/>
          </a:prstGeom>
          <a:noFill/>
        </p:spPr>
        <p:txBody>
          <a:bodyPr wrap="square" rtlCol="0">
            <a:spAutoFit/>
          </a:bodyPr>
          <a:lstStyle/>
          <a:p>
            <a:pPr algn="ctr"/>
            <a:r>
              <a:rPr lang="en-US" dirty="0" smtClean="0"/>
              <a:t>r</a:t>
            </a:r>
            <a:r>
              <a:rPr lang="en-US" baseline="-25000" dirty="0" smtClean="0"/>
              <a:t>3,</a:t>
            </a:r>
            <a:r>
              <a:rPr lang="en-US" baseline="-25000" dirty="0"/>
              <a:t>i</a:t>
            </a:r>
            <a:r>
              <a:rPr lang="en-US" dirty="0"/>
              <a:t> = </a:t>
            </a:r>
            <a:r>
              <a:rPr lang="en-US" dirty="0" smtClean="0"/>
              <a:t>3</a:t>
            </a:r>
            <a:endParaRPr lang="en-US" dirty="0"/>
          </a:p>
          <a:p>
            <a:pPr algn="ctr"/>
            <a:r>
              <a:rPr lang="en-US" dirty="0" err="1"/>
              <a:t>sim</a:t>
            </a:r>
            <a:r>
              <a:rPr lang="en-US" dirty="0"/>
              <a:t> = </a:t>
            </a:r>
            <a:r>
              <a:rPr lang="en-US" dirty="0" smtClean="0"/>
              <a:t>0.7</a:t>
            </a:r>
            <a:endParaRPr lang="en-US" dirty="0"/>
          </a:p>
        </p:txBody>
      </p:sp>
      <p:sp>
        <p:nvSpPr>
          <p:cNvPr id="14" name="TextBox 13"/>
          <p:cNvSpPr txBox="1"/>
          <p:nvPr/>
        </p:nvSpPr>
        <p:spPr>
          <a:xfrm>
            <a:off x="491073" y="5527532"/>
            <a:ext cx="1523994" cy="646331"/>
          </a:xfrm>
          <a:prstGeom prst="rect">
            <a:avLst/>
          </a:prstGeom>
          <a:noFill/>
        </p:spPr>
        <p:txBody>
          <a:bodyPr wrap="square" rtlCol="0">
            <a:spAutoFit/>
          </a:bodyPr>
          <a:lstStyle/>
          <a:p>
            <a:pPr algn="ctr"/>
            <a:r>
              <a:rPr lang="en-US" dirty="0" smtClean="0"/>
              <a:t>r</a:t>
            </a:r>
            <a:r>
              <a:rPr lang="en-US" baseline="-25000" dirty="0" smtClean="0"/>
              <a:t>5,</a:t>
            </a:r>
            <a:r>
              <a:rPr lang="en-US" baseline="-25000" dirty="0"/>
              <a:t>i</a:t>
            </a:r>
            <a:r>
              <a:rPr lang="en-US" dirty="0"/>
              <a:t> = 4</a:t>
            </a:r>
          </a:p>
          <a:p>
            <a:pPr algn="ctr"/>
            <a:r>
              <a:rPr lang="en-US" dirty="0" err="1"/>
              <a:t>sim</a:t>
            </a:r>
            <a:r>
              <a:rPr lang="en-US" dirty="0"/>
              <a:t> = </a:t>
            </a:r>
            <a:r>
              <a:rPr lang="en-US" dirty="0" smtClean="0"/>
              <a:t>0.9</a:t>
            </a:r>
            <a:endParaRPr lang="en-US" dirty="0"/>
          </a:p>
        </p:txBody>
      </p:sp>
      <p:sp>
        <p:nvSpPr>
          <p:cNvPr id="15" name="TextBox 14"/>
          <p:cNvSpPr txBox="1"/>
          <p:nvPr/>
        </p:nvSpPr>
        <p:spPr>
          <a:xfrm>
            <a:off x="677329" y="4881201"/>
            <a:ext cx="1176867" cy="646331"/>
          </a:xfrm>
          <a:prstGeom prst="rect">
            <a:avLst/>
          </a:prstGeom>
          <a:noFill/>
        </p:spPr>
        <p:txBody>
          <a:bodyPr wrap="square" rtlCol="0">
            <a:spAutoFit/>
          </a:bodyPr>
          <a:lstStyle/>
          <a:p>
            <a:pPr algn="ctr"/>
            <a:r>
              <a:rPr lang="en-US" dirty="0" smtClean="0"/>
              <a:t>r</a:t>
            </a:r>
            <a:r>
              <a:rPr lang="en-US" baseline="-25000" dirty="0" smtClean="0"/>
              <a:t>4,</a:t>
            </a:r>
            <a:r>
              <a:rPr lang="en-US" baseline="-25000" dirty="0"/>
              <a:t>i</a:t>
            </a:r>
            <a:r>
              <a:rPr lang="en-US" dirty="0"/>
              <a:t> = </a:t>
            </a:r>
            <a:r>
              <a:rPr lang="en-US" dirty="0" smtClean="0"/>
              <a:t>5</a:t>
            </a:r>
            <a:endParaRPr lang="en-US" dirty="0"/>
          </a:p>
          <a:p>
            <a:pPr algn="ctr"/>
            <a:r>
              <a:rPr lang="en-US" dirty="0" err="1"/>
              <a:t>sim</a:t>
            </a:r>
            <a:r>
              <a:rPr lang="en-US" dirty="0"/>
              <a:t> = 0.8</a:t>
            </a:r>
          </a:p>
        </p:txBody>
      </p:sp>
      <p:graphicFrame>
        <p:nvGraphicFramePr>
          <p:cNvPr id="24" name="Table 23"/>
          <p:cNvGraphicFramePr>
            <a:graphicFrameLocks noGrp="1"/>
          </p:cNvGraphicFramePr>
          <p:nvPr>
            <p:extLst>
              <p:ext uri="{D42A27DB-BD31-4B8C-83A1-F6EECF244321}">
                <p14:modId xmlns:p14="http://schemas.microsoft.com/office/powerpoint/2010/main" val="2765465736"/>
              </p:ext>
            </p:extLst>
          </p:nvPr>
        </p:nvGraphicFramePr>
        <p:xfrm>
          <a:off x="3454396" y="2049419"/>
          <a:ext cx="4944536" cy="3478113"/>
        </p:xfrm>
        <a:graphic>
          <a:graphicData uri="http://schemas.openxmlformats.org/drawingml/2006/table">
            <a:tbl>
              <a:tblPr/>
              <a:tblGrid>
                <a:gridCol w="1236134"/>
                <a:gridCol w="1236134"/>
                <a:gridCol w="1236134"/>
                <a:gridCol w="1236134"/>
              </a:tblGrid>
              <a:tr h="386457">
                <a:tc>
                  <a:txBody>
                    <a:bodyPr/>
                    <a:lstStyle/>
                    <a:p>
                      <a:pPr algn="ctr" fontAlgn="b"/>
                      <a:r>
                        <a:rPr lang="en-US" sz="2000" b="1" i="0" u="none" strike="noStrike" dirty="0">
                          <a:solidFill>
                            <a:srgbClr val="000000"/>
                          </a:solidFill>
                          <a:effectLst/>
                          <a:latin typeface="Calibri"/>
                        </a:rPr>
                        <a:t>User</a:t>
                      </a:r>
                    </a:p>
                  </a:txBody>
                  <a:tcPr marL="12700" marR="12700" marT="12700" marB="0" anchor="b">
                    <a:lnL>
                      <a:noFill/>
                    </a:lnL>
                    <a:lnR>
                      <a:noFill/>
                    </a:lnR>
                    <a:lnT>
                      <a:noFill/>
                    </a:lnT>
                    <a:lnB>
                      <a:noFill/>
                    </a:lnB>
                  </a:tcPr>
                </a:tc>
                <a:tc>
                  <a:txBody>
                    <a:bodyPr/>
                    <a:lstStyle/>
                    <a:p>
                      <a:pPr algn="ctr" fontAlgn="b"/>
                      <a:r>
                        <a:rPr lang="en-US" sz="2000" b="1" i="0" u="none" strike="noStrike">
                          <a:solidFill>
                            <a:srgbClr val="000000"/>
                          </a:solidFill>
                          <a:effectLst/>
                          <a:latin typeface="Calibri"/>
                        </a:rPr>
                        <a:t>ri,j</a:t>
                      </a:r>
                    </a:p>
                  </a:txBody>
                  <a:tcPr marL="12700" marR="12700" marT="12700" marB="0" anchor="b">
                    <a:lnL>
                      <a:noFill/>
                    </a:lnL>
                    <a:lnR>
                      <a:noFill/>
                    </a:lnR>
                    <a:lnT>
                      <a:noFill/>
                    </a:lnT>
                    <a:lnB>
                      <a:noFill/>
                    </a:lnB>
                  </a:tcPr>
                </a:tc>
                <a:tc>
                  <a:txBody>
                    <a:bodyPr/>
                    <a:lstStyle/>
                    <a:p>
                      <a:pPr algn="ctr" fontAlgn="b"/>
                      <a:r>
                        <a:rPr lang="en-US" sz="2000" b="1" i="0" u="none" strike="noStrike">
                          <a:solidFill>
                            <a:srgbClr val="000000"/>
                          </a:solidFill>
                          <a:effectLst/>
                          <a:latin typeface="Calibri"/>
                        </a:rPr>
                        <a:t>sim</a:t>
                      </a:r>
                    </a:p>
                  </a:txBody>
                  <a:tcPr marL="12700" marR="12700" marT="12700" marB="0" anchor="b">
                    <a:lnL>
                      <a:noFill/>
                    </a:lnL>
                    <a:lnR>
                      <a:noFill/>
                    </a:lnR>
                    <a:lnT>
                      <a:noFill/>
                    </a:lnT>
                    <a:lnB>
                      <a:noFill/>
                    </a:lnB>
                  </a:tcPr>
                </a:tc>
                <a:tc>
                  <a:txBody>
                    <a:bodyPr/>
                    <a:lstStyle/>
                    <a:p>
                      <a:pPr algn="ctr" fontAlgn="b"/>
                      <a:r>
                        <a:rPr lang="en-US" sz="2000" b="1" i="0" u="none" strike="noStrike">
                          <a:solidFill>
                            <a:srgbClr val="000000"/>
                          </a:solidFill>
                          <a:effectLst/>
                          <a:latin typeface="Calibri"/>
                        </a:rPr>
                        <a:t>ri,j*sim</a:t>
                      </a:r>
                    </a:p>
                  </a:txBody>
                  <a:tcPr marL="12700" marR="12700" marT="12700" marB="0" anchor="b">
                    <a:lnL>
                      <a:noFill/>
                    </a:lnL>
                    <a:lnR>
                      <a:noFill/>
                    </a:lnR>
                    <a:lnT>
                      <a:noFill/>
                    </a:lnT>
                    <a:lnB>
                      <a:noFill/>
                    </a:lnB>
                  </a:tcPr>
                </a:tc>
              </a:tr>
              <a:tr h="386457">
                <a:tc>
                  <a:txBody>
                    <a:bodyPr/>
                    <a:lstStyle/>
                    <a:p>
                      <a:pPr algn="ctr" fontAlgn="b"/>
                      <a:r>
                        <a:rPr lang="en-US" sz="2000" b="0"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0.75</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3.0</a:t>
                      </a:r>
                    </a:p>
                  </a:txBody>
                  <a:tcPr marL="12700" marR="12700" marT="12700" marB="0" anchor="b">
                    <a:lnL>
                      <a:noFill/>
                    </a:lnL>
                    <a:lnR>
                      <a:noFill/>
                    </a:lnR>
                    <a:lnT>
                      <a:noFill/>
                    </a:lnT>
                    <a:lnB>
                      <a:noFill/>
                    </a:lnB>
                  </a:tcPr>
                </a:tc>
              </a:tr>
              <a:tr h="386457">
                <a:tc>
                  <a:txBody>
                    <a:bodyPr/>
                    <a:lstStyle/>
                    <a:p>
                      <a:pPr algn="ctr" fontAlgn="b"/>
                      <a:r>
                        <a:rPr lang="en-US" sz="2000" b="0" i="0" u="none" strike="noStrike" dirty="0">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0.8</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4.0</a:t>
                      </a:r>
                    </a:p>
                  </a:txBody>
                  <a:tcPr marL="12700" marR="12700" marT="12700" marB="0" anchor="b">
                    <a:lnL>
                      <a:noFill/>
                    </a:lnL>
                    <a:lnR>
                      <a:noFill/>
                    </a:lnR>
                    <a:lnT>
                      <a:noFill/>
                    </a:lnT>
                    <a:lnB>
                      <a:noFill/>
                    </a:lnB>
                  </a:tcPr>
                </a:tc>
              </a:tr>
              <a:tr h="386457">
                <a:tc>
                  <a:txBody>
                    <a:bodyPr/>
                    <a:lstStyle/>
                    <a:p>
                      <a:pPr algn="ctr" fontAlgn="b"/>
                      <a:r>
                        <a:rPr lang="en-US" sz="2000" b="0" i="0" u="none" strike="noStrike" dirty="0">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2000" b="0" i="0" u="none" strike="noStrike" dirty="0">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0.6</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1.8</a:t>
                      </a:r>
                    </a:p>
                  </a:txBody>
                  <a:tcPr marL="12700" marR="12700" marT="12700" marB="0" anchor="b">
                    <a:lnL>
                      <a:noFill/>
                    </a:lnL>
                    <a:lnR>
                      <a:noFill/>
                    </a:lnR>
                    <a:lnT>
                      <a:noFill/>
                    </a:lnT>
                    <a:lnB>
                      <a:noFill/>
                    </a:lnB>
                  </a:tcPr>
                </a:tc>
              </a:tr>
              <a:tr h="386457">
                <a:tc>
                  <a:txBody>
                    <a:bodyPr/>
                    <a:lstStyle/>
                    <a:p>
                      <a:pPr algn="ctr" fontAlgn="b"/>
                      <a:r>
                        <a:rPr lang="en-US" sz="2000" b="0" i="0" u="none" strike="noStrike" dirty="0">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0.8</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3.2</a:t>
                      </a:r>
                    </a:p>
                  </a:txBody>
                  <a:tcPr marL="12700" marR="12700" marT="12700" marB="0" anchor="b">
                    <a:lnL>
                      <a:noFill/>
                    </a:lnL>
                    <a:lnR>
                      <a:noFill/>
                    </a:lnR>
                    <a:lnT>
                      <a:noFill/>
                    </a:lnT>
                    <a:lnB>
                      <a:noFill/>
                    </a:lnB>
                  </a:tcPr>
                </a:tc>
              </a:tr>
              <a:tr h="386457">
                <a:tc>
                  <a:txBody>
                    <a:bodyPr/>
                    <a:lstStyle/>
                    <a:p>
                      <a:pPr algn="ctr" fontAlgn="b"/>
                      <a:r>
                        <a:rPr lang="en-US" sz="2000" b="0" i="0" u="none" strike="noStrike" dirty="0">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0.9</a:t>
                      </a:r>
                    </a:p>
                  </a:txBody>
                  <a:tcPr marL="12700" marR="12700" marT="12700" marB="0" anchor="b">
                    <a:lnL>
                      <a:noFill/>
                    </a:lnL>
                    <a:lnR>
                      <a:noFill/>
                    </a:lnR>
                    <a:lnT>
                      <a:noFill/>
                    </a:lnT>
                    <a:lnB>
                      <a:noFill/>
                    </a:lnB>
                  </a:tcPr>
                </a:tc>
                <a:tc>
                  <a:txBody>
                    <a:bodyPr/>
                    <a:lstStyle/>
                    <a:p>
                      <a:pPr algn="ctr" fontAlgn="b"/>
                      <a:r>
                        <a:rPr lang="en-US" sz="2000" b="0" i="0" u="none" strike="noStrike">
                          <a:solidFill>
                            <a:srgbClr val="000000"/>
                          </a:solidFill>
                          <a:effectLst/>
                          <a:latin typeface="Calibri"/>
                        </a:rPr>
                        <a:t>4.5</a:t>
                      </a:r>
                    </a:p>
                  </a:txBody>
                  <a:tcPr marL="12700" marR="12700" marT="12700" marB="0" anchor="b">
                    <a:lnL>
                      <a:noFill/>
                    </a:lnL>
                    <a:lnR>
                      <a:noFill/>
                    </a:lnR>
                    <a:lnT>
                      <a:noFill/>
                    </a:lnT>
                    <a:lnB>
                      <a:noFill/>
                    </a:lnB>
                  </a:tcPr>
                </a:tc>
              </a:tr>
              <a:tr h="386457">
                <a:tc>
                  <a:txBody>
                    <a:bodyPr/>
                    <a:lstStyle/>
                    <a:p>
                      <a:pPr algn="l" fontAlgn="b"/>
                      <a:endParaRPr lang="en-US" sz="20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a:endParaRPr>
                    </a:p>
                  </a:txBody>
                  <a:tcPr marL="12700" marR="12700" marT="12700" marB="0" anchor="b">
                    <a:lnL>
                      <a:noFill/>
                    </a:lnL>
                    <a:lnR>
                      <a:noFill/>
                    </a:lnR>
                    <a:lnT>
                      <a:noFill/>
                    </a:lnT>
                    <a:lnB>
                      <a:noFill/>
                    </a:lnB>
                  </a:tcPr>
                </a:tc>
              </a:tr>
              <a:tr h="386457">
                <a:tc>
                  <a:txBody>
                    <a:bodyPr/>
                    <a:lstStyle/>
                    <a:p>
                      <a:pPr algn="l" fontAlgn="b"/>
                      <a:r>
                        <a:rPr lang="en-US" sz="2000" b="1" i="0" u="none" strike="noStrike" dirty="0">
                          <a:solidFill>
                            <a:srgbClr val="000000"/>
                          </a:solidFill>
                          <a:effectLst/>
                          <a:latin typeface="Calibri"/>
                        </a:rPr>
                        <a:t>Average</a:t>
                      </a:r>
                    </a:p>
                  </a:txBody>
                  <a:tcPr marL="12700" marR="12700" marT="12700" marB="0" anchor="b">
                    <a:lnL>
                      <a:noFill/>
                    </a:lnL>
                    <a:lnR>
                      <a:noFill/>
                    </a:lnR>
                    <a:lnT>
                      <a:noFill/>
                    </a:lnT>
                    <a:lnB>
                      <a:noFill/>
                    </a:lnB>
                  </a:tcPr>
                </a:tc>
                <a:tc>
                  <a:txBody>
                    <a:bodyPr/>
                    <a:lstStyle/>
                    <a:p>
                      <a:pPr algn="l" fontAlgn="b"/>
                      <a:endParaRPr lang="en-US" sz="2000" b="1"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r" fontAlgn="b"/>
                      <a:r>
                        <a:rPr lang="en-US" sz="2000" b="1" i="0" u="none" strike="noStrike">
                          <a:solidFill>
                            <a:srgbClr val="000000"/>
                          </a:solidFill>
                          <a:effectLst/>
                          <a:latin typeface="Calibri"/>
                        </a:rPr>
                        <a:t>4.20</a:t>
                      </a:r>
                    </a:p>
                  </a:txBody>
                  <a:tcPr marL="12700" marR="12700" marT="12700" marB="0" anchor="b">
                    <a:lnL>
                      <a:noFill/>
                    </a:lnL>
                    <a:lnR>
                      <a:noFill/>
                    </a:lnR>
                    <a:lnT>
                      <a:noFill/>
                    </a:lnT>
                    <a:lnB>
                      <a:noFill/>
                    </a:lnB>
                  </a:tcPr>
                </a:tc>
                <a:tc>
                  <a:txBody>
                    <a:bodyPr/>
                    <a:lstStyle/>
                    <a:p>
                      <a:pPr algn="l" fontAlgn="b"/>
                      <a:endParaRPr lang="en-US" sz="2000" b="0" i="0" u="none" strike="noStrike">
                        <a:solidFill>
                          <a:srgbClr val="000000"/>
                        </a:solidFill>
                        <a:effectLst/>
                        <a:latin typeface="Calibri"/>
                      </a:endParaRPr>
                    </a:p>
                  </a:txBody>
                  <a:tcPr marL="12700" marR="12700" marT="12700" marB="0" anchor="b">
                    <a:lnL>
                      <a:noFill/>
                    </a:lnL>
                    <a:lnR>
                      <a:noFill/>
                    </a:lnR>
                    <a:lnT>
                      <a:noFill/>
                    </a:lnT>
                    <a:lnB>
                      <a:noFill/>
                    </a:lnB>
                  </a:tcPr>
                </a:tc>
              </a:tr>
              <a:tr h="386457">
                <a:tc gridSpan="2">
                  <a:txBody>
                    <a:bodyPr/>
                    <a:lstStyle/>
                    <a:p>
                      <a:pPr algn="l" fontAlgn="b"/>
                      <a:r>
                        <a:rPr lang="en-US" sz="2000" b="1" i="0" u="none" strike="noStrike" dirty="0">
                          <a:solidFill>
                            <a:srgbClr val="000000"/>
                          </a:solidFill>
                          <a:effectLst/>
                          <a:latin typeface="Calibri"/>
                        </a:rPr>
                        <a:t>Weighted Average</a:t>
                      </a:r>
                    </a:p>
                  </a:txBody>
                  <a:tcPr marL="12700" marR="12700" marT="12700" marB="0" anchor="b">
                    <a:lnL>
                      <a:noFill/>
                    </a:lnL>
                    <a:lnR>
                      <a:noFill/>
                    </a:lnR>
                    <a:lnT>
                      <a:noFill/>
                    </a:lnT>
                    <a:lnB>
                      <a:noFill/>
                    </a:lnB>
                  </a:tcPr>
                </a:tc>
                <a:tc hMerge="1">
                  <a:txBody>
                    <a:bodyPr/>
                    <a:lstStyle/>
                    <a:p>
                      <a:endParaRPr lang="en-US"/>
                    </a:p>
                  </a:txBody>
                  <a:tcPr/>
                </a:tc>
                <a:tc>
                  <a:txBody>
                    <a:bodyPr/>
                    <a:lstStyle/>
                    <a:p>
                      <a:pPr algn="r" fontAlgn="b"/>
                      <a:r>
                        <a:rPr lang="en-US" sz="2000" b="1" i="0" u="none" strike="noStrike" dirty="0">
                          <a:solidFill>
                            <a:srgbClr val="000000"/>
                          </a:solidFill>
                          <a:effectLst/>
                          <a:latin typeface="Calibri"/>
                        </a:rPr>
                        <a:t>4.29</a:t>
                      </a:r>
                    </a:p>
                  </a:txBody>
                  <a:tcPr marL="12700" marR="12700" marT="12700" marB="0" anchor="b">
                    <a:lnL>
                      <a:noFill/>
                    </a:lnL>
                    <a:lnR>
                      <a:noFill/>
                    </a:lnR>
                    <a:lnT>
                      <a:noFill/>
                    </a:lnT>
                    <a:lnB>
                      <a:noFill/>
                    </a:lnB>
                  </a:tcPr>
                </a:tc>
                <a:tc>
                  <a:txBody>
                    <a:bodyPr/>
                    <a:lstStyle/>
                    <a:p>
                      <a:pPr algn="l" fontAlgn="b"/>
                      <a:endParaRPr lang="en-US" sz="2000" b="0" i="0" u="none" strike="noStrike" dirty="0">
                        <a:solidFill>
                          <a:srgbClr val="000000"/>
                        </a:solidFill>
                        <a:effectLst/>
                        <a:latin typeface="Calibri"/>
                      </a:endParaRPr>
                    </a:p>
                  </a:txBody>
                  <a:tcPr marL="12700" marR="12700" marT="12700" marB="0" anchor="b">
                    <a:lnL>
                      <a:noFill/>
                    </a:lnL>
                    <a:lnR>
                      <a:noFill/>
                    </a:lnR>
                    <a:lnT>
                      <a:noFill/>
                    </a:lnT>
                    <a:lnB>
                      <a:noFill/>
                    </a:lnB>
                  </a:tcPr>
                </a:tc>
              </a:tr>
            </a:tbl>
          </a:graphicData>
        </a:graphic>
      </p:graphicFrame>
      <p:sp>
        <p:nvSpPr>
          <p:cNvPr id="25" name="TextBox 24"/>
          <p:cNvSpPr txBox="1"/>
          <p:nvPr/>
        </p:nvSpPr>
        <p:spPr>
          <a:xfrm>
            <a:off x="558798" y="762003"/>
            <a:ext cx="7840134" cy="646331"/>
          </a:xfrm>
          <a:prstGeom prst="rect">
            <a:avLst/>
          </a:prstGeom>
          <a:noFill/>
        </p:spPr>
        <p:txBody>
          <a:bodyPr wrap="square" rtlCol="0">
            <a:spAutoFit/>
          </a:bodyPr>
          <a:lstStyle/>
          <a:p>
            <a:r>
              <a:rPr lang="en-US" dirty="0" smtClean="0"/>
              <a:t>Once you have defined the neighborhood, aggregation is pretty straightforward.</a:t>
            </a:r>
            <a:endParaRPr lang="en-US" dirty="0"/>
          </a:p>
        </p:txBody>
      </p:sp>
    </p:spTree>
    <p:extLst>
      <p:ext uri="{BB962C8B-B14F-4D97-AF65-F5344CB8AC3E}">
        <p14:creationId xmlns:p14="http://schemas.microsoft.com/office/powerpoint/2010/main" val="1420846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item based</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8230451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73" y="217111"/>
            <a:ext cx="7967134" cy="576051"/>
          </a:xfrm>
        </p:spPr>
        <p:txBody>
          <a:bodyPr>
            <a:normAutofit fontScale="90000"/>
          </a:bodyPr>
          <a:lstStyle/>
          <a:p>
            <a:r>
              <a:rPr lang="en-US" u="sng" dirty="0" smtClean="0"/>
              <a:t>Developed by amazon</a:t>
            </a:r>
            <a:endParaRPr lang="en-US" u="sng" dirty="0"/>
          </a:p>
        </p:txBody>
      </p:sp>
      <p:sp>
        <p:nvSpPr>
          <p:cNvPr id="4" name="TextBox 3"/>
          <p:cNvSpPr txBox="1"/>
          <p:nvPr/>
        </p:nvSpPr>
        <p:spPr>
          <a:xfrm>
            <a:off x="423332" y="846678"/>
            <a:ext cx="8161867" cy="738664"/>
          </a:xfrm>
          <a:prstGeom prst="rect">
            <a:avLst/>
          </a:prstGeom>
          <a:noFill/>
        </p:spPr>
        <p:txBody>
          <a:bodyPr wrap="square" rtlCol="0">
            <a:spAutoFit/>
          </a:bodyPr>
          <a:lstStyle/>
          <a:p>
            <a:r>
              <a:rPr lang="en-US" dirty="0" smtClean="0"/>
              <a:t>User based methods can be </a:t>
            </a:r>
            <a:r>
              <a:rPr lang="en-US" dirty="0" err="1" smtClean="0"/>
              <a:t>unscalable</a:t>
            </a:r>
            <a:r>
              <a:rPr lang="en-US" dirty="0" smtClean="0"/>
              <a:t> as user-item matrix grows.</a:t>
            </a:r>
          </a:p>
          <a:p>
            <a:pPr marL="285750" indent="-285750">
              <a:buFont typeface="Arial"/>
              <a:buChar char="•"/>
            </a:pPr>
            <a:endParaRPr lang="en-US" sz="2400" dirty="0"/>
          </a:p>
        </p:txBody>
      </p:sp>
      <p:pic>
        <p:nvPicPr>
          <p:cNvPr id="3" name="Picture 2" descr="Screen Shot 2014-11-06 at 10.29.2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367" y="1845734"/>
            <a:ext cx="4917420" cy="4292599"/>
          </a:xfrm>
          <a:prstGeom prst="rect">
            <a:avLst/>
          </a:prstGeom>
        </p:spPr>
      </p:pic>
    </p:spTree>
    <p:extLst>
      <p:ext uri="{BB962C8B-B14F-4D97-AF65-F5344CB8AC3E}">
        <p14:creationId xmlns:p14="http://schemas.microsoft.com/office/powerpoint/2010/main" val="3200541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Start with user-item matrix</a:t>
            </a:r>
            <a:endParaRPr lang="en-US" u="sng" dirty="0"/>
          </a:p>
        </p:txBody>
      </p:sp>
      <p:sp>
        <p:nvSpPr>
          <p:cNvPr id="4" name="TextBox 3"/>
          <p:cNvSpPr txBox="1"/>
          <p:nvPr/>
        </p:nvSpPr>
        <p:spPr>
          <a:xfrm>
            <a:off x="186266" y="576051"/>
            <a:ext cx="8161867" cy="1015663"/>
          </a:xfrm>
          <a:prstGeom prst="rect">
            <a:avLst/>
          </a:prstGeom>
          <a:noFill/>
        </p:spPr>
        <p:txBody>
          <a:bodyPr wrap="square" rtlCol="0">
            <a:spAutoFit/>
          </a:bodyPr>
          <a:lstStyle/>
          <a:p>
            <a:r>
              <a:rPr lang="en-US" sz="2000" dirty="0" smtClean="0"/>
              <a:t>But this time we care about similarity between columns, not rows. We can use the same type of similarity functions that we used in the user based system.</a:t>
            </a:r>
          </a:p>
        </p:txBody>
      </p:sp>
      <p:graphicFrame>
        <p:nvGraphicFramePr>
          <p:cNvPr id="3" name="Table 2"/>
          <p:cNvGraphicFramePr>
            <a:graphicFrameLocks noGrp="1"/>
          </p:cNvGraphicFramePr>
          <p:nvPr>
            <p:extLst>
              <p:ext uri="{D42A27DB-BD31-4B8C-83A1-F6EECF244321}">
                <p14:modId xmlns:p14="http://schemas.microsoft.com/office/powerpoint/2010/main" val="2653236269"/>
              </p:ext>
            </p:extLst>
          </p:nvPr>
        </p:nvGraphicFramePr>
        <p:xfrm>
          <a:off x="1794920" y="2101876"/>
          <a:ext cx="6637866" cy="3989611"/>
        </p:xfrm>
        <a:graphic>
          <a:graphicData uri="http://schemas.openxmlformats.org/drawingml/2006/table">
            <a:tbl>
              <a:tblPr/>
              <a:tblGrid>
                <a:gridCol w="1186613"/>
                <a:gridCol w="961875"/>
                <a:gridCol w="897876"/>
                <a:gridCol w="897875"/>
                <a:gridCol w="913909"/>
                <a:gridCol w="710840"/>
                <a:gridCol w="1068878"/>
              </a:tblGrid>
              <a:tr h="545371">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6</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7</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8</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9</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10</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N</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4</a:t>
                      </a:r>
                    </a:p>
                  </a:txBody>
                  <a:tcPr marL="12700" marR="12700" marT="12700" marB="0" anchor="b">
                    <a:lnL>
                      <a:noFill/>
                    </a:lnL>
                    <a:lnR>
                      <a:noFill/>
                    </a:lnR>
                    <a:lnT>
                      <a:noFill/>
                    </a:lnT>
                    <a:lnB>
                      <a:noFill/>
                    </a:lnB>
                  </a:tcPr>
                </a:tc>
              </a:tr>
            </a:tbl>
          </a:graphicData>
        </a:graphic>
      </p:graphicFrame>
      <p:sp>
        <p:nvSpPr>
          <p:cNvPr id="5" name="Left Bracket 4"/>
          <p:cNvSpPr/>
          <p:nvPr/>
        </p:nvSpPr>
        <p:spPr>
          <a:xfrm>
            <a:off x="2861724" y="2540000"/>
            <a:ext cx="169334"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p:cNvSpPr/>
          <p:nvPr/>
        </p:nvSpPr>
        <p:spPr>
          <a:xfrm flipH="1">
            <a:off x="8144924" y="2540000"/>
            <a:ext cx="152395"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355600" y="4030120"/>
            <a:ext cx="1151467" cy="646331"/>
          </a:xfrm>
          <a:prstGeom prst="rect">
            <a:avLst/>
          </a:prstGeom>
          <a:noFill/>
        </p:spPr>
        <p:txBody>
          <a:bodyPr wrap="square" rtlCol="0">
            <a:spAutoFit/>
          </a:bodyPr>
          <a:lstStyle/>
          <a:p>
            <a:r>
              <a:rPr lang="en-US" sz="3600" dirty="0" smtClean="0"/>
              <a:t>A =</a:t>
            </a:r>
            <a:endParaRPr lang="en-US" sz="3600" dirty="0"/>
          </a:p>
        </p:txBody>
      </p:sp>
      <p:sp>
        <p:nvSpPr>
          <p:cNvPr id="7" name="Rectangle 6"/>
          <p:cNvSpPr/>
          <p:nvPr/>
        </p:nvSpPr>
        <p:spPr>
          <a:xfrm>
            <a:off x="4047067" y="1710267"/>
            <a:ext cx="694267" cy="4741333"/>
          </a:xfrm>
          <a:prstGeom prst="rect">
            <a:avLst/>
          </a:prstGeom>
          <a:solidFill>
            <a:srgbClr val="FFFF00">
              <a:alpha val="2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841968" y="1693337"/>
            <a:ext cx="694267" cy="4741333"/>
          </a:xfrm>
          <a:prstGeom prst="rect">
            <a:avLst/>
          </a:prstGeom>
          <a:solidFill>
            <a:srgbClr val="FFFF00">
              <a:alpha val="2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67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Derive the item-item matrix</a:t>
            </a:r>
            <a:endParaRPr lang="en-US" u="sng" dirty="0"/>
          </a:p>
        </p:txBody>
      </p:sp>
      <p:sp>
        <p:nvSpPr>
          <p:cNvPr id="4" name="TextBox 3"/>
          <p:cNvSpPr txBox="1"/>
          <p:nvPr/>
        </p:nvSpPr>
        <p:spPr>
          <a:xfrm>
            <a:off x="186266" y="576051"/>
            <a:ext cx="8161867" cy="2554545"/>
          </a:xfrm>
          <a:prstGeom prst="rect">
            <a:avLst/>
          </a:prstGeom>
          <a:noFill/>
        </p:spPr>
        <p:txBody>
          <a:bodyPr wrap="square" rtlCol="0">
            <a:spAutoFit/>
          </a:bodyPr>
          <a:lstStyle/>
          <a:p>
            <a:r>
              <a:rPr lang="en-US" sz="2000" b="1" dirty="0" smtClean="0"/>
              <a:t>2 approaches to recommendation:</a:t>
            </a:r>
          </a:p>
          <a:p>
            <a:endParaRPr lang="en-US" sz="2000" b="1" dirty="0" smtClean="0"/>
          </a:p>
          <a:p>
            <a:pPr marL="457200" indent="-457200">
              <a:buAutoNum type="arabicPeriod"/>
            </a:pPr>
            <a:r>
              <a:rPr lang="en-US" sz="2000" dirty="0" smtClean="0"/>
              <a:t>If a user has selected/purchased an item, find the k most similar items</a:t>
            </a:r>
          </a:p>
          <a:p>
            <a:pPr marL="457200" indent="-457200">
              <a:buAutoNum type="arabicPeriod"/>
            </a:pPr>
            <a:endParaRPr lang="en-US" sz="2000" dirty="0" smtClean="0"/>
          </a:p>
          <a:p>
            <a:pPr marL="457200" indent="-457200">
              <a:buAutoNum type="arabicPeriod"/>
            </a:pPr>
            <a:r>
              <a:rPr lang="en-US" sz="2000" dirty="0" smtClean="0"/>
              <a:t>For each item the user hasn’t selected/purchased, predict user’s rating/score for that product as a function of the user’s rating/score on similar items (similar to the user based </a:t>
            </a:r>
            <a:r>
              <a:rPr lang="en-US" sz="2000" dirty="0" err="1" smtClean="0"/>
              <a:t>kNN</a:t>
            </a:r>
            <a:r>
              <a:rPr lang="en-US" sz="2000" dirty="0" smtClean="0"/>
              <a:t> approach) </a:t>
            </a:r>
          </a:p>
        </p:txBody>
      </p:sp>
      <p:graphicFrame>
        <p:nvGraphicFramePr>
          <p:cNvPr id="3" name="Table 2"/>
          <p:cNvGraphicFramePr>
            <a:graphicFrameLocks noGrp="1"/>
          </p:cNvGraphicFramePr>
          <p:nvPr>
            <p:extLst>
              <p:ext uri="{D42A27DB-BD31-4B8C-83A1-F6EECF244321}">
                <p14:modId xmlns:p14="http://schemas.microsoft.com/office/powerpoint/2010/main" val="1353446795"/>
              </p:ext>
            </p:extLst>
          </p:nvPr>
        </p:nvGraphicFramePr>
        <p:xfrm>
          <a:off x="1761054" y="3439583"/>
          <a:ext cx="6637866" cy="2267491"/>
        </p:xfrm>
        <a:graphic>
          <a:graphicData uri="http://schemas.openxmlformats.org/drawingml/2006/table">
            <a:tbl>
              <a:tblPr/>
              <a:tblGrid>
                <a:gridCol w="1186613"/>
                <a:gridCol w="961875"/>
                <a:gridCol w="897876"/>
                <a:gridCol w="897875"/>
                <a:gridCol w="913909"/>
                <a:gridCol w="710840"/>
                <a:gridCol w="1068878"/>
              </a:tblGrid>
              <a:tr h="545371">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277321">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.8</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0.2</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0.5</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0.11</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0.3</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0.8</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0.3</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smtClean="0">
                          <a:solidFill>
                            <a:srgbClr val="000000"/>
                          </a:solidFill>
                          <a:effectLst/>
                          <a:latin typeface="Calibri"/>
                        </a:rPr>
                        <a:t>Item K</a:t>
                      </a:r>
                      <a:endParaRPr lang="en-US" sz="1800" b="1"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bl>
          </a:graphicData>
        </a:graphic>
      </p:graphicFrame>
      <p:sp>
        <p:nvSpPr>
          <p:cNvPr id="5" name="Left Bracket 4"/>
          <p:cNvSpPr/>
          <p:nvPr/>
        </p:nvSpPr>
        <p:spPr>
          <a:xfrm>
            <a:off x="2827858" y="3877707"/>
            <a:ext cx="169334" cy="182936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p:cNvSpPr/>
          <p:nvPr/>
        </p:nvSpPr>
        <p:spPr>
          <a:xfrm flipH="1">
            <a:off x="8111057" y="3843841"/>
            <a:ext cx="152395" cy="182936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321734" y="4470378"/>
            <a:ext cx="1151467" cy="646331"/>
          </a:xfrm>
          <a:prstGeom prst="rect">
            <a:avLst/>
          </a:prstGeom>
          <a:noFill/>
        </p:spPr>
        <p:txBody>
          <a:bodyPr wrap="square" rtlCol="0">
            <a:spAutoFit/>
          </a:bodyPr>
          <a:lstStyle/>
          <a:p>
            <a:r>
              <a:rPr lang="en-US" sz="3600" dirty="0" smtClean="0"/>
              <a:t>M =</a:t>
            </a:r>
            <a:endParaRPr lang="en-US" sz="3600" dirty="0"/>
          </a:p>
        </p:txBody>
      </p:sp>
      <p:sp>
        <p:nvSpPr>
          <p:cNvPr id="8" name="Right Triangle 7"/>
          <p:cNvSpPr/>
          <p:nvPr/>
        </p:nvSpPr>
        <p:spPr>
          <a:xfrm rot="10800000">
            <a:off x="2997191" y="4030106"/>
            <a:ext cx="5113865" cy="1490133"/>
          </a:xfrm>
          <a:prstGeom prst="rtTriangle">
            <a:avLst/>
          </a:prstGeom>
          <a:solidFill>
            <a:srgbClr val="CCFFCC">
              <a:alpha val="1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19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53769"/>
            <a:ext cx="7967134" cy="576051"/>
          </a:xfrm>
        </p:spPr>
        <p:txBody>
          <a:bodyPr>
            <a:normAutofit/>
          </a:bodyPr>
          <a:lstStyle/>
          <a:p>
            <a:r>
              <a:rPr lang="en-US" sz="2800" u="sng" dirty="0" smtClean="0"/>
              <a:t>Recommendations are everywhere</a:t>
            </a:r>
            <a:endParaRPr lang="en-US" sz="2800" u="sng" dirty="0"/>
          </a:p>
        </p:txBody>
      </p:sp>
      <p:sp>
        <p:nvSpPr>
          <p:cNvPr id="7" name="TextBox 6"/>
          <p:cNvSpPr txBox="1"/>
          <p:nvPr/>
        </p:nvSpPr>
        <p:spPr>
          <a:xfrm>
            <a:off x="186266" y="750841"/>
            <a:ext cx="8229600" cy="1200329"/>
          </a:xfrm>
          <a:prstGeom prst="rect">
            <a:avLst/>
          </a:prstGeom>
          <a:noFill/>
        </p:spPr>
        <p:txBody>
          <a:bodyPr wrap="square" rtlCol="0">
            <a:spAutoFit/>
          </a:bodyPr>
          <a:lstStyle/>
          <a:p>
            <a:r>
              <a:rPr lang="en-US" dirty="0" smtClean="0"/>
              <a:t>If you use the internet, you likely suffer from this little problem - </a:t>
            </a:r>
            <a:r>
              <a:rPr lang="en-US" i="1" dirty="0" smtClean="0"/>
              <a:t>too much information and too little time.</a:t>
            </a:r>
          </a:p>
          <a:p>
            <a:endParaRPr lang="en-US" i="1" dirty="0"/>
          </a:p>
          <a:p>
            <a:pPr algn="ctr"/>
            <a:r>
              <a:rPr lang="en-US" dirty="0" smtClean="0">
                <a:solidFill>
                  <a:srgbClr val="FF0000"/>
                </a:solidFill>
              </a:rPr>
              <a:t>Most companies try to solve this problem for you using data science</a:t>
            </a:r>
            <a:endParaRPr lang="en-US" dirty="0">
              <a:solidFill>
                <a:srgbClr val="FF0000"/>
              </a:solidFill>
            </a:endParaRPr>
          </a:p>
        </p:txBody>
      </p:sp>
      <p:grpSp>
        <p:nvGrpSpPr>
          <p:cNvPr id="12" name="Group 11"/>
          <p:cNvGrpSpPr/>
          <p:nvPr/>
        </p:nvGrpSpPr>
        <p:grpSpPr>
          <a:xfrm>
            <a:off x="469900" y="2240402"/>
            <a:ext cx="7467601" cy="4109476"/>
            <a:chOff x="469900" y="1707002"/>
            <a:chExt cx="7467601" cy="4109476"/>
          </a:xfrm>
        </p:grpSpPr>
        <p:pic>
          <p:nvPicPr>
            <p:cNvPr id="4" name="Picture 3" descr="Screen Shot 2014-10-25 at 1.13.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1930400"/>
              <a:ext cx="2219481" cy="2616200"/>
            </a:xfrm>
            <a:prstGeom prst="rect">
              <a:avLst/>
            </a:prstGeom>
            <a:ln>
              <a:solidFill>
                <a:schemeClr val="tx1"/>
              </a:solidFill>
            </a:ln>
          </p:spPr>
        </p:pic>
        <p:pic>
          <p:nvPicPr>
            <p:cNvPr id="5" name="Picture 4" descr="Screen Shot 2014-10-25 at 1.23.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500" y="3530600"/>
              <a:ext cx="3443233" cy="2285878"/>
            </a:xfrm>
            <a:prstGeom prst="rect">
              <a:avLst/>
            </a:prstGeom>
            <a:ln>
              <a:solidFill>
                <a:schemeClr val="tx1"/>
              </a:solidFill>
            </a:ln>
          </p:spPr>
        </p:pic>
        <p:pic>
          <p:nvPicPr>
            <p:cNvPr id="8" name="Picture 7" descr="Screen Shot 2014-10-25 at 1.08.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901" y="1707002"/>
              <a:ext cx="2006600" cy="1823598"/>
            </a:xfrm>
            <a:prstGeom prst="rect">
              <a:avLst/>
            </a:prstGeom>
            <a:ln>
              <a:solidFill>
                <a:schemeClr val="tx1"/>
              </a:solidFill>
            </a:ln>
          </p:spPr>
        </p:pic>
        <p:pic>
          <p:nvPicPr>
            <p:cNvPr id="9" name="Picture 8" descr="Screen Shot 2014-10-25 at 12.58.3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2607" y="3784600"/>
              <a:ext cx="3736587" cy="1614757"/>
            </a:xfrm>
            <a:prstGeom prst="rect">
              <a:avLst/>
            </a:prstGeom>
            <a:ln>
              <a:solidFill>
                <a:schemeClr val="tx1"/>
              </a:solidFill>
            </a:ln>
          </p:spPr>
        </p:pic>
        <p:pic>
          <p:nvPicPr>
            <p:cNvPr id="11" name="Picture 10" descr="Screen Shot 2014-10-25 at 1.00.11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9381" y="1960582"/>
              <a:ext cx="4038600" cy="1824018"/>
            </a:xfrm>
            <a:prstGeom prst="rect">
              <a:avLst/>
            </a:prstGeom>
          </p:spPr>
        </p:pic>
      </p:grpSp>
    </p:spTree>
    <p:extLst>
      <p:ext uri="{BB962C8B-B14F-4D97-AF65-F5344CB8AC3E}">
        <p14:creationId xmlns:p14="http://schemas.microsoft.com/office/powerpoint/2010/main" val="1267236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0"/>
            <a:ext cx="8686801" cy="576051"/>
          </a:xfrm>
        </p:spPr>
        <p:txBody>
          <a:bodyPr>
            <a:normAutofit fontScale="90000"/>
          </a:bodyPr>
          <a:lstStyle/>
          <a:p>
            <a:r>
              <a:rPr lang="en-US" u="sng" dirty="0" smtClean="0"/>
              <a:t>A clustering approach</a:t>
            </a:r>
            <a:endParaRPr lang="en-US" u="sng" dirty="0"/>
          </a:p>
        </p:txBody>
      </p:sp>
      <p:sp>
        <p:nvSpPr>
          <p:cNvPr id="4" name="TextBox 3"/>
          <p:cNvSpPr txBox="1"/>
          <p:nvPr/>
        </p:nvSpPr>
        <p:spPr>
          <a:xfrm>
            <a:off x="186266" y="576051"/>
            <a:ext cx="8161867" cy="1015663"/>
          </a:xfrm>
          <a:prstGeom prst="rect">
            <a:avLst/>
          </a:prstGeom>
          <a:noFill/>
        </p:spPr>
        <p:txBody>
          <a:bodyPr wrap="square" rtlCol="0">
            <a:spAutoFit/>
          </a:bodyPr>
          <a:lstStyle/>
          <a:p>
            <a:r>
              <a:rPr lang="en-US" sz="2000" dirty="0" smtClean="0"/>
              <a:t>Again we start with the user-item matrix. This time we want to cluster items into similar groups. However, clustering with incredibly high dimension (in this case, the number of users) is a daunting task.</a:t>
            </a:r>
          </a:p>
        </p:txBody>
      </p:sp>
      <p:graphicFrame>
        <p:nvGraphicFramePr>
          <p:cNvPr id="3" name="Table 2"/>
          <p:cNvGraphicFramePr>
            <a:graphicFrameLocks noGrp="1"/>
          </p:cNvGraphicFramePr>
          <p:nvPr>
            <p:extLst>
              <p:ext uri="{D42A27DB-BD31-4B8C-83A1-F6EECF244321}">
                <p14:modId xmlns:p14="http://schemas.microsoft.com/office/powerpoint/2010/main" val="3062999965"/>
              </p:ext>
            </p:extLst>
          </p:nvPr>
        </p:nvGraphicFramePr>
        <p:xfrm>
          <a:off x="1794920" y="2101876"/>
          <a:ext cx="6637866" cy="3989611"/>
        </p:xfrm>
        <a:graphic>
          <a:graphicData uri="http://schemas.openxmlformats.org/drawingml/2006/table">
            <a:tbl>
              <a:tblPr/>
              <a:tblGrid>
                <a:gridCol w="1186613"/>
                <a:gridCol w="961875"/>
                <a:gridCol w="897876"/>
                <a:gridCol w="897875"/>
                <a:gridCol w="913909"/>
                <a:gridCol w="710840"/>
                <a:gridCol w="1068878"/>
              </a:tblGrid>
              <a:tr h="545371">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5</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6</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7</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8</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5</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9</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10</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1</a:t>
                      </a: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800" b="0" i="0" u="none" strike="noStrike">
                        <a:solidFill>
                          <a:srgbClr val="000000"/>
                        </a:solidFill>
                        <a:effectLst/>
                        <a:latin typeface="Calibri"/>
                      </a:endParaRPr>
                    </a:p>
                  </a:txBody>
                  <a:tcPr marL="12700" marR="12700" marT="12700" marB="0" anchor="b">
                    <a:lnL>
                      <a:noFill/>
                    </a:lnL>
                    <a:lnR>
                      <a:noFill/>
                    </a:lnR>
                    <a:lnT>
                      <a:noFill/>
                    </a:lnT>
                    <a:lnB>
                      <a:noFill/>
                    </a:lnB>
                  </a:tcPr>
                </a:tc>
              </a:tr>
              <a:tr h="277321">
                <a:tc>
                  <a:txBody>
                    <a:bodyPr/>
                    <a:lstStyle/>
                    <a:p>
                      <a:pPr algn="l" fontAlgn="b"/>
                      <a:r>
                        <a:rPr lang="en-US" sz="1800" b="1" i="0" u="none" strike="noStrike" dirty="0">
                          <a:solidFill>
                            <a:srgbClr val="000000"/>
                          </a:solidFill>
                          <a:effectLst/>
                          <a:latin typeface="Calibri"/>
                        </a:rPr>
                        <a:t>User N</a:t>
                      </a: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4</a:t>
                      </a:r>
                    </a:p>
                  </a:txBody>
                  <a:tcPr marL="12700" marR="12700" marT="12700" marB="0" anchor="b">
                    <a:lnL>
                      <a:noFill/>
                    </a:lnL>
                    <a:lnR>
                      <a:noFill/>
                    </a:lnR>
                    <a:lnT>
                      <a:noFill/>
                    </a:lnT>
                    <a:lnB>
                      <a:noFill/>
                    </a:lnB>
                  </a:tcPr>
                </a:tc>
              </a:tr>
            </a:tbl>
          </a:graphicData>
        </a:graphic>
      </p:graphicFrame>
      <p:sp>
        <p:nvSpPr>
          <p:cNvPr id="5" name="Left Bracket 4"/>
          <p:cNvSpPr/>
          <p:nvPr/>
        </p:nvSpPr>
        <p:spPr>
          <a:xfrm>
            <a:off x="2861724" y="2540000"/>
            <a:ext cx="169334"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p:cNvSpPr/>
          <p:nvPr/>
        </p:nvSpPr>
        <p:spPr>
          <a:xfrm flipH="1">
            <a:off x="8144924" y="2540000"/>
            <a:ext cx="152395" cy="3623733"/>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355600" y="4030120"/>
            <a:ext cx="1151467" cy="646331"/>
          </a:xfrm>
          <a:prstGeom prst="rect">
            <a:avLst/>
          </a:prstGeom>
          <a:noFill/>
        </p:spPr>
        <p:txBody>
          <a:bodyPr wrap="square" rtlCol="0">
            <a:spAutoFit/>
          </a:bodyPr>
          <a:lstStyle/>
          <a:p>
            <a:r>
              <a:rPr lang="en-US" sz="3600" dirty="0" smtClean="0"/>
              <a:t>A =</a:t>
            </a:r>
            <a:endParaRPr lang="en-US" sz="3600" dirty="0"/>
          </a:p>
        </p:txBody>
      </p:sp>
    </p:spTree>
    <p:extLst>
      <p:ext uri="{BB962C8B-B14F-4D97-AF65-F5344CB8AC3E}">
        <p14:creationId xmlns:p14="http://schemas.microsoft.com/office/powerpoint/2010/main" val="566024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67732"/>
            <a:ext cx="8686801" cy="576051"/>
          </a:xfrm>
        </p:spPr>
        <p:txBody>
          <a:bodyPr>
            <a:normAutofit fontScale="90000"/>
          </a:bodyPr>
          <a:lstStyle/>
          <a:p>
            <a:r>
              <a:rPr lang="en-US" u="sng" dirty="0" smtClean="0"/>
              <a:t>Reduce the dimension</a:t>
            </a:r>
            <a:endParaRPr lang="en-US" u="sng" dirty="0"/>
          </a:p>
        </p:txBody>
      </p:sp>
      <p:sp>
        <p:nvSpPr>
          <p:cNvPr id="4" name="TextBox 3"/>
          <p:cNvSpPr txBox="1"/>
          <p:nvPr/>
        </p:nvSpPr>
        <p:spPr>
          <a:xfrm>
            <a:off x="355605" y="1353930"/>
            <a:ext cx="4064000" cy="461665"/>
          </a:xfrm>
          <a:prstGeom prst="rect">
            <a:avLst/>
          </a:prstGeom>
          <a:noFill/>
        </p:spPr>
        <p:txBody>
          <a:bodyPr wrap="square" rtlCol="0">
            <a:spAutoFit/>
          </a:bodyPr>
          <a:lstStyle/>
          <a:p>
            <a:r>
              <a:rPr lang="en-US" sz="2400" dirty="0" smtClean="0"/>
              <a:t>Compute SVD of A:</a:t>
            </a:r>
          </a:p>
        </p:txBody>
      </p:sp>
      <p:sp>
        <p:nvSpPr>
          <p:cNvPr id="6" name="TextBox 5"/>
          <p:cNvSpPr txBox="1"/>
          <p:nvPr/>
        </p:nvSpPr>
        <p:spPr>
          <a:xfrm>
            <a:off x="3903134" y="930605"/>
            <a:ext cx="3937000" cy="1015663"/>
          </a:xfrm>
          <a:prstGeom prst="rect">
            <a:avLst/>
          </a:prstGeom>
          <a:noFill/>
        </p:spPr>
        <p:txBody>
          <a:bodyPr wrap="square" rtlCol="0">
            <a:spAutoFit/>
          </a:bodyPr>
          <a:lstStyle/>
          <a:p>
            <a:r>
              <a:rPr lang="en-US" sz="6000" dirty="0" smtClean="0">
                <a:solidFill>
                  <a:srgbClr val="D1282E"/>
                </a:solidFill>
              </a:rPr>
              <a:t>A = U </a:t>
            </a:r>
            <a:r>
              <a:rPr lang="en-US" sz="6000" dirty="0" err="1" smtClean="0">
                <a:solidFill>
                  <a:srgbClr val="D1282E"/>
                </a:solidFill>
              </a:rPr>
              <a:t>Σ</a:t>
            </a:r>
            <a:r>
              <a:rPr lang="en-US" sz="6000" dirty="0" smtClean="0">
                <a:solidFill>
                  <a:srgbClr val="D1282E"/>
                </a:solidFill>
              </a:rPr>
              <a:t> V</a:t>
            </a:r>
            <a:r>
              <a:rPr lang="en-US" sz="6000" baseline="30000" dirty="0" smtClean="0">
                <a:solidFill>
                  <a:srgbClr val="D1282E"/>
                </a:solidFill>
              </a:rPr>
              <a:t>T</a:t>
            </a:r>
            <a:endParaRPr lang="en-US" sz="6000" baseline="30000" dirty="0">
              <a:solidFill>
                <a:srgbClr val="D1282E"/>
              </a:solidFill>
            </a:endParaRPr>
          </a:p>
        </p:txBody>
      </p:sp>
      <p:sp>
        <p:nvSpPr>
          <p:cNvPr id="8" name="TextBox 7"/>
          <p:cNvSpPr txBox="1"/>
          <p:nvPr/>
        </p:nvSpPr>
        <p:spPr>
          <a:xfrm>
            <a:off x="389471" y="2935867"/>
            <a:ext cx="3606798" cy="461665"/>
          </a:xfrm>
          <a:prstGeom prst="rect">
            <a:avLst/>
          </a:prstGeom>
          <a:noFill/>
        </p:spPr>
        <p:txBody>
          <a:bodyPr wrap="square" rtlCol="0">
            <a:spAutoFit/>
          </a:bodyPr>
          <a:lstStyle/>
          <a:p>
            <a:r>
              <a:rPr lang="en-US" sz="2400" dirty="0" smtClean="0"/>
              <a:t>Take first k columns of V</a:t>
            </a:r>
            <a:r>
              <a:rPr lang="en-US" sz="2400" dirty="0"/>
              <a:t>:</a:t>
            </a:r>
            <a:endParaRPr lang="en-US" sz="2400" dirty="0" smtClean="0"/>
          </a:p>
        </p:txBody>
      </p:sp>
      <p:sp>
        <p:nvSpPr>
          <p:cNvPr id="9" name="TextBox 8"/>
          <p:cNvSpPr txBox="1"/>
          <p:nvPr/>
        </p:nvSpPr>
        <p:spPr>
          <a:xfrm>
            <a:off x="3276600" y="2449437"/>
            <a:ext cx="3937000" cy="1015663"/>
          </a:xfrm>
          <a:prstGeom prst="rect">
            <a:avLst/>
          </a:prstGeom>
          <a:noFill/>
        </p:spPr>
        <p:txBody>
          <a:bodyPr wrap="square" rtlCol="0">
            <a:spAutoFit/>
          </a:bodyPr>
          <a:lstStyle/>
          <a:p>
            <a:pPr algn="ctr"/>
            <a:r>
              <a:rPr lang="en-US" sz="6000" dirty="0" err="1" smtClean="0">
                <a:solidFill>
                  <a:srgbClr val="D1282E"/>
                </a:solidFill>
              </a:rPr>
              <a:t>V</a:t>
            </a:r>
            <a:r>
              <a:rPr lang="en-US" sz="6000" baseline="-25000" dirty="0" err="1" smtClean="0">
                <a:solidFill>
                  <a:srgbClr val="D1282E"/>
                </a:solidFill>
              </a:rPr>
              <a:t>k</a:t>
            </a:r>
            <a:endParaRPr lang="en-US" sz="6000" baseline="-25000" dirty="0">
              <a:solidFill>
                <a:srgbClr val="D1282E"/>
              </a:solidFill>
            </a:endParaRPr>
          </a:p>
        </p:txBody>
      </p:sp>
      <p:sp>
        <p:nvSpPr>
          <p:cNvPr id="11" name="TextBox 10"/>
          <p:cNvSpPr txBox="1"/>
          <p:nvPr/>
        </p:nvSpPr>
        <p:spPr>
          <a:xfrm>
            <a:off x="448747" y="4442907"/>
            <a:ext cx="8034853" cy="830997"/>
          </a:xfrm>
          <a:prstGeom prst="rect">
            <a:avLst/>
          </a:prstGeom>
          <a:noFill/>
        </p:spPr>
        <p:txBody>
          <a:bodyPr wrap="square" rtlCol="0">
            <a:spAutoFit/>
          </a:bodyPr>
          <a:lstStyle/>
          <a:p>
            <a:r>
              <a:rPr lang="en-US" sz="2400" dirty="0" smtClean="0"/>
              <a:t>Cluster items into groups using </a:t>
            </a:r>
            <a:r>
              <a:rPr lang="en-US" sz="2400" dirty="0" err="1" smtClean="0"/>
              <a:t>V</a:t>
            </a:r>
            <a:r>
              <a:rPr lang="en-US" sz="2400" baseline="-25000" dirty="0" err="1" smtClean="0"/>
              <a:t>k</a:t>
            </a:r>
            <a:r>
              <a:rPr lang="en-US" sz="2400" baseline="-25000" dirty="0" smtClean="0"/>
              <a:t>, </a:t>
            </a:r>
            <a:r>
              <a:rPr lang="en-US" sz="2400" dirty="0" smtClean="0"/>
              <a:t>create item neighborhoods based on the cluster assignments.</a:t>
            </a:r>
            <a:endParaRPr lang="en-US" sz="2400" baseline="-25000" dirty="0" smtClean="0"/>
          </a:p>
        </p:txBody>
      </p:sp>
    </p:spTree>
    <p:extLst>
      <p:ext uri="{BB962C8B-B14F-4D97-AF65-F5344CB8AC3E}">
        <p14:creationId xmlns:p14="http://schemas.microsoft.com/office/powerpoint/2010/main" val="3311655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5" y="67732"/>
            <a:ext cx="8686801" cy="576051"/>
          </a:xfrm>
        </p:spPr>
        <p:txBody>
          <a:bodyPr>
            <a:normAutofit fontScale="90000"/>
          </a:bodyPr>
          <a:lstStyle/>
          <a:p>
            <a:r>
              <a:rPr lang="en-US" u="sng" dirty="0" smtClean="0"/>
              <a:t>What is </a:t>
            </a:r>
            <a:r>
              <a:rPr lang="en-US" u="sng" dirty="0" err="1" smtClean="0"/>
              <a:t>v</a:t>
            </a:r>
            <a:r>
              <a:rPr lang="en-US" u="sng" baseline="-25000" dirty="0" err="1" smtClean="0"/>
              <a:t>k</a:t>
            </a:r>
            <a:r>
              <a:rPr lang="en-US" u="sng" dirty="0" smtClean="0"/>
              <a:t>?</a:t>
            </a:r>
            <a:endParaRPr lang="en-US" u="sng" baseline="-25000" dirty="0"/>
          </a:p>
        </p:txBody>
      </p:sp>
      <p:graphicFrame>
        <p:nvGraphicFramePr>
          <p:cNvPr id="10" name="Table 9"/>
          <p:cNvGraphicFramePr>
            <a:graphicFrameLocks noGrp="1"/>
          </p:cNvGraphicFramePr>
          <p:nvPr>
            <p:extLst>
              <p:ext uri="{D42A27DB-BD31-4B8C-83A1-F6EECF244321}">
                <p14:modId xmlns:p14="http://schemas.microsoft.com/office/powerpoint/2010/main" val="2191266590"/>
              </p:ext>
            </p:extLst>
          </p:nvPr>
        </p:nvGraphicFramePr>
        <p:xfrm>
          <a:off x="1761054" y="3488266"/>
          <a:ext cx="6654812" cy="2184401"/>
        </p:xfrm>
        <a:graphic>
          <a:graphicData uri="http://schemas.openxmlformats.org/drawingml/2006/table">
            <a:tbl>
              <a:tblPr/>
              <a:tblGrid>
                <a:gridCol w="1189643"/>
                <a:gridCol w="1079436"/>
                <a:gridCol w="965200"/>
                <a:gridCol w="914400"/>
                <a:gridCol w="999067"/>
                <a:gridCol w="435460"/>
                <a:gridCol w="1071606"/>
              </a:tblGrid>
              <a:tr h="321227">
                <a:tc>
                  <a:txBody>
                    <a:bodyPr/>
                    <a:lstStyle/>
                    <a:p>
                      <a:pPr algn="l" fontAlgn="b"/>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RSV </a:t>
                      </a:r>
                      <a:r>
                        <a:rPr lang="en-US" sz="1800" b="1" i="0" u="none" strike="noStrike" dirty="0">
                          <a:solidFill>
                            <a:srgbClr val="000000"/>
                          </a:solidFill>
                          <a:effectLst/>
                          <a:latin typeface="Calibri"/>
                        </a:rPr>
                        <a:t>1</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RSV </a:t>
                      </a:r>
                      <a:r>
                        <a:rPr lang="en-US" sz="1800" b="1" i="0" u="none" strike="noStrike" dirty="0">
                          <a:solidFill>
                            <a:srgbClr val="000000"/>
                          </a:solidFill>
                          <a:effectLst/>
                          <a:latin typeface="Calibri"/>
                        </a:rPr>
                        <a:t>2</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RSV </a:t>
                      </a:r>
                      <a:r>
                        <a:rPr lang="en-US" sz="1800" b="1" i="0" u="none" strike="noStrike" dirty="0">
                          <a:solidFill>
                            <a:srgbClr val="000000"/>
                          </a:solidFill>
                          <a:effectLst/>
                          <a:latin typeface="Calibri"/>
                        </a:rPr>
                        <a:t>3</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RSV </a:t>
                      </a:r>
                      <a:r>
                        <a:rPr lang="en-US" sz="1800" b="1" i="0" u="none" strike="noStrike" dirty="0">
                          <a:solidFill>
                            <a:srgbClr val="000000"/>
                          </a:solidFill>
                          <a:effectLst/>
                          <a:latin typeface="Calibri"/>
                        </a:rPr>
                        <a:t>4</a:t>
                      </a:r>
                    </a:p>
                  </a:txBody>
                  <a:tcPr marL="12700" marR="12700" marT="12700" marB="0">
                    <a:lnL>
                      <a:noFill/>
                    </a:lnL>
                    <a:lnR>
                      <a:noFill/>
                    </a:lnR>
                    <a:lnT>
                      <a:noFill/>
                    </a:lnT>
                    <a:lnB>
                      <a:noFill/>
                    </a:lnB>
                  </a:tcPr>
                </a:tc>
                <a:tc>
                  <a:txBody>
                    <a:bodyPr/>
                    <a:lstStyle/>
                    <a:p>
                      <a:pPr algn="ctr" fontAlgn="t"/>
                      <a:r>
                        <a:rPr lang="en-US" sz="1800" b="1" i="0" u="none" strike="noStrike" dirty="0">
                          <a:solidFill>
                            <a:srgbClr val="000000"/>
                          </a:solidFill>
                          <a:effectLst/>
                          <a:latin typeface="Calibri"/>
                        </a:rPr>
                        <a:t>…</a:t>
                      </a:r>
                    </a:p>
                  </a:txBody>
                  <a:tcPr marL="12700" marR="12700" marT="12700" marB="0">
                    <a:lnL>
                      <a:noFill/>
                    </a:lnL>
                    <a:lnR>
                      <a:noFill/>
                    </a:lnR>
                    <a:lnT>
                      <a:noFill/>
                    </a:lnT>
                    <a:lnB>
                      <a:noFill/>
                    </a:lnB>
                  </a:tcPr>
                </a:tc>
                <a:tc>
                  <a:txBody>
                    <a:bodyPr/>
                    <a:lstStyle/>
                    <a:p>
                      <a:pPr algn="ctr" fontAlgn="t"/>
                      <a:r>
                        <a:rPr lang="en-US" sz="1800" b="1" i="0" u="none" strike="noStrike" dirty="0" smtClean="0">
                          <a:solidFill>
                            <a:srgbClr val="000000"/>
                          </a:solidFill>
                          <a:effectLst/>
                          <a:latin typeface="Calibri"/>
                        </a:rPr>
                        <a:t>RSV </a:t>
                      </a:r>
                      <a:r>
                        <a:rPr lang="en-US" sz="1800" b="1" i="0" u="none" strike="noStrike" dirty="0">
                          <a:solidFill>
                            <a:srgbClr val="000000"/>
                          </a:solidFill>
                          <a:effectLst/>
                          <a:latin typeface="Calibri"/>
                        </a:rPr>
                        <a:t>K</a:t>
                      </a:r>
                    </a:p>
                  </a:txBody>
                  <a:tcPr marL="12700" marR="12700" marT="12700" marB="0">
                    <a:lnL>
                      <a:noFill/>
                    </a:lnL>
                    <a:lnR>
                      <a:noFill/>
                    </a:lnR>
                    <a:lnT>
                      <a:noFill/>
                    </a:lnT>
                    <a:lnB>
                      <a:noFill/>
                    </a:lnB>
                  </a:tcPr>
                </a:tc>
              </a:tr>
              <a:tr h="310529">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1</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0.15</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0.41</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0.14</a:t>
                      </a: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0.9</a:t>
                      </a:r>
                    </a:p>
                  </a:txBody>
                  <a:tcPr marL="12700" marR="12700" marT="12700" marB="0" anchor="b">
                    <a:lnL>
                      <a:noFill/>
                    </a:lnL>
                    <a:lnR>
                      <a:noFill/>
                    </a:lnR>
                    <a:lnT>
                      <a:noFill/>
                    </a:lnT>
                    <a:lnB>
                      <a:noFill/>
                    </a:lnB>
                  </a:tcPr>
                </a:tc>
              </a:tr>
              <a:tr h="310529">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2</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310529">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3</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0.2</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0.32</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0.2</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0.42</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0.2</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310529">
                <a:tc>
                  <a:txBody>
                    <a:bodyPr/>
                    <a:lstStyle/>
                    <a:p>
                      <a:pPr algn="l" fontAlgn="b"/>
                      <a:r>
                        <a:rPr lang="en-US" sz="1800" b="1" i="0" u="none" strike="noStrike" dirty="0" smtClean="0">
                          <a:solidFill>
                            <a:srgbClr val="000000"/>
                          </a:solidFill>
                          <a:effectLst/>
                          <a:latin typeface="Calibri"/>
                        </a:rPr>
                        <a:t>Item </a:t>
                      </a:r>
                      <a:r>
                        <a:rPr lang="en-US" sz="1800" b="1" i="0" u="none" strike="noStrike" dirty="0">
                          <a:solidFill>
                            <a:srgbClr val="000000"/>
                          </a:solidFill>
                          <a:effectLst/>
                          <a:latin typeface="Calibri"/>
                        </a:rPr>
                        <a:t>4</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0.4</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0.76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310529">
                <a:tc>
                  <a:txBody>
                    <a:bodyPr/>
                    <a:lstStyle/>
                    <a:p>
                      <a:pPr algn="l" fontAlgn="b"/>
                      <a:r>
                        <a:rPr lang="en-US" sz="18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r h="310529">
                <a:tc>
                  <a:txBody>
                    <a:bodyPr/>
                    <a:lstStyle/>
                    <a:p>
                      <a:pPr algn="l" fontAlgn="b"/>
                      <a:r>
                        <a:rPr lang="en-US" sz="1800" b="1" i="0" u="none" strike="noStrike" dirty="0" smtClean="0">
                          <a:solidFill>
                            <a:srgbClr val="000000"/>
                          </a:solidFill>
                          <a:effectLst/>
                          <a:latin typeface="Calibri"/>
                        </a:rPr>
                        <a:t>Item M</a:t>
                      </a:r>
                      <a:endParaRPr lang="en-US" sz="1800" b="1"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0.8</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0.05</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0.1</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800" b="0"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800" b="0" i="0" u="none" strike="noStrike" dirty="0" smtClean="0">
                          <a:solidFill>
                            <a:srgbClr val="000000"/>
                          </a:solidFill>
                          <a:effectLst/>
                          <a:latin typeface="Calibri"/>
                        </a:rPr>
                        <a:t>0.6</a:t>
                      </a:r>
                      <a:endParaRPr lang="en-US" sz="1800" b="0" i="0" u="none" strike="noStrike" dirty="0">
                        <a:solidFill>
                          <a:srgbClr val="000000"/>
                        </a:solidFill>
                        <a:effectLst/>
                        <a:latin typeface="Calibri"/>
                      </a:endParaRPr>
                    </a:p>
                  </a:txBody>
                  <a:tcPr marL="12700" marR="12700" marT="12700" marB="0" anchor="b">
                    <a:lnL>
                      <a:noFill/>
                    </a:lnL>
                    <a:lnR>
                      <a:noFill/>
                    </a:lnR>
                    <a:lnT>
                      <a:noFill/>
                    </a:lnT>
                    <a:lnB>
                      <a:noFill/>
                    </a:lnB>
                  </a:tcPr>
                </a:tc>
              </a:tr>
            </a:tbl>
          </a:graphicData>
        </a:graphic>
      </p:graphicFrame>
      <p:sp>
        <p:nvSpPr>
          <p:cNvPr id="12" name="TextBox 11"/>
          <p:cNvSpPr txBox="1"/>
          <p:nvPr/>
        </p:nvSpPr>
        <p:spPr>
          <a:xfrm>
            <a:off x="321734" y="4250249"/>
            <a:ext cx="1151467" cy="646331"/>
          </a:xfrm>
          <a:prstGeom prst="rect">
            <a:avLst/>
          </a:prstGeom>
          <a:noFill/>
        </p:spPr>
        <p:txBody>
          <a:bodyPr wrap="square" rtlCol="0">
            <a:spAutoFit/>
          </a:bodyPr>
          <a:lstStyle/>
          <a:p>
            <a:r>
              <a:rPr lang="en-US" sz="3600" dirty="0" err="1" smtClean="0"/>
              <a:t>V</a:t>
            </a:r>
            <a:r>
              <a:rPr lang="en-US" sz="3600" baseline="-25000" dirty="0" err="1" smtClean="0"/>
              <a:t>k</a:t>
            </a:r>
            <a:r>
              <a:rPr lang="en-US" sz="3600" dirty="0" smtClean="0"/>
              <a:t> =</a:t>
            </a:r>
            <a:endParaRPr lang="en-US" sz="3600" dirty="0"/>
          </a:p>
        </p:txBody>
      </p:sp>
      <p:sp>
        <p:nvSpPr>
          <p:cNvPr id="13" name="Left Bracket 12"/>
          <p:cNvSpPr/>
          <p:nvPr/>
        </p:nvSpPr>
        <p:spPr>
          <a:xfrm>
            <a:off x="2827858" y="3877707"/>
            <a:ext cx="169334" cy="182936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Left Bracket 13"/>
          <p:cNvSpPr/>
          <p:nvPr/>
        </p:nvSpPr>
        <p:spPr>
          <a:xfrm flipH="1">
            <a:off x="8111057" y="3843841"/>
            <a:ext cx="152395" cy="1829367"/>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p:cNvSpPr txBox="1"/>
          <p:nvPr/>
        </p:nvSpPr>
        <p:spPr>
          <a:xfrm>
            <a:off x="321734" y="780534"/>
            <a:ext cx="7873999" cy="1938992"/>
          </a:xfrm>
          <a:prstGeom prst="rect">
            <a:avLst/>
          </a:prstGeom>
          <a:noFill/>
        </p:spPr>
        <p:txBody>
          <a:bodyPr wrap="square" rtlCol="0">
            <a:spAutoFit/>
          </a:bodyPr>
          <a:lstStyle/>
          <a:p>
            <a:pPr marL="285750" indent="-285750">
              <a:buFont typeface="Arial"/>
              <a:buChar char="•"/>
            </a:pPr>
            <a:r>
              <a:rPr lang="en-US" sz="2000" dirty="0" smtClean="0"/>
              <a:t>V represents the right singular vectors of A.</a:t>
            </a:r>
          </a:p>
          <a:p>
            <a:pPr marL="285750" indent="-285750">
              <a:buFont typeface="Arial"/>
              <a:buChar char="•"/>
            </a:pPr>
            <a:r>
              <a:rPr lang="en-US" sz="2000" dirty="0" smtClean="0"/>
              <a:t>Each RSV can be considered a concept or latent dimension of A</a:t>
            </a:r>
          </a:p>
          <a:p>
            <a:pPr marL="285750" indent="-285750">
              <a:buFont typeface="Arial"/>
              <a:buChar char="•"/>
            </a:pPr>
            <a:r>
              <a:rPr lang="en-US" sz="2000" dirty="0" smtClean="0"/>
              <a:t>The first k right singular vectors contribute the most to the matrix A</a:t>
            </a:r>
          </a:p>
          <a:p>
            <a:pPr marL="285750" indent="-285750">
              <a:buFont typeface="Arial"/>
              <a:buChar char="•"/>
            </a:pPr>
            <a:r>
              <a:rPr lang="en-US" sz="2000" dirty="0" smtClean="0"/>
              <a:t>Each value in </a:t>
            </a:r>
            <a:r>
              <a:rPr lang="en-US" sz="2000" dirty="0" err="1" smtClean="0"/>
              <a:t>V</a:t>
            </a:r>
            <a:r>
              <a:rPr lang="en-US" sz="2000" baseline="-25000" dirty="0" err="1" smtClean="0"/>
              <a:t>k</a:t>
            </a:r>
            <a:r>
              <a:rPr lang="en-US" sz="2000" dirty="0" smtClean="0"/>
              <a:t> reflects how important item is is to that particular latent dimension</a:t>
            </a:r>
            <a:endParaRPr lang="en-US" sz="2000" baseline="-25000" dirty="0"/>
          </a:p>
        </p:txBody>
      </p:sp>
    </p:spTree>
    <p:extLst>
      <p:ext uri="{BB962C8B-B14F-4D97-AF65-F5344CB8AC3E}">
        <p14:creationId xmlns:p14="http://schemas.microsoft.com/office/powerpoint/2010/main" val="6379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48094"/>
            <a:ext cx="7967134" cy="576051"/>
          </a:xfrm>
        </p:spPr>
        <p:txBody>
          <a:bodyPr>
            <a:normAutofit fontScale="90000"/>
          </a:bodyPr>
          <a:lstStyle/>
          <a:p>
            <a:r>
              <a:rPr lang="en-US" u="sng" dirty="0" smtClean="0"/>
              <a:t>Recommendations drive</a:t>
            </a:r>
            <a:endParaRPr lang="en-US" u="sng" dirty="0"/>
          </a:p>
        </p:txBody>
      </p:sp>
      <p:sp>
        <p:nvSpPr>
          <p:cNvPr id="7" name="TextBox 6"/>
          <p:cNvSpPr txBox="1"/>
          <p:nvPr/>
        </p:nvSpPr>
        <p:spPr>
          <a:xfrm>
            <a:off x="321732" y="945888"/>
            <a:ext cx="8229600" cy="461665"/>
          </a:xfrm>
          <a:prstGeom prst="rect">
            <a:avLst/>
          </a:prstGeom>
          <a:noFill/>
        </p:spPr>
        <p:txBody>
          <a:bodyPr wrap="square" rtlCol="0">
            <a:spAutoFit/>
          </a:bodyPr>
          <a:lstStyle/>
          <a:p>
            <a:pPr algn="ctr"/>
            <a:r>
              <a:rPr lang="en-US" sz="2400" b="1" i="1" dirty="0" smtClean="0"/>
              <a:t>Who gets to be your friend…</a:t>
            </a:r>
            <a:endParaRPr lang="en-US" sz="2400" b="1" i="1" dirty="0"/>
          </a:p>
        </p:txBody>
      </p:sp>
      <p:grpSp>
        <p:nvGrpSpPr>
          <p:cNvPr id="16" name="Group 15"/>
          <p:cNvGrpSpPr/>
          <p:nvPr/>
        </p:nvGrpSpPr>
        <p:grpSpPr>
          <a:xfrm>
            <a:off x="2404533" y="1901201"/>
            <a:ext cx="4461933" cy="4211731"/>
            <a:chOff x="2404533" y="1901201"/>
            <a:chExt cx="4461933" cy="4211731"/>
          </a:xfrm>
        </p:grpSpPr>
        <p:pic>
          <p:nvPicPr>
            <p:cNvPr id="3" name="Picture 2" descr="Screen Shot 2014-10-25 at 1.01.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533" y="1901201"/>
              <a:ext cx="4461933" cy="4211731"/>
            </a:xfrm>
            <a:prstGeom prst="rect">
              <a:avLst/>
            </a:prstGeom>
          </p:spPr>
        </p:pic>
        <p:sp>
          <p:nvSpPr>
            <p:cNvPr id="4" name="Rectangle 3"/>
            <p:cNvSpPr/>
            <p:nvPr/>
          </p:nvSpPr>
          <p:spPr>
            <a:xfrm>
              <a:off x="3081866" y="2319866"/>
              <a:ext cx="1253067" cy="169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098802" y="2929457"/>
              <a:ext cx="1253067" cy="169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081869" y="3572911"/>
              <a:ext cx="1253067" cy="169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098802" y="4233298"/>
              <a:ext cx="1253067" cy="169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081869" y="4859819"/>
              <a:ext cx="1253067" cy="169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098802" y="5486340"/>
              <a:ext cx="1253067" cy="1693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2489200" y="2895591"/>
              <a:ext cx="491068" cy="491068"/>
            </a:xfrm>
            <a:prstGeom prst="rect">
              <a:avLst/>
            </a:prstGeom>
          </p:spPr>
        </p:pic>
        <p:pic>
          <p:nvPicPr>
            <p:cNvPr id="12" name="Picture 11"/>
            <p:cNvPicPr>
              <a:picLocks noChangeAspect="1"/>
            </p:cNvPicPr>
            <p:nvPr/>
          </p:nvPicPr>
          <p:blipFill>
            <a:blip r:embed="rId3"/>
            <a:stretch>
              <a:fillRect/>
            </a:stretch>
          </p:blipFill>
          <p:spPr>
            <a:xfrm>
              <a:off x="2472270" y="3522115"/>
              <a:ext cx="491068" cy="491068"/>
            </a:xfrm>
            <a:prstGeom prst="rect">
              <a:avLst/>
            </a:prstGeom>
          </p:spPr>
        </p:pic>
        <p:pic>
          <p:nvPicPr>
            <p:cNvPr id="13" name="Picture 12"/>
            <p:cNvPicPr>
              <a:picLocks noChangeAspect="1"/>
            </p:cNvPicPr>
            <p:nvPr/>
          </p:nvPicPr>
          <p:blipFill>
            <a:blip r:embed="rId3"/>
            <a:stretch>
              <a:fillRect/>
            </a:stretch>
          </p:blipFill>
          <p:spPr>
            <a:xfrm>
              <a:off x="2489203" y="4114770"/>
              <a:ext cx="491068" cy="491068"/>
            </a:xfrm>
            <a:prstGeom prst="rect">
              <a:avLst/>
            </a:prstGeom>
          </p:spPr>
        </p:pic>
        <p:pic>
          <p:nvPicPr>
            <p:cNvPr id="14" name="Picture 13"/>
            <p:cNvPicPr>
              <a:picLocks noChangeAspect="1"/>
            </p:cNvPicPr>
            <p:nvPr/>
          </p:nvPicPr>
          <p:blipFill>
            <a:blip r:embed="rId3"/>
            <a:stretch>
              <a:fillRect/>
            </a:stretch>
          </p:blipFill>
          <p:spPr>
            <a:xfrm>
              <a:off x="2506136" y="4775157"/>
              <a:ext cx="491068" cy="491068"/>
            </a:xfrm>
            <a:prstGeom prst="rect">
              <a:avLst/>
            </a:prstGeom>
          </p:spPr>
        </p:pic>
        <p:pic>
          <p:nvPicPr>
            <p:cNvPr id="15" name="Picture 14"/>
            <p:cNvPicPr>
              <a:picLocks noChangeAspect="1"/>
            </p:cNvPicPr>
            <p:nvPr/>
          </p:nvPicPr>
          <p:blipFill>
            <a:blip r:embed="rId3"/>
            <a:stretch>
              <a:fillRect/>
            </a:stretch>
          </p:blipFill>
          <p:spPr>
            <a:xfrm>
              <a:off x="2489203" y="5401678"/>
              <a:ext cx="491068" cy="491068"/>
            </a:xfrm>
            <a:prstGeom prst="rect">
              <a:avLst/>
            </a:prstGeom>
          </p:spPr>
        </p:pic>
      </p:grpSp>
    </p:spTree>
    <p:extLst>
      <p:ext uri="{BB962C8B-B14F-4D97-AF65-F5344CB8AC3E}">
        <p14:creationId xmlns:p14="http://schemas.microsoft.com/office/powerpoint/2010/main" val="300949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200343"/>
            <a:ext cx="7967134" cy="576051"/>
          </a:xfrm>
        </p:spPr>
        <p:txBody>
          <a:bodyPr>
            <a:normAutofit fontScale="90000"/>
          </a:bodyPr>
          <a:lstStyle/>
          <a:p>
            <a:r>
              <a:rPr lang="en-US" u="sng" dirty="0" smtClean="0"/>
              <a:t>Recommendations drive</a:t>
            </a:r>
            <a:endParaRPr lang="en-US" u="sng" dirty="0"/>
          </a:p>
        </p:txBody>
      </p:sp>
      <p:sp>
        <p:nvSpPr>
          <p:cNvPr id="4" name="TextBox 3"/>
          <p:cNvSpPr txBox="1"/>
          <p:nvPr/>
        </p:nvSpPr>
        <p:spPr>
          <a:xfrm>
            <a:off x="321732" y="945888"/>
            <a:ext cx="8229600" cy="461665"/>
          </a:xfrm>
          <a:prstGeom prst="rect">
            <a:avLst/>
          </a:prstGeom>
          <a:noFill/>
        </p:spPr>
        <p:txBody>
          <a:bodyPr wrap="square" rtlCol="0">
            <a:spAutoFit/>
          </a:bodyPr>
          <a:lstStyle/>
          <a:p>
            <a:pPr algn="ctr"/>
            <a:r>
              <a:rPr lang="en-US" sz="2400" b="1" i="1" dirty="0" smtClean="0"/>
              <a:t>Where you might work …</a:t>
            </a:r>
            <a:endParaRPr lang="en-US" sz="2400" b="1" i="1" dirty="0"/>
          </a:p>
        </p:txBody>
      </p:sp>
      <p:pic>
        <p:nvPicPr>
          <p:cNvPr id="3" name="Picture 2" descr="Screen Shot 2014-10-25 at 1.08.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798" y="1735677"/>
            <a:ext cx="4946949" cy="4495788"/>
          </a:xfrm>
          <a:prstGeom prst="rect">
            <a:avLst/>
          </a:prstGeom>
        </p:spPr>
      </p:pic>
    </p:spTree>
    <p:extLst>
      <p:ext uri="{BB962C8B-B14F-4D97-AF65-F5344CB8AC3E}">
        <p14:creationId xmlns:p14="http://schemas.microsoft.com/office/powerpoint/2010/main" val="300949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95554"/>
            <a:ext cx="7967134" cy="576051"/>
          </a:xfrm>
        </p:spPr>
        <p:txBody>
          <a:bodyPr>
            <a:normAutofit fontScale="90000"/>
          </a:bodyPr>
          <a:lstStyle/>
          <a:p>
            <a:r>
              <a:rPr lang="en-US" u="sng" dirty="0" smtClean="0"/>
              <a:t>Recommendations drive</a:t>
            </a:r>
            <a:endParaRPr lang="en-US" u="sng" dirty="0"/>
          </a:p>
        </p:txBody>
      </p:sp>
      <p:sp>
        <p:nvSpPr>
          <p:cNvPr id="7" name="TextBox 6"/>
          <p:cNvSpPr txBox="1"/>
          <p:nvPr/>
        </p:nvSpPr>
        <p:spPr>
          <a:xfrm>
            <a:off x="321732" y="2300069"/>
            <a:ext cx="8229600" cy="369332"/>
          </a:xfrm>
          <a:prstGeom prst="rect">
            <a:avLst/>
          </a:prstGeom>
          <a:noFill/>
        </p:spPr>
        <p:txBody>
          <a:bodyPr wrap="square" rtlCol="0">
            <a:spAutoFit/>
          </a:bodyPr>
          <a:lstStyle/>
          <a:p>
            <a:r>
              <a:rPr lang="en-US" dirty="0" err="1" smtClean="0"/>
              <a:t>rrr</a:t>
            </a:r>
            <a:endParaRPr lang="en-US" dirty="0"/>
          </a:p>
        </p:txBody>
      </p:sp>
      <p:pic>
        <p:nvPicPr>
          <p:cNvPr id="3" name="Picture 2" descr="Screen Shot 2014-10-25 at 12.58.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32" y="1802511"/>
            <a:ext cx="8153400" cy="3526971"/>
          </a:xfrm>
          <a:prstGeom prst="rect">
            <a:avLst/>
          </a:prstGeom>
        </p:spPr>
      </p:pic>
      <p:sp>
        <p:nvSpPr>
          <p:cNvPr id="5" name="TextBox 4"/>
          <p:cNvSpPr txBox="1"/>
          <p:nvPr/>
        </p:nvSpPr>
        <p:spPr>
          <a:xfrm>
            <a:off x="321732" y="945888"/>
            <a:ext cx="8229600" cy="461665"/>
          </a:xfrm>
          <a:prstGeom prst="rect">
            <a:avLst/>
          </a:prstGeom>
          <a:noFill/>
        </p:spPr>
        <p:txBody>
          <a:bodyPr wrap="square" rtlCol="0">
            <a:spAutoFit/>
          </a:bodyPr>
          <a:lstStyle/>
          <a:p>
            <a:pPr algn="ctr"/>
            <a:r>
              <a:rPr lang="en-US" sz="2400" b="1" i="1" dirty="0" smtClean="0"/>
              <a:t>What you’ll watch tonight…</a:t>
            </a:r>
            <a:endParaRPr lang="en-US" sz="2400" b="1" i="1" dirty="0"/>
          </a:p>
        </p:txBody>
      </p:sp>
    </p:spTree>
    <p:extLst>
      <p:ext uri="{BB962C8B-B14F-4D97-AF65-F5344CB8AC3E}">
        <p14:creationId xmlns:p14="http://schemas.microsoft.com/office/powerpoint/2010/main" val="276701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95554"/>
            <a:ext cx="7967134" cy="576051"/>
          </a:xfrm>
        </p:spPr>
        <p:txBody>
          <a:bodyPr>
            <a:normAutofit fontScale="90000"/>
          </a:bodyPr>
          <a:lstStyle/>
          <a:p>
            <a:r>
              <a:rPr lang="en-US" u="sng" dirty="0" smtClean="0"/>
              <a:t>Recommendations drive</a:t>
            </a:r>
            <a:endParaRPr lang="en-US" u="sng" dirty="0"/>
          </a:p>
        </p:txBody>
      </p:sp>
      <p:sp>
        <p:nvSpPr>
          <p:cNvPr id="5" name="TextBox 4"/>
          <p:cNvSpPr txBox="1"/>
          <p:nvPr/>
        </p:nvSpPr>
        <p:spPr>
          <a:xfrm>
            <a:off x="321732" y="945888"/>
            <a:ext cx="8229600" cy="461665"/>
          </a:xfrm>
          <a:prstGeom prst="rect">
            <a:avLst/>
          </a:prstGeom>
          <a:noFill/>
        </p:spPr>
        <p:txBody>
          <a:bodyPr wrap="square" rtlCol="0">
            <a:spAutoFit/>
          </a:bodyPr>
          <a:lstStyle/>
          <a:p>
            <a:pPr algn="ctr"/>
            <a:r>
              <a:rPr lang="en-US" sz="2400" b="1" i="1" dirty="0" smtClean="0"/>
              <a:t>The information I am exposed to…</a:t>
            </a:r>
            <a:endParaRPr lang="en-US" sz="2400" b="1" i="1" dirty="0"/>
          </a:p>
        </p:txBody>
      </p:sp>
      <p:pic>
        <p:nvPicPr>
          <p:cNvPr id="6" name="Picture 5" descr="Screen Shot 2014-10-25 at 1.23.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1565866"/>
            <a:ext cx="5943600" cy="3945811"/>
          </a:xfrm>
          <a:prstGeom prst="rect">
            <a:avLst/>
          </a:prstGeom>
        </p:spPr>
      </p:pic>
    </p:spTree>
    <p:extLst>
      <p:ext uri="{BB962C8B-B14F-4D97-AF65-F5344CB8AC3E}">
        <p14:creationId xmlns:p14="http://schemas.microsoft.com/office/powerpoint/2010/main" val="425531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572869"/>
            <a:ext cx="7967134" cy="576051"/>
          </a:xfrm>
        </p:spPr>
        <p:txBody>
          <a:bodyPr>
            <a:normAutofit fontScale="90000"/>
          </a:bodyPr>
          <a:lstStyle/>
          <a:p>
            <a:r>
              <a:rPr lang="en-US" u="sng" dirty="0" smtClean="0"/>
              <a:t>Recommendations are very interesting</a:t>
            </a:r>
            <a:endParaRPr lang="en-US" u="sng" dirty="0"/>
          </a:p>
        </p:txBody>
      </p:sp>
      <p:sp>
        <p:nvSpPr>
          <p:cNvPr id="4" name="TextBox 3"/>
          <p:cNvSpPr txBox="1"/>
          <p:nvPr/>
        </p:nvSpPr>
        <p:spPr>
          <a:xfrm>
            <a:off x="372533" y="1642534"/>
            <a:ext cx="8161867" cy="3477875"/>
          </a:xfrm>
          <a:prstGeom prst="rect">
            <a:avLst/>
          </a:prstGeom>
          <a:noFill/>
        </p:spPr>
        <p:txBody>
          <a:bodyPr wrap="square" rtlCol="0">
            <a:spAutoFit/>
          </a:bodyPr>
          <a:lstStyle/>
          <a:p>
            <a:pPr marL="285750" indent="-285750">
              <a:buFont typeface="Arial"/>
              <a:buChar char="•"/>
            </a:pPr>
            <a:r>
              <a:rPr lang="en-US" sz="2000" dirty="0" smtClean="0"/>
              <a:t>There is no single technique, and each problem is unique, though there are some core fundamentals</a:t>
            </a:r>
          </a:p>
          <a:p>
            <a:pPr marL="285750" indent="-285750">
              <a:buFont typeface="Arial"/>
              <a:buChar char="•"/>
            </a:pPr>
            <a:endParaRPr lang="en-US" sz="2000" dirty="0" smtClean="0"/>
          </a:p>
          <a:p>
            <a:pPr marL="285750" indent="-285750">
              <a:buFont typeface="Arial"/>
              <a:buChar char="•"/>
            </a:pPr>
            <a:endParaRPr lang="en-US" sz="2000" dirty="0" smtClean="0"/>
          </a:p>
          <a:p>
            <a:pPr marL="285750" indent="-285750">
              <a:buFont typeface="Arial"/>
              <a:buChar char="•"/>
            </a:pPr>
            <a:r>
              <a:rPr lang="en-US" sz="2000" dirty="0" smtClean="0"/>
              <a:t>Evaluation is not obvious, requires creativity and ingenuity</a:t>
            </a:r>
          </a:p>
          <a:p>
            <a:pPr marL="285750" indent="-285750">
              <a:buFont typeface="Arial"/>
              <a:buChar char="•"/>
            </a:pPr>
            <a:endParaRPr lang="en-US" sz="2000" dirty="0" smtClean="0"/>
          </a:p>
          <a:p>
            <a:pPr marL="285750" indent="-285750">
              <a:buFont typeface="Arial"/>
              <a:buChar char="•"/>
            </a:pPr>
            <a:endParaRPr lang="en-US" sz="2000" dirty="0"/>
          </a:p>
          <a:p>
            <a:pPr marL="285750" indent="-285750">
              <a:buFont typeface="Arial"/>
              <a:buChar char="•"/>
            </a:pPr>
            <a:endParaRPr lang="en-US" sz="2000" dirty="0"/>
          </a:p>
          <a:p>
            <a:pPr marL="285750" indent="-285750">
              <a:buFont typeface="Arial"/>
              <a:buChar char="•"/>
            </a:pPr>
            <a:r>
              <a:rPr lang="en-US" sz="2000" dirty="0" smtClean="0"/>
              <a:t>Very few data mining products are this exposed to the public. </a:t>
            </a:r>
          </a:p>
          <a:p>
            <a:pPr marL="742950" lvl="1" indent="-285750">
              <a:buFont typeface="Arial"/>
              <a:buChar char="•"/>
            </a:pPr>
            <a:r>
              <a:rPr lang="en-US" sz="2000" dirty="0" smtClean="0"/>
              <a:t>What are the design implications of a recommender system?</a:t>
            </a:r>
          </a:p>
          <a:p>
            <a:pPr marL="742950" lvl="1" indent="-285750">
              <a:buFont typeface="Arial"/>
              <a:buChar char="•"/>
            </a:pPr>
            <a:r>
              <a:rPr lang="en-US" sz="2000" dirty="0" smtClean="0"/>
              <a:t>What are the ethical implications of a recommender system?</a:t>
            </a:r>
            <a:endParaRPr lang="en-US" sz="2000" dirty="0"/>
          </a:p>
        </p:txBody>
      </p:sp>
    </p:spTree>
    <p:extLst>
      <p:ext uri="{BB962C8B-B14F-4D97-AF65-F5344CB8AC3E}">
        <p14:creationId xmlns:p14="http://schemas.microsoft.com/office/powerpoint/2010/main" val="2767010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How to recommend</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1160483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25920</TotalTime>
  <Words>1847</Words>
  <Application>Microsoft Macintosh PowerPoint</Application>
  <PresentationFormat>On-screen Show (4:3)</PresentationFormat>
  <Paragraphs>580</Paragraphs>
  <Slides>32</Slides>
  <Notes>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Essential</vt:lpstr>
      <vt:lpstr>PowerPoint Presentation</vt:lpstr>
      <vt:lpstr>Recommendations everywhere</vt:lpstr>
      <vt:lpstr>Recommendations are everywhere</vt:lpstr>
      <vt:lpstr>Recommendations drive</vt:lpstr>
      <vt:lpstr>Recommendations drive</vt:lpstr>
      <vt:lpstr>Recommendations drive</vt:lpstr>
      <vt:lpstr>Recommendations drive</vt:lpstr>
      <vt:lpstr>Recommendations are very interesting</vt:lpstr>
      <vt:lpstr>How to recommend</vt:lpstr>
      <vt:lpstr>Two philosophical approaches</vt:lpstr>
      <vt:lpstr>We’ll cover</vt:lpstr>
      <vt:lpstr>Collaborative filtering</vt:lpstr>
      <vt:lpstr>2 types</vt:lpstr>
      <vt:lpstr>User based</vt:lpstr>
      <vt:lpstr>intuition</vt:lpstr>
      <vt:lpstr>intuition</vt:lpstr>
      <vt:lpstr>Defining a mechanism for “we have similar tastes”</vt:lpstr>
      <vt:lpstr>Towards a “taste” neighborhood</vt:lpstr>
      <vt:lpstr>Towards a “taste” neighborhood</vt:lpstr>
      <vt:lpstr>Towards a “taste” neighborhood</vt:lpstr>
      <vt:lpstr>Towards a “taste” neighborhood</vt:lpstr>
      <vt:lpstr>A practical aside</vt:lpstr>
      <vt:lpstr>Making the recommendation</vt:lpstr>
      <vt:lpstr>Different ways to aggregate</vt:lpstr>
      <vt:lpstr>EG.</vt:lpstr>
      <vt:lpstr>item based</vt:lpstr>
      <vt:lpstr>Developed by amazon</vt:lpstr>
      <vt:lpstr>Start with user-item matrix</vt:lpstr>
      <vt:lpstr>Derive the item-item matrix</vt:lpstr>
      <vt:lpstr>A clustering approach</vt:lpstr>
      <vt:lpstr>Reduce the dimension</vt:lpstr>
      <vt:lpstr>What is vk?</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296</cp:revision>
  <dcterms:created xsi:type="dcterms:W3CDTF">2014-08-12T17:27:36Z</dcterms:created>
  <dcterms:modified xsi:type="dcterms:W3CDTF">2014-11-09T19:09:14Z</dcterms:modified>
</cp:coreProperties>
</file>