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8" r:id="rId1"/>
  </p:sldMasterIdLst>
  <p:notesMasterIdLst>
    <p:notesMasterId r:id="rId15"/>
  </p:notesMasterIdLst>
  <p:sldIdLst>
    <p:sldId id="256" r:id="rId2"/>
    <p:sldId id="318" r:id="rId3"/>
    <p:sldId id="362" r:id="rId4"/>
    <p:sldId id="365" r:id="rId5"/>
    <p:sldId id="366" r:id="rId6"/>
    <p:sldId id="372" r:id="rId7"/>
    <p:sldId id="373" r:id="rId8"/>
    <p:sldId id="367" r:id="rId9"/>
    <p:sldId id="369" r:id="rId10"/>
    <p:sldId id="370" r:id="rId11"/>
    <p:sldId id="368" r:id="rId12"/>
    <p:sldId id="374" r:id="rId13"/>
    <p:sldId id="37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29" autoAdjust="0"/>
    <p:restoredTop sz="90810" autoAdjust="0"/>
  </p:normalViewPr>
  <p:slideViewPr>
    <p:cSldViewPr snapToGrid="0" snapToObjects="1">
      <p:cViewPr>
        <p:scale>
          <a:sx n="100" d="100"/>
          <a:sy n="100" d="100"/>
        </p:scale>
        <p:origin x="-1600" y="-12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725EDC6-0CAF-A442-80CF-5F19E6B5F384}" type="datetimeFigureOut">
              <a:rPr lang="en-US" smtClean="0"/>
              <a:t>11/16/14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B7280E0-46B4-8149-A6A1-3A16A3720F7C}" type="slidenum">
              <a:rPr lang="en-US" smtClean="0"/>
              <a:t>‹#›</a:t>
            </a:fld>
            <a:endParaRPr lang="en-US"/>
          </a:p>
        </p:txBody>
      </p:sp>
    </p:spTree>
    <p:extLst>
      <p:ext uri="{BB962C8B-B14F-4D97-AF65-F5344CB8AC3E}">
        <p14:creationId xmlns:p14="http://schemas.microsoft.com/office/powerpoint/2010/main" val="111539092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www.youtube.com</a:t>
            </a:r>
            <a:r>
              <a:rPr lang="en-US" dirty="0" smtClean="0"/>
              <a:t>/</a:t>
            </a:r>
            <a:r>
              <a:rPr lang="en-US" dirty="0" err="1" smtClean="0"/>
              <a:t>watch?v</a:t>
            </a:r>
            <a:r>
              <a:rPr lang="en-US" dirty="0" smtClean="0"/>
              <a:t>=aMDe5pODkB0 (</a:t>
            </a:r>
            <a:r>
              <a:rPr lang="en-US" dirty="0" err="1" smtClean="0"/>
              <a:t>harlan</a:t>
            </a:r>
            <a:r>
              <a:rPr lang="en-US" dirty="0" smtClean="0"/>
              <a:t> </a:t>
            </a:r>
            <a:r>
              <a:rPr lang="en-US" dirty="0" err="1" smtClean="0"/>
              <a:t>harris</a:t>
            </a:r>
            <a:r>
              <a:rPr lang="en-US" smtClean="0"/>
              <a: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1</a:t>
            </a:fld>
            <a:endParaRPr lang="en-US"/>
          </a:p>
        </p:txBody>
      </p:sp>
    </p:spTree>
    <p:extLst>
      <p:ext uri="{BB962C8B-B14F-4D97-AF65-F5344CB8AC3E}">
        <p14:creationId xmlns:p14="http://schemas.microsoft.com/office/powerpoint/2010/main" val="17497209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goal of finding structure</a:t>
            </a:r>
            <a:r>
              <a:rPr lang="en-US" baseline="0" dirty="0" smtClean="0"/>
              <a:t> is to information from one source to reduce uncertainty about another source.</a:t>
            </a:r>
          </a:p>
          <a:p>
            <a:r>
              <a:rPr lang="en-US" baseline="0" dirty="0" smtClean="0"/>
              <a:t>What does this mean? Conditional distribution example. I.e., carnival guy who guesses your weight. If I can see your height I can reduce uncertainty about weight.</a:t>
            </a:r>
          </a:p>
          <a:p>
            <a:r>
              <a:rPr lang="en-US" baseline="0" dirty="0" smtClean="0"/>
              <a:t>Find some height/weight data.</a:t>
            </a:r>
          </a:p>
          <a:p>
            <a:endParaRPr lang="en-US" baseline="0" dirty="0" smtClean="0"/>
          </a:p>
          <a:p>
            <a:endParaRPr lang="en-US" baseline="0" dirty="0" smtClean="0"/>
          </a:p>
          <a:p>
            <a:r>
              <a:rPr lang="en-US" baseline="0" dirty="0" smtClean="0"/>
              <a:t>Under supervised exploration:</a:t>
            </a:r>
          </a:p>
          <a:p>
            <a:r>
              <a:rPr lang="en-US" sz="1200" dirty="0" smtClean="0"/>
              <a:t>How can we (automatically) obtain a selection of the more informative variables with respect to predicting the value of the target variable?</a:t>
            </a:r>
          </a:p>
          <a:p>
            <a:r>
              <a:rPr lang="en-US" sz="1200" dirty="0" smtClean="0"/>
              <a:t>Even better, can we obtain the ranking of the variables?</a:t>
            </a:r>
          </a:p>
          <a:p>
            <a:r>
              <a:rPr lang="en-US" sz="1200" dirty="0" smtClean="0"/>
              <a:t>Can think of importance as one</a:t>
            </a:r>
            <a:r>
              <a:rPr lang="en-US" sz="1200" baseline="0" dirty="0" smtClean="0"/>
              <a:t> that makes the target variable more pure. This leads to the notion of entropy.</a:t>
            </a:r>
            <a:endParaRPr lang="en-US" sz="1200" dirty="0" smtClean="0"/>
          </a:p>
          <a:p>
            <a:endParaRPr lang="en-US" dirty="0"/>
          </a:p>
        </p:txBody>
      </p:sp>
      <p:sp>
        <p:nvSpPr>
          <p:cNvPr id="4" name="Slide Number Placeholder 3"/>
          <p:cNvSpPr>
            <a:spLocks noGrp="1"/>
          </p:cNvSpPr>
          <p:nvPr>
            <p:ph type="sldNum" sz="quarter" idx="10"/>
          </p:nvPr>
        </p:nvSpPr>
        <p:spPr/>
        <p:txBody>
          <a:bodyPr/>
          <a:lstStyle/>
          <a:p>
            <a:fld id="{0B7280E0-46B4-8149-A6A1-3A16A3720F7C}" type="slidenum">
              <a:rPr lang="en-US" smtClean="0"/>
              <a:t>2</a:t>
            </a:fld>
            <a:endParaRPr lang="en-US"/>
          </a:p>
        </p:txBody>
      </p:sp>
    </p:spTree>
    <p:extLst>
      <p:ext uri="{BB962C8B-B14F-4D97-AF65-F5344CB8AC3E}">
        <p14:creationId xmlns:p14="http://schemas.microsoft.com/office/powerpoint/2010/main" val="132154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Show how a given rating decomposes</a:t>
            </a:r>
            <a:r>
              <a:rPr lang="en-US" baseline="0" dirty="0" smtClean="0"/>
              <a:t> to u*s*</a:t>
            </a:r>
            <a:r>
              <a:rPr lang="en-US" baseline="0" dirty="0" err="1" smtClean="0"/>
              <a:t>vt.</a:t>
            </a:r>
            <a:r>
              <a:rPr lang="en-US" baseline="0" dirty="0" smtClean="0"/>
              <a:t> Think of this is a linear combination of movie factors and users appreciation for those factors. V is how much that movie can be described by the factor. U is how important that factor is to the user and sig is how important that factor is compared to other factors in weighting tastes. I.e., we like 10 qualities of a movie, but we might weight the first 2 </a:t>
            </a:r>
            <a:r>
              <a:rPr lang="en-US" baseline="0" smtClean="0"/>
              <a:t>the most.</a:t>
            </a:r>
            <a:endParaRPr lang="en-US"/>
          </a:p>
        </p:txBody>
      </p:sp>
      <p:sp>
        <p:nvSpPr>
          <p:cNvPr id="4" name="Slide Number Placeholder 3"/>
          <p:cNvSpPr>
            <a:spLocks noGrp="1"/>
          </p:cNvSpPr>
          <p:nvPr>
            <p:ph type="sldNum" sz="quarter" idx="10"/>
          </p:nvPr>
        </p:nvSpPr>
        <p:spPr/>
        <p:txBody>
          <a:bodyPr/>
          <a:lstStyle/>
          <a:p>
            <a:fld id="{0B7280E0-46B4-8149-A6A1-3A16A3720F7C}" type="slidenum">
              <a:rPr lang="en-US" smtClean="0"/>
              <a:t>7</a:t>
            </a:fld>
            <a:endParaRPr lang="en-US"/>
          </a:p>
        </p:txBody>
      </p:sp>
    </p:spTree>
    <p:extLst>
      <p:ext uri="{BB962C8B-B14F-4D97-AF65-F5344CB8AC3E}">
        <p14:creationId xmlns:p14="http://schemas.microsoft.com/office/powerpoint/2010/main" val="29779423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28600"/>
            <a:ext cx="7772400" cy="4571999"/>
          </a:xfrm>
        </p:spPr>
        <p:txBody>
          <a:bodyPr anchor="ctr">
            <a:noAutofit/>
          </a:bodyPr>
          <a:lstStyle>
            <a:lvl1pPr>
              <a:lnSpc>
                <a:spcPct val="100000"/>
              </a:lnSpc>
              <a:defRPr sz="8800" spc="-80" baseline="0">
                <a:solidFill>
                  <a:schemeClr val="tx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457200" y="4800600"/>
            <a:ext cx="6858000" cy="914400"/>
          </a:xfrm>
        </p:spPr>
        <p:txBody>
          <a:bodyPr/>
          <a:lstStyle>
            <a:lvl1pPr marL="0" indent="0" algn="l">
              <a:buNone/>
              <a:defRPr b="0" cap="all" spc="120" baseline="0">
                <a:solidFill>
                  <a:schemeClr val="tx2"/>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11/16/14</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B9D2C864-9362-43C7-A136-D9C41D93A9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9B2654-3ED7-F24E-B6CF-7C97E842EC61}" type="datetimeFigureOut">
              <a:rPr lang="en-US" smtClean="0"/>
              <a:t>11/16/14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39B2654-3ED7-F24E-B6CF-7C97E842EC61}" type="datetimeFigureOut">
              <a:rPr lang="en-US" smtClean="0"/>
              <a:t>11/16/14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1447800"/>
            <a:ext cx="7772400" cy="4321175"/>
          </a:xfrm>
        </p:spPr>
        <p:txBody>
          <a:bodyPr anchor="ctr">
            <a:noAutofit/>
          </a:bodyPr>
          <a:lstStyle>
            <a:lvl1pPr algn="l">
              <a:lnSpc>
                <a:spcPct val="100000"/>
              </a:lnSpc>
              <a:defRPr sz="8800" b="0" cap="all" spc="-80" baseline="0">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228601"/>
            <a:ext cx="7772400" cy="1066800"/>
          </a:xfrm>
        </p:spPr>
        <p:txBody>
          <a:bodyPr anchor="b"/>
          <a:lstStyle>
            <a:lvl1pPr marL="0" indent="0">
              <a:buNone/>
              <a:defRPr sz="2000" b="0" cap="all" spc="12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B39B2654-3ED7-F24E-B6CF-7C97E842EC61}" type="datetimeFigureOut">
              <a:rPr lang="en-US" smtClean="0"/>
              <a:t>11/16/14</a:t>
            </a:fld>
            <a:endParaRPr lang="en-US"/>
          </a:p>
        </p:txBody>
      </p:sp>
      <p:sp>
        <p:nvSpPr>
          <p:cNvPr id="8" name="Slide Number Placeholder 7"/>
          <p:cNvSpPr>
            <a:spLocks noGrp="1"/>
          </p:cNvSpPr>
          <p:nvPr>
            <p:ph type="sldNum" sz="quarter" idx="11"/>
          </p:nvPr>
        </p:nvSpPr>
        <p:spPr/>
        <p:txBody>
          <a:bodyPr/>
          <a:lstStyle/>
          <a:p>
            <a:fld id="{3115D88D-6071-CC43-A2EF-E5DBCCB3336B}"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63068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90160" y="1574800"/>
            <a:ext cx="32918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39B2654-3ED7-F24E-B6CF-7C97E842EC61}" type="datetimeFigureOut">
              <a:rPr lang="en-US" smtClean="0"/>
              <a:t>11/16/14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627632" y="1572768"/>
            <a:ext cx="3291840" cy="639762"/>
          </a:xfrm>
        </p:spPr>
        <p:txBody>
          <a:bodyPr anchor="b">
            <a:noAutofit/>
          </a:bodyPr>
          <a:lstStyle>
            <a:lvl1pPr marL="0" indent="0">
              <a:buNone/>
              <a:defRPr sz="1800" b="0" cap="all" spc="1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627632"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93208" y="1572768"/>
            <a:ext cx="3291840" cy="639762"/>
          </a:xfrm>
        </p:spPr>
        <p:txBody>
          <a:bodyPr anchor="b">
            <a:noAutofit/>
          </a:bodyPr>
          <a:lstStyle>
            <a:lvl1pPr marL="0" indent="0">
              <a:buNone/>
              <a:defRPr lang="en-US" sz="1800" b="0" kern="1200" cap="all" spc="100" baseline="0" dirty="0" smtClean="0">
                <a:solidFill>
                  <a:schemeClr val="tx1"/>
                </a:solidFill>
                <a:latin typeface="+mj-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spcBef>
                <a:spcPct val="20000"/>
              </a:spcBef>
              <a:buFont typeface="Arial" pitchFamily="34" charset="0"/>
              <a:buNone/>
            </a:pPr>
            <a:r>
              <a:rPr lang="en-US" smtClean="0"/>
              <a:t>Click to edit Master text styles</a:t>
            </a:r>
          </a:p>
        </p:txBody>
      </p:sp>
      <p:sp>
        <p:nvSpPr>
          <p:cNvPr id="6" name="Content Placeholder 5"/>
          <p:cNvSpPr>
            <a:spLocks noGrp="1"/>
          </p:cNvSpPr>
          <p:nvPr>
            <p:ph sz="quarter" idx="4"/>
          </p:nvPr>
        </p:nvSpPr>
        <p:spPr>
          <a:xfrm>
            <a:off x="5093208" y="2259366"/>
            <a:ext cx="3291840" cy="384048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39B2654-3ED7-F24E-B6CF-7C97E842EC61}" type="datetimeFigureOut">
              <a:rPr lang="en-US" smtClean="0"/>
              <a:t>11/16/14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9B2654-3ED7-F24E-B6CF-7C97E842EC61}" type="datetimeFigureOut">
              <a:rPr lang="en-US" smtClean="0"/>
              <a:t>11/16/14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9B2654-3ED7-F24E-B6CF-7C97E842EC61}" type="datetimeFigureOut">
              <a:rPr lang="en-US" smtClean="0"/>
              <a:t>11/16/14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115D88D-6071-CC43-A2EF-E5DBCCB3336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48056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600200"/>
            <a:ext cx="3008313" cy="448056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115D88D-6071-CC43-A2EF-E5DBCCB3336B}" type="slidenum">
              <a:rPr lang="en-US" smtClean="0"/>
              <a:t>‹#›</a:t>
            </a:fld>
            <a:endParaRPr lang="en-US"/>
          </a:p>
        </p:txBody>
      </p:sp>
      <p:sp>
        <p:nvSpPr>
          <p:cNvPr id="8" name="Title 7"/>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Rectangle 8"/>
          <p:cNvSpPr/>
          <p:nvPr/>
        </p:nvSpPr>
        <p:spPr>
          <a:xfrm>
            <a:off x="9001124" y="4846320"/>
            <a:ext cx="142876" cy="20116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 y="0"/>
            <a:ext cx="9000877" cy="4846320"/>
          </a:xfrm>
          <a:solidFill>
            <a:schemeClr val="bg1">
              <a:lumMod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lang="en-US"/>
          </a:p>
        </p:txBody>
      </p:sp>
      <p:sp>
        <p:nvSpPr>
          <p:cNvPr id="4" name="Text Placeholder 3"/>
          <p:cNvSpPr>
            <a:spLocks noGrp="1"/>
          </p:cNvSpPr>
          <p:nvPr>
            <p:ph type="body" sz="half" idx="2"/>
          </p:nvPr>
        </p:nvSpPr>
        <p:spPr>
          <a:xfrm>
            <a:off x="457200" y="5715000"/>
            <a:ext cx="8153400" cy="457200"/>
          </a:xfrm>
        </p:spPr>
        <p:txBody>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9B2654-3ED7-F24E-B6CF-7C97E842EC61}" type="datetimeFigureOut">
              <a:rPr lang="en-US" smtClean="0"/>
              <a:t>11/16/14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3115D88D-6071-CC43-A2EF-E5DBCCB3336B}" type="slidenum">
              <a:rPr lang="en-US" smtClean="0"/>
              <a:t>‹#›</a:t>
            </a:fld>
            <a:endParaRPr lang="en-US"/>
          </a:p>
        </p:txBody>
      </p:sp>
      <p:sp>
        <p:nvSpPr>
          <p:cNvPr id="8" name="Title 7"/>
          <p:cNvSpPr>
            <a:spLocks noGrp="1"/>
          </p:cNvSpPr>
          <p:nvPr>
            <p:ph type="title"/>
          </p:nvPr>
        </p:nvSpPr>
        <p:spPr>
          <a:xfrm>
            <a:off x="457200" y="4953000"/>
            <a:ext cx="8153400" cy="762000"/>
          </a:xfrm>
        </p:spPr>
        <p:txBody>
          <a:bodyPr anchor="t">
            <a:normAutofit/>
          </a:bodyPr>
          <a:lstStyle>
            <a:lvl1pPr>
              <a:defRPr sz="3200"/>
            </a:lvl1pPr>
          </a:lstStyle>
          <a:p>
            <a:r>
              <a:rPr lang="en-US" smtClean="0"/>
              <a:t>Click to edit Master title style</a:t>
            </a:r>
            <a:endParaRPr lang="en-US" dirty="0"/>
          </a:p>
        </p:txBody>
      </p:sp>
      <p:sp>
        <p:nvSpPr>
          <p:cNvPr id="10" name="Rectangle 9"/>
          <p:cNvSpPr/>
          <p:nvPr/>
        </p:nvSpPr>
        <p:spPr>
          <a:xfrm>
            <a:off x="9001124" y="0"/>
            <a:ext cx="142876" cy="48463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52718"/>
            <a:ext cx="5791200" cy="1371600"/>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752600"/>
            <a:ext cx="7620000" cy="43735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457200" y="6172201"/>
            <a:ext cx="3429000" cy="304800"/>
          </a:xfrm>
          <a:prstGeom prst="rect">
            <a:avLst/>
          </a:prstGeom>
        </p:spPr>
        <p:txBody>
          <a:bodyPr vert="horz" lIns="91440" tIns="45720" rIns="91440" bIns="0" rtlCol="0" anchor="b"/>
          <a:lstStyle>
            <a:lvl1pPr algn="l">
              <a:defRPr sz="1000">
                <a:solidFill>
                  <a:schemeClr val="tx1"/>
                </a:solidFill>
              </a:defRPr>
            </a:lvl1pPr>
          </a:lstStyle>
          <a:p>
            <a:fld id="{B39B2654-3ED7-F24E-B6CF-7C97E842EC61}" type="datetimeFigureOut">
              <a:rPr lang="en-US" smtClean="0"/>
              <a:t>11/16/14</a:t>
            </a:fld>
            <a:endParaRPr lang="en-US" dirty="0"/>
          </a:p>
        </p:txBody>
      </p:sp>
      <p:sp>
        <p:nvSpPr>
          <p:cNvPr id="5" name="Footer Placeholder 4"/>
          <p:cNvSpPr>
            <a:spLocks noGrp="1"/>
          </p:cNvSpPr>
          <p:nvPr>
            <p:ph type="ftr" sz="quarter" idx="3"/>
          </p:nvPr>
        </p:nvSpPr>
        <p:spPr>
          <a:xfrm>
            <a:off x="457200" y="6482966"/>
            <a:ext cx="3429000" cy="283845"/>
          </a:xfrm>
          <a:prstGeom prst="rect">
            <a:avLst/>
          </a:prstGeom>
        </p:spPr>
        <p:txBody>
          <a:bodyPr vert="horz" lIns="91440" tIns="45720" rIns="91440" bIns="45720" rtlCol="0" anchor="t"/>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rot="16200000">
            <a:off x="8227377" y="5885497"/>
            <a:ext cx="1315721" cy="365125"/>
          </a:xfrm>
          <a:prstGeom prst="rect">
            <a:avLst/>
          </a:prstGeom>
        </p:spPr>
        <p:txBody>
          <a:bodyPr vert="horz" lIns="91440" tIns="45720" rIns="91440" bIns="45720" rtlCol="0" anchor="ctr"/>
          <a:lstStyle>
            <a:lvl1pPr algn="l">
              <a:defRPr sz="2400" b="1">
                <a:solidFill>
                  <a:schemeClr val="tx2"/>
                </a:solidFill>
              </a:defRPr>
            </a:lvl1pPr>
          </a:lstStyle>
          <a:p>
            <a:fld id="{3115D88D-6071-CC43-A2EF-E5DBCCB3336B}" type="slidenum">
              <a:rPr lang="en-US" smtClean="0"/>
              <a:t>‹#›</a:t>
            </a:fld>
            <a:endParaRPr lang="en-US"/>
          </a:p>
        </p:txBody>
      </p:sp>
      <p:sp>
        <p:nvSpPr>
          <p:cNvPr id="7" name="Rectangle 6"/>
          <p:cNvSpPr/>
          <p:nvPr/>
        </p:nvSpPr>
        <p:spPr>
          <a:xfrm>
            <a:off x="9001124" y="0"/>
            <a:ext cx="142876" cy="13716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001124" y="1371600"/>
            <a:ext cx="142876" cy="5486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4"/>
          <p:cNvSpPr txBox="1">
            <a:spLocks/>
          </p:cNvSpPr>
          <p:nvPr userDrawn="1"/>
        </p:nvSpPr>
        <p:spPr>
          <a:xfrm>
            <a:off x="5272271" y="6451986"/>
            <a:ext cx="3429000" cy="283845"/>
          </a:xfrm>
          <a:prstGeom prst="rect">
            <a:avLst/>
          </a:prstGeom>
        </p:spPr>
        <p:txBody>
          <a:bodyPr vert="horz" lIns="91440" tIns="45720" rIns="91440" bIns="45720" rtlCol="0" anchor="t"/>
          <a:lstStyle>
            <a:defPPr>
              <a:defRPr lang="en-US"/>
            </a:defPPr>
            <a:lvl1pPr marL="0" algn="l" defTabSz="457200" rtl="0" eaLnBrk="1" latinLnBrk="0" hangingPunct="1">
              <a:defRPr sz="10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NYU – Intro</a:t>
            </a:r>
            <a:r>
              <a:rPr lang="en-US" baseline="0" dirty="0" smtClean="0"/>
              <a:t> to Data Science</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Copyright: Brian d’Alessandro, all rights reserved</a:t>
            </a:r>
          </a:p>
          <a:p>
            <a:endParaRPr lang="en-US" dirty="0"/>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spcBef>
          <a:spcPct val="0"/>
        </a:spcBef>
        <a:buNone/>
        <a:defRPr sz="3600" kern="1200" cap="all" spc="-60" baseline="0">
          <a:solidFill>
            <a:schemeClr val="tx2"/>
          </a:solidFill>
          <a:latin typeface="+mj-lt"/>
          <a:ea typeface="+mj-ea"/>
          <a:cs typeface="+mj-cs"/>
        </a:defRPr>
      </a:lvl1pPr>
    </p:titleStyle>
    <p:bodyStyle>
      <a:lvl1pPr marL="0" indent="0" algn="l" defTabSz="914400" rtl="0" eaLnBrk="1" latinLnBrk="0" hangingPunct="1">
        <a:spcBef>
          <a:spcPct val="20000"/>
        </a:spcBef>
        <a:spcAft>
          <a:spcPts val="600"/>
        </a:spcAft>
        <a:buFont typeface="Arial" pitchFamily="34" charset="0"/>
        <a:buNone/>
        <a:defRPr sz="2000" b="1" kern="1200">
          <a:solidFill>
            <a:schemeClr val="tx1"/>
          </a:solidFill>
          <a:latin typeface="+mn-lt"/>
          <a:ea typeface="+mn-ea"/>
          <a:cs typeface="+mn-cs"/>
        </a:defRPr>
      </a:lvl1pPr>
      <a:lvl2pPr marL="457200" indent="-182880" algn="l" defTabSz="914400" rtl="0" eaLnBrk="1" latinLnBrk="0" hangingPunct="1">
        <a:spcBef>
          <a:spcPct val="20000"/>
        </a:spcBef>
        <a:buClr>
          <a:schemeClr val="tx2"/>
        </a:buClr>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Arial" pitchFamily="34" charset="0"/>
        <a:buChar char="•"/>
        <a:defRPr sz="1800" kern="1200" baseline="0">
          <a:solidFill>
            <a:schemeClr val="tx1"/>
          </a:solidFill>
          <a:latin typeface="+mn-lt"/>
          <a:ea typeface="+mn-ea"/>
          <a:cs typeface="+mn-cs"/>
        </a:defRPr>
      </a:lvl5pPr>
      <a:lvl6pPr marL="25146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Clr>
          <a:schemeClr val="tx2"/>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image" Target="../media/image10.jpg"/><Relationship Id="rId9" Type="http://schemas.openxmlformats.org/officeDocument/2006/relationships/image" Target="../media/image11.jpg"/><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2859892"/>
            <a:ext cx="6400800" cy="1752600"/>
          </a:xfrm>
        </p:spPr>
        <p:txBody>
          <a:bodyPr>
            <a:normAutofit/>
          </a:bodyPr>
          <a:lstStyle/>
          <a:p>
            <a:r>
              <a:rPr lang="en-US" dirty="0" smtClean="0"/>
              <a:t>Brian d’Alessandro</a:t>
            </a:r>
          </a:p>
          <a:p>
            <a:r>
              <a:rPr lang="en-US" dirty="0" smtClean="0"/>
              <a:t>VP – Data Science, Dstillery</a:t>
            </a:r>
          </a:p>
          <a:p>
            <a:r>
              <a:rPr lang="en-US" dirty="0" smtClean="0"/>
              <a:t>Adjunct Professor, NYU</a:t>
            </a:r>
          </a:p>
          <a:p>
            <a:r>
              <a:rPr lang="en-US" dirty="0" smtClean="0"/>
              <a:t>Fall 2014</a:t>
            </a:r>
            <a:endParaRPr lang="en-US" dirty="0"/>
          </a:p>
        </p:txBody>
      </p:sp>
      <p:sp>
        <p:nvSpPr>
          <p:cNvPr id="4" name="Rectangle 2"/>
          <p:cNvSpPr txBox="1">
            <a:spLocks noChangeArrowheads="1"/>
          </p:cNvSpPr>
          <p:nvPr/>
        </p:nvSpPr>
        <p:spPr>
          <a:xfrm>
            <a:off x="457200" y="533400"/>
            <a:ext cx="8229600" cy="1828800"/>
          </a:xfrm>
          <a:prstGeom prst="rect">
            <a:avLst/>
          </a:prstGeom>
        </p:spPr>
        <p:txBody>
          <a:bodyPr vert="horz" lIns="91440" tIns="45720" rIns="91440" bIns="45720" rtlCol="0" anchor="ctr">
            <a:normAutofit fontScale="85000" lnSpcReduction="2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defRPr/>
            </a:pPr>
            <a:r>
              <a:rPr lang="en-US" sz="4000" dirty="0" smtClean="0">
                <a:cs typeface="Century Gothic"/>
              </a:rPr>
              <a:t>Introduction to Data Science</a:t>
            </a:r>
            <a:br>
              <a:rPr lang="en-US" sz="4000" dirty="0" smtClean="0">
                <a:cs typeface="Century Gothic"/>
              </a:rPr>
            </a:br>
            <a:r>
              <a:rPr lang="en-US" sz="4000" dirty="0" smtClean="0">
                <a:cs typeface="Century Gothic"/>
              </a:rPr>
              <a:t/>
            </a:r>
            <a:br>
              <a:rPr lang="en-US" sz="4000" dirty="0" smtClean="0">
                <a:cs typeface="Century Gothic"/>
              </a:rPr>
            </a:br>
            <a:r>
              <a:rPr lang="en-US" sz="4000" dirty="0" smtClean="0">
                <a:cs typeface="Century Gothic"/>
              </a:rPr>
              <a:t>Data Mining for Business Analytics</a:t>
            </a:r>
            <a:endParaRPr lang="en-US" sz="4000" dirty="0">
              <a:cs typeface="Century Gothic"/>
            </a:endParaRPr>
          </a:p>
        </p:txBody>
      </p:sp>
      <p:sp>
        <p:nvSpPr>
          <p:cNvPr id="5" name="TextBox 4"/>
          <p:cNvSpPr txBox="1"/>
          <p:nvPr/>
        </p:nvSpPr>
        <p:spPr>
          <a:xfrm>
            <a:off x="295739" y="4992382"/>
            <a:ext cx="8391061" cy="1077218"/>
          </a:xfrm>
          <a:prstGeom prst="rect">
            <a:avLst/>
          </a:prstGeom>
          <a:noFill/>
        </p:spPr>
        <p:txBody>
          <a:bodyPr wrap="square" rtlCol="0">
            <a:spAutoFit/>
          </a:bodyPr>
          <a:lstStyle/>
          <a:p>
            <a:r>
              <a:rPr lang="en-US" sz="1600" i="1" u="sng" dirty="0" smtClean="0"/>
              <a:t>Fine Print</a:t>
            </a:r>
            <a:r>
              <a:rPr lang="en-US" sz="1600" i="1" dirty="0" smtClean="0"/>
              <a:t>: these slides are, and always will be a work in progress. The material presented herein is original, inspired, or borrowed from others’ work. Where possible, attribution and acknowledgement will be made to content’s original source. Do not distribute, except for as needed as a pedagogical tool in the subject of Data Science.</a:t>
            </a:r>
            <a:endParaRPr lang="en-US" sz="1600" i="1" dirty="0"/>
          </a:p>
        </p:txBody>
      </p:sp>
    </p:spTree>
    <p:extLst>
      <p:ext uri="{BB962C8B-B14F-4D97-AF65-F5344CB8AC3E}">
        <p14:creationId xmlns:p14="http://schemas.microsoft.com/office/powerpoint/2010/main" val="63822981"/>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7967134" cy="576051"/>
          </a:xfrm>
        </p:spPr>
        <p:txBody>
          <a:bodyPr>
            <a:normAutofit fontScale="90000"/>
          </a:bodyPr>
          <a:lstStyle/>
          <a:p>
            <a:r>
              <a:rPr lang="en-US" u="sng" dirty="0" smtClean="0"/>
              <a:t>Latent </a:t>
            </a:r>
            <a:r>
              <a:rPr lang="en-US" u="sng" dirty="0" smtClean="0"/>
              <a:t>factors </a:t>
            </a:r>
            <a:r>
              <a:rPr lang="en-US" u="sng" dirty="0" smtClean="0"/>
              <a:t>(</a:t>
            </a:r>
            <a:r>
              <a:rPr lang="en-US" u="sng" dirty="0" err="1" smtClean="0"/>
              <a:t>revisted</a:t>
            </a:r>
            <a:r>
              <a:rPr lang="en-US" u="sng" dirty="0" smtClean="0"/>
              <a:t>)</a:t>
            </a:r>
            <a:endParaRPr lang="en-US" u="sng" dirty="0"/>
          </a:p>
        </p:txBody>
      </p:sp>
      <p:sp>
        <p:nvSpPr>
          <p:cNvPr id="4" name="TextBox 3"/>
          <p:cNvSpPr txBox="1"/>
          <p:nvPr/>
        </p:nvSpPr>
        <p:spPr>
          <a:xfrm>
            <a:off x="237066" y="735883"/>
            <a:ext cx="8415868" cy="830997"/>
          </a:xfrm>
          <a:prstGeom prst="rect">
            <a:avLst/>
          </a:prstGeom>
          <a:noFill/>
        </p:spPr>
        <p:txBody>
          <a:bodyPr wrap="square" rtlCol="0">
            <a:spAutoFit/>
          </a:bodyPr>
          <a:lstStyle/>
          <a:p>
            <a:r>
              <a:rPr lang="en-US" sz="2400" b="1" dirty="0" smtClean="0"/>
              <a:t>When uncovering latent factors, we usually only want a subset k, where k&lt;&lt;min(M,N) </a:t>
            </a:r>
            <a:endParaRPr lang="en-US" sz="2400" b="1" dirty="0" smtClean="0"/>
          </a:p>
        </p:txBody>
      </p:sp>
      <p:sp>
        <p:nvSpPr>
          <p:cNvPr id="6" name="Left Bracket 5"/>
          <p:cNvSpPr/>
          <p:nvPr/>
        </p:nvSpPr>
        <p:spPr>
          <a:xfrm>
            <a:off x="1667924" y="3086101"/>
            <a:ext cx="169334" cy="1689099"/>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Left Bracket 6"/>
          <p:cNvSpPr/>
          <p:nvPr/>
        </p:nvSpPr>
        <p:spPr>
          <a:xfrm flipH="1">
            <a:off x="3191922" y="3086101"/>
            <a:ext cx="152395" cy="1689100"/>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948024411"/>
              </p:ext>
            </p:extLst>
          </p:nvPr>
        </p:nvGraphicFramePr>
        <p:xfrm>
          <a:off x="842423" y="3280251"/>
          <a:ext cx="2400300" cy="1369060"/>
        </p:xfrm>
        <a:graphic>
          <a:graphicData uri="http://schemas.openxmlformats.org/drawingml/2006/table">
            <a:tbl>
              <a:tblPr/>
              <a:tblGrid>
                <a:gridCol w="825500"/>
                <a:gridCol w="508000"/>
                <a:gridCol w="546100"/>
                <a:gridCol w="520700"/>
              </a:tblGrid>
              <a:tr h="190500">
                <a:tc>
                  <a:txBody>
                    <a:bodyPr/>
                    <a:lstStyle/>
                    <a:p>
                      <a:pPr algn="l"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LF 1</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LF 1</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LF 3</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User 1</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-0.8</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-0.4</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User 2</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0.2</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-0.6</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1.0</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User 3</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-0.8</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-0.1</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-0.8</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User 4</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0.4</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0.3</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-0.1</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User N</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-0.3</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1.0</a:t>
                      </a:r>
                    </a:p>
                  </a:txBody>
                  <a:tcPr marL="12700" marR="12700" marT="1270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a:rPr>
                        <a:t>0.4</a:t>
                      </a:r>
                    </a:p>
                  </a:txBody>
                  <a:tcPr marL="12700" marR="12700" marT="12700" marB="0" anchor="b">
                    <a:lnL>
                      <a:noFill/>
                    </a:lnL>
                    <a:lnR>
                      <a:noFill/>
                    </a:lnR>
                    <a:lnT>
                      <a:noFill/>
                    </a:lnT>
                    <a:lnB>
                      <a:noFill/>
                    </a:lnB>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2170051470"/>
              </p:ext>
            </p:extLst>
          </p:nvPr>
        </p:nvGraphicFramePr>
        <p:xfrm>
          <a:off x="4207917" y="3065622"/>
          <a:ext cx="3810000" cy="782320"/>
        </p:xfrm>
        <a:graphic>
          <a:graphicData uri="http://schemas.openxmlformats.org/drawingml/2006/table">
            <a:tbl>
              <a:tblPr/>
              <a:tblGrid>
                <a:gridCol w="825500"/>
                <a:gridCol w="596900"/>
                <a:gridCol w="596900"/>
                <a:gridCol w="596900"/>
                <a:gridCol w="596900"/>
                <a:gridCol w="596900"/>
              </a:tblGrid>
              <a:tr h="190500">
                <a:tc>
                  <a:txBody>
                    <a:bodyPr/>
                    <a:lstStyle/>
                    <a:p>
                      <a:pPr algn="l" fontAlgn="b"/>
                      <a:endParaRPr lang="en-US" sz="1200" b="0" i="0" u="none" strike="noStrike">
                        <a:solidFill>
                          <a:srgbClr val="000000"/>
                        </a:solidFill>
                        <a:effectLst/>
                        <a:latin typeface="Calibri"/>
                      </a:endParaRP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Item 1</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Item 2</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Item 3</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Item M</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LF 1</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-0.4</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0.6</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0.8</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-0.8</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LF 2</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-0.8</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-0.5</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a:t>
                      </a:r>
                    </a:p>
                  </a:txBody>
                  <a:tcPr marL="12700" marR="12700" marT="12700" marB="0" anchor="b">
                    <a:lnL>
                      <a:noFill/>
                    </a:lnL>
                    <a:lnR>
                      <a:noFill/>
                    </a:lnR>
                    <a:lnT>
                      <a:noFill/>
                    </a:lnT>
                    <a:lnB>
                      <a:noFill/>
                    </a:lnB>
                  </a:tcPr>
                </a:tc>
                <a:tc>
                  <a:txBody>
                    <a:bodyPr/>
                    <a:lstStyle/>
                    <a:p>
                      <a:pPr algn="ctr" fontAlgn="b"/>
                      <a:r>
                        <a:rPr lang="en-US" sz="1200" b="1" i="0" u="none" strike="noStrike">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-0.4</a:t>
                      </a:r>
                    </a:p>
                  </a:txBody>
                  <a:tcPr marL="12700" marR="12700" marT="12700" marB="0" anchor="b">
                    <a:lnL>
                      <a:noFill/>
                    </a:lnL>
                    <a:lnR>
                      <a:noFill/>
                    </a:lnR>
                    <a:lnT>
                      <a:noFill/>
                    </a:lnT>
                    <a:lnB>
                      <a:noFill/>
                    </a:lnB>
                  </a:tcPr>
                </a:tc>
              </a:tr>
              <a:tr h="190500">
                <a:tc>
                  <a:txBody>
                    <a:bodyPr/>
                    <a:lstStyle/>
                    <a:p>
                      <a:pPr algn="ctr" fontAlgn="b"/>
                      <a:r>
                        <a:rPr lang="en-US" sz="1200" b="1" i="0" u="none" strike="noStrike">
                          <a:solidFill>
                            <a:srgbClr val="000000"/>
                          </a:solidFill>
                          <a:effectLst/>
                          <a:latin typeface="Calibri"/>
                        </a:rPr>
                        <a:t>LF 3</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0.1</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0.9</a:t>
                      </a:r>
                    </a:p>
                  </a:txBody>
                  <a:tcPr marL="12700" marR="12700" marT="12700" marB="0" anchor="b">
                    <a:lnL>
                      <a:noFill/>
                    </a:lnL>
                    <a:lnR>
                      <a:noFill/>
                    </a:lnR>
                    <a:lnT>
                      <a:noFill/>
                    </a:lnT>
                    <a:lnB>
                      <a:noFill/>
                    </a:lnB>
                  </a:tcPr>
                </a:tc>
                <a:tc>
                  <a:txBody>
                    <a:bodyPr/>
                    <a:lstStyle/>
                    <a:p>
                      <a:pPr algn="ctr" fontAlgn="b"/>
                      <a:r>
                        <a:rPr lang="en-US" sz="1200" b="0" i="0" u="none" strike="noStrike">
                          <a:solidFill>
                            <a:srgbClr val="000000"/>
                          </a:solidFill>
                          <a:effectLst/>
                          <a:latin typeface="Calibri"/>
                        </a:rPr>
                        <a:t>0.7</a:t>
                      </a:r>
                    </a:p>
                  </a:txBody>
                  <a:tcPr marL="12700" marR="12700" marT="12700" marB="0" anchor="b">
                    <a:lnL>
                      <a:noFill/>
                    </a:lnL>
                    <a:lnR>
                      <a:noFill/>
                    </a:lnR>
                    <a:lnT>
                      <a:noFill/>
                    </a:lnT>
                    <a:lnB>
                      <a:noFill/>
                    </a:lnB>
                  </a:tcPr>
                </a:tc>
                <a:tc>
                  <a:txBody>
                    <a:bodyPr/>
                    <a:lstStyle/>
                    <a:p>
                      <a:pPr algn="ctr" fontAlgn="b"/>
                      <a:r>
                        <a:rPr lang="en-US" sz="1200" b="1" i="0" u="none" strike="noStrike" dirty="0">
                          <a:solidFill>
                            <a:srgbClr val="000000"/>
                          </a:solidFill>
                          <a:effectLst/>
                          <a:latin typeface="Calibri"/>
                        </a:rPr>
                        <a:t>…</a:t>
                      </a:r>
                    </a:p>
                  </a:txBody>
                  <a:tcPr marL="12700" marR="12700" marT="12700" marB="0" anchor="b">
                    <a:lnL>
                      <a:noFill/>
                    </a:lnL>
                    <a:lnR>
                      <a:noFill/>
                    </a:lnR>
                    <a:lnT>
                      <a:noFill/>
                    </a:lnT>
                    <a:lnB>
                      <a:noFill/>
                    </a:lnB>
                  </a:tcPr>
                </a:tc>
                <a:tc>
                  <a:txBody>
                    <a:bodyPr/>
                    <a:lstStyle/>
                    <a:p>
                      <a:pPr algn="ctr" fontAlgn="b"/>
                      <a:r>
                        <a:rPr lang="en-US" sz="1200" b="0" i="0" u="none" strike="noStrike" dirty="0">
                          <a:solidFill>
                            <a:srgbClr val="000000"/>
                          </a:solidFill>
                          <a:effectLst/>
                          <a:latin typeface="Calibri"/>
                        </a:rPr>
                        <a:t>-0.7</a:t>
                      </a:r>
                    </a:p>
                  </a:txBody>
                  <a:tcPr marL="12700" marR="12700" marT="12700" marB="0" anchor="b">
                    <a:lnL>
                      <a:noFill/>
                    </a:lnL>
                    <a:lnR>
                      <a:noFill/>
                    </a:lnR>
                    <a:lnT>
                      <a:noFill/>
                    </a:lnT>
                    <a:lnB>
                      <a:noFill/>
                    </a:lnB>
                  </a:tcPr>
                </a:tc>
              </a:tr>
            </a:tbl>
          </a:graphicData>
        </a:graphic>
      </p:graphicFrame>
      <p:sp>
        <p:nvSpPr>
          <p:cNvPr id="10" name="TextBox 9"/>
          <p:cNvSpPr txBox="1"/>
          <p:nvPr/>
        </p:nvSpPr>
        <p:spPr>
          <a:xfrm>
            <a:off x="5350934" y="1757859"/>
            <a:ext cx="1672166" cy="1015663"/>
          </a:xfrm>
          <a:prstGeom prst="rect">
            <a:avLst/>
          </a:prstGeom>
          <a:noFill/>
        </p:spPr>
        <p:txBody>
          <a:bodyPr wrap="square" rtlCol="0">
            <a:spAutoFit/>
          </a:bodyPr>
          <a:lstStyle/>
          <a:p>
            <a:r>
              <a:rPr lang="en-US" sz="6000" dirty="0" err="1" smtClean="0">
                <a:solidFill>
                  <a:srgbClr val="D1282E"/>
                </a:solidFill>
              </a:rPr>
              <a:t>V</a:t>
            </a:r>
            <a:r>
              <a:rPr lang="en-US" sz="6000" baseline="-25000" dirty="0" err="1" smtClean="0">
                <a:solidFill>
                  <a:srgbClr val="D1282E"/>
                </a:solidFill>
              </a:rPr>
              <a:t>k</a:t>
            </a:r>
            <a:r>
              <a:rPr lang="en-US" sz="6000" baseline="30000" dirty="0" err="1" smtClean="0">
                <a:solidFill>
                  <a:srgbClr val="D1282E"/>
                </a:solidFill>
              </a:rPr>
              <a:t>T</a:t>
            </a:r>
            <a:endParaRPr lang="en-US" sz="6000" baseline="30000" dirty="0">
              <a:solidFill>
                <a:srgbClr val="D1282E"/>
              </a:solidFill>
            </a:endParaRPr>
          </a:p>
        </p:txBody>
      </p:sp>
      <p:sp>
        <p:nvSpPr>
          <p:cNvPr id="11" name="TextBox 10"/>
          <p:cNvSpPr txBox="1"/>
          <p:nvPr/>
        </p:nvSpPr>
        <p:spPr>
          <a:xfrm>
            <a:off x="1998125" y="1694359"/>
            <a:ext cx="1151465" cy="1015663"/>
          </a:xfrm>
          <a:prstGeom prst="rect">
            <a:avLst/>
          </a:prstGeom>
          <a:noFill/>
        </p:spPr>
        <p:txBody>
          <a:bodyPr wrap="square" rtlCol="0">
            <a:spAutoFit/>
          </a:bodyPr>
          <a:lstStyle/>
          <a:p>
            <a:r>
              <a:rPr lang="en-US" sz="6000" dirty="0" err="1" smtClean="0">
                <a:solidFill>
                  <a:srgbClr val="D1282E"/>
                </a:solidFill>
              </a:rPr>
              <a:t>U</a:t>
            </a:r>
            <a:r>
              <a:rPr lang="en-US" sz="6000" baseline="-25000" dirty="0" err="1" smtClean="0">
                <a:solidFill>
                  <a:srgbClr val="D1282E"/>
                </a:solidFill>
              </a:rPr>
              <a:t>k</a:t>
            </a:r>
            <a:endParaRPr lang="en-US" sz="6000" baseline="-25000" dirty="0">
              <a:solidFill>
                <a:srgbClr val="D1282E"/>
              </a:solidFill>
            </a:endParaRPr>
          </a:p>
        </p:txBody>
      </p:sp>
      <p:sp>
        <p:nvSpPr>
          <p:cNvPr id="12" name="Left Bracket 11"/>
          <p:cNvSpPr/>
          <p:nvPr/>
        </p:nvSpPr>
        <p:spPr>
          <a:xfrm rot="16200000" flipH="1">
            <a:off x="6466909" y="1922997"/>
            <a:ext cx="184704" cy="2917312"/>
          </a:xfrm>
          <a:prstGeom prst="leftBracket">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Left Bracket 12"/>
          <p:cNvSpPr/>
          <p:nvPr/>
        </p:nvSpPr>
        <p:spPr>
          <a:xfrm rot="16200000" flipH="1">
            <a:off x="6466909" y="2380197"/>
            <a:ext cx="184704" cy="2917312"/>
          </a:xfrm>
          <a:prstGeom prst="leftBracket">
            <a:avLst/>
          </a:prstGeom>
          <a:ln>
            <a:solidFill>
              <a:schemeClr val="tx1"/>
            </a:solidFill>
          </a:ln>
          <a:scene3d>
            <a:camera prst="orthographicFront">
              <a:rot lat="10800000" lon="0" rev="0"/>
            </a:camera>
            <a:lightRig rig="threePt" dir="t"/>
          </a:scene3d>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80652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268075"/>
            <a:ext cx="7967134" cy="576051"/>
          </a:xfrm>
        </p:spPr>
        <p:txBody>
          <a:bodyPr>
            <a:normAutofit fontScale="90000"/>
          </a:bodyPr>
          <a:lstStyle/>
          <a:p>
            <a:r>
              <a:rPr lang="en-US" u="sng" dirty="0" smtClean="0"/>
              <a:t>Latent </a:t>
            </a:r>
            <a:r>
              <a:rPr lang="en-US" u="sng" dirty="0" smtClean="0"/>
              <a:t>factors </a:t>
            </a:r>
            <a:r>
              <a:rPr lang="en-US" u="sng" dirty="0" smtClean="0"/>
              <a:t>(</a:t>
            </a:r>
            <a:r>
              <a:rPr lang="en-US" u="sng" dirty="0" err="1" smtClean="0"/>
              <a:t>revisted</a:t>
            </a:r>
            <a:r>
              <a:rPr lang="en-US" u="sng" dirty="0" smtClean="0"/>
              <a:t>)</a:t>
            </a:r>
            <a:endParaRPr lang="en-US" u="sng" dirty="0"/>
          </a:p>
        </p:txBody>
      </p:sp>
      <p:sp>
        <p:nvSpPr>
          <p:cNvPr id="4" name="TextBox 3"/>
          <p:cNvSpPr txBox="1"/>
          <p:nvPr/>
        </p:nvSpPr>
        <p:spPr>
          <a:xfrm>
            <a:off x="258234" y="822545"/>
            <a:ext cx="8161867" cy="830997"/>
          </a:xfrm>
          <a:prstGeom prst="rect">
            <a:avLst/>
          </a:prstGeom>
          <a:noFill/>
        </p:spPr>
        <p:txBody>
          <a:bodyPr wrap="square" rtlCol="0">
            <a:spAutoFit/>
          </a:bodyPr>
          <a:lstStyle/>
          <a:p>
            <a:r>
              <a:rPr lang="en-US" sz="2400" dirty="0" smtClean="0"/>
              <a:t>An example set of movies and how they load on two latent variables.</a:t>
            </a:r>
            <a:endParaRPr lang="en-US" sz="2400" dirty="0" smtClean="0"/>
          </a:p>
        </p:txBody>
      </p:sp>
      <p:pic>
        <p:nvPicPr>
          <p:cNvPr id="3" name="Picture 2" descr="Screen Shot 2014-11-09 at 1.25.2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0630" y="1828800"/>
            <a:ext cx="5866171" cy="4394190"/>
          </a:xfrm>
          <a:prstGeom prst="rect">
            <a:avLst/>
          </a:prstGeom>
        </p:spPr>
      </p:pic>
    </p:spTree>
    <p:extLst>
      <p:ext uri="{BB962C8B-B14F-4D97-AF65-F5344CB8AC3E}">
        <p14:creationId xmlns:p14="http://schemas.microsoft.com/office/powerpoint/2010/main" val="144533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7967134" cy="576051"/>
          </a:xfrm>
        </p:spPr>
        <p:txBody>
          <a:bodyPr>
            <a:normAutofit fontScale="90000"/>
          </a:bodyPr>
          <a:lstStyle/>
          <a:p>
            <a:r>
              <a:rPr lang="en-US" u="sng" dirty="0" smtClean="0"/>
              <a:t>The rating prediction</a:t>
            </a:r>
            <a:endParaRPr lang="en-US" u="sng" dirty="0"/>
          </a:p>
        </p:txBody>
      </p:sp>
      <p:sp>
        <p:nvSpPr>
          <p:cNvPr id="4" name="TextBox 3"/>
          <p:cNvSpPr txBox="1"/>
          <p:nvPr/>
        </p:nvSpPr>
        <p:spPr>
          <a:xfrm>
            <a:off x="237066" y="735883"/>
            <a:ext cx="8415868" cy="1015663"/>
          </a:xfrm>
          <a:prstGeom prst="rect">
            <a:avLst/>
          </a:prstGeom>
          <a:noFill/>
        </p:spPr>
        <p:txBody>
          <a:bodyPr wrap="square" rtlCol="0">
            <a:spAutoFit/>
          </a:bodyPr>
          <a:lstStyle/>
          <a:p>
            <a:r>
              <a:rPr lang="en-US" sz="2000" b="1" dirty="0" smtClean="0"/>
              <a:t>The rating prediction for user </a:t>
            </a:r>
            <a:r>
              <a:rPr lang="en-US" sz="2000" b="1" dirty="0" err="1" smtClean="0"/>
              <a:t>i</a:t>
            </a:r>
            <a:r>
              <a:rPr lang="en-US" sz="2000" b="1" dirty="0" smtClean="0"/>
              <a:t> on item j </a:t>
            </a:r>
            <a:r>
              <a:rPr lang="en-US" sz="2000" b="1" dirty="0" smtClean="0"/>
              <a:t>is then an inner product between the the user’s preferences for each latent factor and the item’s strength on that factor.</a:t>
            </a:r>
            <a:endParaRPr lang="en-US" sz="2000" b="1" dirty="0" smtClean="0"/>
          </a:p>
        </p:txBody>
      </p:sp>
      <p:sp>
        <p:nvSpPr>
          <p:cNvPr id="11" name="TextBox 10"/>
          <p:cNvSpPr txBox="1"/>
          <p:nvPr/>
        </p:nvSpPr>
        <p:spPr>
          <a:xfrm>
            <a:off x="237065" y="3116759"/>
            <a:ext cx="8712200" cy="584776"/>
          </a:xfrm>
          <a:prstGeom prst="rect">
            <a:avLst/>
          </a:prstGeom>
          <a:noFill/>
        </p:spPr>
        <p:txBody>
          <a:bodyPr wrap="square" rtlCol="0">
            <a:spAutoFit/>
          </a:bodyPr>
          <a:lstStyle/>
          <a:p>
            <a:r>
              <a:rPr lang="en-US" sz="3200" dirty="0" err="1" smtClean="0">
                <a:solidFill>
                  <a:srgbClr val="D1282E"/>
                </a:solidFill>
              </a:rPr>
              <a:t>r</a:t>
            </a:r>
            <a:r>
              <a:rPr lang="en-US" sz="3200" baseline="-25000" dirty="0" err="1" smtClean="0">
                <a:solidFill>
                  <a:srgbClr val="D1282E"/>
                </a:solidFill>
              </a:rPr>
              <a:t>ij</a:t>
            </a:r>
            <a:r>
              <a:rPr lang="en-US" sz="3200" baseline="-25000" dirty="0" smtClean="0">
                <a:solidFill>
                  <a:srgbClr val="D1282E"/>
                </a:solidFill>
              </a:rPr>
              <a:t> </a:t>
            </a:r>
            <a:r>
              <a:rPr lang="en-US" sz="3200" dirty="0" smtClean="0">
                <a:solidFill>
                  <a:srgbClr val="D1282E"/>
                </a:solidFill>
              </a:rPr>
              <a:t>=  u</a:t>
            </a:r>
            <a:r>
              <a:rPr lang="en-US" sz="3200" baseline="-25000" dirty="0" smtClean="0">
                <a:solidFill>
                  <a:srgbClr val="D1282E"/>
                </a:solidFill>
              </a:rPr>
              <a:t>i1</a:t>
            </a:r>
            <a:r>
              <a:rPr lang="en-US" sz="3200" dirty="0" smtClean="0">
                <a:solidFill>
                  <a:srgbClr val="D1282E"/>
                </a:solidFill>
              </a:rPr>
              <a:t>* v</a:t>
            </a:r>
            <a:r>
              <a:rPr lang="en-US" sz="3200" baseline="-25000" dirty="0" smtClean="0">
                <a:solidFill>
                  <a:srgbClr val="D1282E"/>
                </a:solidFill>
              </a:rPr>
              <a:t>j1 </a:t>
            </a:r>
            <a:r>
              <a:rPr lang="en-US" sz="3200" dirty="0" smtClean="0">
                <a:solidFill>
                  <a:srgbClr val="D1282E"/>
                </a:solidFill>
              </a:rPr>
              <a:t>+ u</a:t>
            </a:r>
            <a:r>
              <a:rPr lang="en-US" sz="3200" baseline="-25000" dirty="0" smtClean="0">
                <a:solidFill>
                  <a:srgbClr val="D1282E"/>
                </a:solidFill>
              </a:rPr>
              <a:t>i2</a:t>
            </a:r>
            <a:r>
              <a:rPr lang="en-US" sz="3200" dirty="0" smtClean="0">
                <a:solidFill>
                  <a:srgbClr val="D1282E"/>
                </a:solidFill>
              </a:rPr>
              <a:t>* v</a:t>
            </a:r>
            <a:r>
              <a:rPr lang="en-US" sz="3200" baseline="-25000" dirty="0" smtClean="0">
                <a:solidFill>
                  <a:srgbClr val="D1282E"/>
                </a:solidFill>
              </a:rPr>
              <a:t>j2 </a:t>
            </a:r>
            <a:r>
              <a:rPr lang="en-US" sz="3200" dirty="0" smtClean="0">
                <a:solidFill>
                  <a:srgbClr val="D1282E"/>
                </a:solidFill>
              </a:rPr>
              <a:t>+ … + </a:t>
            </a:r>
            <a:r>
              <a:rPr lang="en-US" sz="3200" dirty="0" err="1" smtClean="0">
                <a:solidFill>
                  <a:srgbClr val="D1282E"/>
                </a:solidFill>
              </a:rPr>
              <a:t>u</a:t>
            </a:r>
            <a:r>
              <a:rPr lang="en-US" sz="3200" baseline="-25000" dirty="0" err="1" smtClean="0">
                <a:solidFill>
                  <a:srgbClr val="D1282E"/>
                </a:solidFill>
              </a:rPr>
              <a:t>ik</a:t>
            </a:r>
            <a:r>
              <a:rPr lang="en-US" sz="3200" dirty="0" smtClean="0">
                <a:solidFill>
                  <a:srgbClr val="D1282E"/>
                </a:solidFill>
              </a:rPr>
              <a:t>* </a:t>
            </a:r>
            <a:r>
              <a:rPr lang="en-US" sz="3200" dirty="0" err="1" smtClean="0">
                <a:solidFill>
                  <a:srgbClr val="D1282E"/>
                </a:solidFill>
              </a:rPr>
              <a:t>v</a:t>
            </a:r>
            <a:r>
              <a:rPr lang="en-US" sz="3200" baseline="-25000" dirty="0" err="1" smtClean="0">
                <a:solidFill>
                  <a:srgbClr val="D1282E"/>
                </a:solidFill>
              </a:rPr>
              <a:t>jk</a:t>
            </a:r>
            <a:r>
              <a:rPr lang="en-US" sz="3200" baseline="-25000" dirty="0" smtClean="0">
                <a:solidFill>
                  <a:srgbClr val="D1282E"/>
                </a:solidFill>
              </a:rPr>
              <a:t> </a:t>
            </a:r>
            <a:r>
              <a:rPr lang="en-US" sz="3200" dirty="0" smtClean="0">
                <a:solidFill>
                  <a:srgbClr val="D1282E"/>
                </a:solidFill>
              </a:rPr>
              <a:t>= </a:t>
            </a:r>
            <a:r>
              <a:rPr lang="en-US" sz="3200" dirty="0" err="1" smtClean="0">
                <a:solidFill>
                  <a:srgbClr val="D1282E"/>
                </a:solidFill>
              </a:rPr>
              <a:t>Σ</a:t>
            </a:r>
            <a:r>
              <a:rPr lang="en-US" sz="3200" baseline="-25000" dirty="0" err="1">
                <a:solidFill>
                  <a:srgbClr val="D1282E"/>
                </a:solidFill>
              </a:rPr>
              <a:t>t</a:t>
            </a:r>
            <a:r>
              <a:rPr lang="en-US" sz="3200" baseline="-25000" dirty="0" smtClean="0">
                <a:solidFill>
                  <a:srgbClr val="D1282E"/>
                </a:solidFill>
              </a:rPr>
              <a:t>=1,k</a:t>
            </a:r>
            <a:r>
              <a:rPr lang="en-US" sz="3200" dirty="0" smtClean="0">
                <a:solidFill>
                  <a:srgbClr val="D1282E"/>
                </a:solidFill>
              </a:rPr>
              <a:t> </a:t>
            </a:r>
            <a:r>
              <a:rPr lang="en-US" sz="3200" dirty="0" err="1" smtClean="0">
                <a:solidFill>
                  <a:srgbClr val="D1282E"/>
                </a:solidFill>
              </a:rPr>
              <a:t>u</a:t>
            </a:r>
            <a:r>
              <a:rPr lang="en-US" sz="3200" baseline="-25000" dirty="0" err="1" smtClean="0">
                <a:solidFill>
                  <a:srgbClr val="D1282E"/>
                </a:solidFill>
              </a:rPr>
              <a:t>it</a:t>
            </a:r>
            <a:r>
              <a:rPr lang="en-US" sz="3200" dirty="0" smtClean="0">
                <a:solidFill>
                  <a:srgbClr val="D1282E"/>
                </a:solidFill>
              </a:rPr>
              <a:t> * </a:t>
            </a:r>
            <a:r>
              <a:rPr lang="en-US" sz="3200" dirty="0" err="1" smtClean="0">
                <a:solidFill>
                  <a:srgbClr val="D1282E"/>
                </a:solidFill>
              </a:rPr>
              <a:t>v</a:t>
            </a:r>
            <a:r>
              <a:rPr lang="en-US" sz="3200" baseline="-25000" dirty="0" err="1" smtClean="0">
                <a:solidFill>
                  <a:srgbClr val="D1282E"/>
                </a:solidFill>
              </a:rPr>
              <a:t>jt</a:t>
            </a:r>
            <a:r>
              <a:rPr lang="en-US" sz="3200" baseline="-25000" dirty="0" smtClean="0">
                <a:solidFill>
                  <a:srgbClr val="D1282E"/>
                </a:solidFill>
              </a:rPr>
              <a:t>  </a:t>
            </a:r>
            <a:endParaRPr lang="en-US" sz="3200" baseline="-25000" dirty="0">
              <a:solidFill>
                <a:srgbClr val="D1282E"/>
              </a:solidFill>
            </a:endParaRPr>
          </a:p>
        </p:txBody>
      </p:sp>
      <p:cxnSp>
        <p:nvCxnSpPr>
          <p:cNvPr id="8" name="Straight Arrow Connector 7"/>
          <p:cNvCxnSpPr/>
          <p:nvPr/>
        </p:nvCxnSpPr>
        <p:spPr>
          <a:xfrm flipH="1">
            <a:off x="2044700" y="2717800"/>
            <a:ext cx="14605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a:off x="3505200" y="2717800"/>
            <a:ext cx="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a:off x="3505200" y="2717800"/>
            <a:ext cx="2336800" cy="533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041400" y="2273300"/>
            <a:ext cx="5334000" cy="369332"/>
          </a:xfrm>
          <a:prstGeom prst="rect">
            <a:avLst/>
          </a:prstGeom>
          <a:noFill/>
          <a:ln>
            <a:solidFill>
              <a:schemeClr val="tx1"/>
            </a:solidFill>
          </a:ln>
        </p:spPr>
        <p:txBody>
          <a:bodyPr wrap="square" rtlCol="0">
            <a:spAutoFit/>
          </a:bodyPr>
          <a:lstStyle/>
          <a:p>
            <a:r>
              <a:rPr lang="en-US" b="1" i="1" dirty="0" err="1" smtClean="0">
                <a:solidFill>
                  <a:srgbClr val="FF0000"/>
                </a:solidFill>
              </a:rPr>
              <a:t>v</a:t>
            </a:r>
            <a:r>
              <a:rPr lang="en-US" b="1" i="1" baseline="-25000" dirty="0" err="1" smtClean="0">
                <a:solidFill>
                  <a:srgbClr val="FF0000"/>
                </a:solidFill>
              </a:rPr>
              <a:t>jt</a:t>
            </a:r>
            <a:r>
              <a:rPr lang="en-US" i="1" baseline="-25000" dirty="0" smtClean="0"/>
              <a:t> </a:t>
            </a:r>
            <a:r>
              <a:rPr lang="en-US" i="1" dirty="0" smtClean="0"/>
              <a:t>indicates how much factor </a:t>
            </a:r>
            <a:r>
              <a:rPr lang="en-US" b="1" i="1" dirty="0" smtClean="0">
                <a:solidFill>
                  <a:srgbClr val="FF0000"/>
                </a:solidFill>
              </a:rPr>
              <a:t>t</a:t>
            </a:r>
            <a:r>
              <a:rPr lang="en-US" i="1" dirty="0" smtClean="0"/>
              <a:t> describes item </a:t>
            </a:r>
            <a:r>
              <a:rPr lang="en-US" b="1" i="1" dirty="0" smtClean="0">
                <a:solidFill>
                  <a:srgbClr val="FF0000"/>
                </a:solidFill>
              </a:rPr>
              <a:t>j</a:t>
            </a:r>
            <a:endParaRPr lang="en-US" b="1" i="1" baseline="-25000" dirty="0">
              <a:solidFill>
                <a:srgbClr val="FF0000"/>
              </a:solidFill>
            </a:endParaRPr>
          </a:p>
        </p:txBody>
      </p:sp>
      <p:sp>
        <p:nvSpPr>
          <p:cNvPr id="19" name="TextBox 18"/>
          <p:cNvSpPr txBox="1"/>
          <p:nvPr/>
        </p:nvSpPr>
        <p:spPr>
          <a:xfrm>
            <a:off x="1054100" y="4699000"/>
            <a:ext cx="5334000" cy="369332"/>
          </a:xfrm>
          <a:prstGeom prst="rect">
            <a:avLst/>
          </a:prstGeom>
          <a:noFill/>
          <a:ln>
            <a:solidFill>
              <a:schemeClr val="tx1"/>
            </a:solidFill>
          </a:ln>
        </p:spPr>
        <p:txBody>
          <a:bodyPr wrap="square" rtlCol="0">
            <a:spAutoFit/>
          </a:bodyPr>
          <a:lstStyle/>
          <a:p>
            <a:r>
              <a:rPr lang="en-US" b="1" i="1" dirty="0" err="1" smtClean="0">
                <a:solidFill>
                  <a:srgbClr val="FF0000"/>
                </a:solidFill>
              </a:rPr>
              <a:t>u</a:t>
            </a:r>
            <a:r>
              <a:rPr lang="en-US" b="1" i="1" baseline="-25000" dirty="0" err="1" smtClean="0">
                <a:solidFill>
                  <a:srgbClr val="FF0000"/>
                </a:solidFill>
              </a:rPr>
              <a:t>it</a:t>
            </a:r>
            <a:r>
              <a:rPr lang="en-US" i="1" baseline="-25000" dirty="0" smtClean="0"/>
              <a:t> </a:t>
            </a:r>
            <a:r>
              <a:rPr lang="en-US" i="1" dirty="0" smtClean="0"/>
              <a:t>indicates how user </a:t>
            </a:r>
            <a:r>
              <a:rPr lang="en-US" b="1" i="1" dirty="0" err="1" smtClean="0">
                <a:solidFill>
                  <a:srgbClr val="FF0000"/>
                </a:solidFill>
              </a:rPr>
              <a:t>i</a:t>
            </a:r>
            <a:r>
              <a:rPr lang="en-US" b="1" i="1" dirty="0" smtClean="0">
                <a:solidFill>
                  <a:srgbClr val="FF0000"/>
                </a:solidFill>
              </a:rPr>
              <a:t> </a:t>
            </a:r>
            <a:r>
              <a:rPr lang="en-US" dirty="0" smtClean="0"/>
              <a:t>prefers factor </a:t>
            </a:r>
            <a:r>
              <a:rPr lang="en-US" b="1" i="1" dirty="0" smtClean="0">
                <a:solidFill>
                  <a:schemeClr val="tx2"/>
                </a:solidFill>
              </a:rPr>
              <a:t>t</a:t>
            </a:r>
            <a:endParaRPr lang="en-US" b="1" i="1" baseline="-25000" dirty="0">
              <a:solidFill>
                <a:schemeClr val="tx2"/>
              </a:solidFill>
            </a:endParaRPr>
          </a:p>
        </p:txBody>
      </p:sp>
      <p:cxnSp>
        <p:nvCxnSpPr>
          <p:cNvPr id="21" name="Straight Arrow Connector 20"/>
          <p:cNvCxnSpPr/>
          <p:nvPr/>
        </p:nvCxnSpPr>
        <p:spPr>
          <a:xfrm flipH="1" flipV="1">
            <a:off x="1460500" y="3797300"/>
            <a:ext cx="20447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flipH="1" flipV="1">
            <a:off x="2971800" y="3797300"/>
            <a:ext cx="5334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3505200" y="3797300"/>
            <a:ext cx="1790700" cy="7620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1017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7967134" cy="576051"/>
          </a:xfrm>
        </p:spPr>
        <p:txBody>
          <a:bodyPr>
            <a:normAutofit fontScale="90000"/>
          </a:bodyPr>
          <a:lstStyle/>
          <a:p>
            <a:r>
              <a:rPr lang="en-US" u="sng" dirty="0" smtClean="0"/>
              <a:t>Learning the factorization</a:t>
            </a:r>
            <a:endParaRPr lang="en-US" u="sng" dirty="0"/>
          </a:p>
        </p:txBody>
      </p:sp>
      <p:sp>
        <p:nvSpPr>
          <p:cNvPr id="4" name="TextBox 3"/>
          <p:cNvSpPr txBox="1"/>
          <p:nvPr/>
        </p:nvSpPr>
        <p:spPr>
          <a:xfrm>
            <a:off x="237066" y="735883"/>
            <a:ext cx="8415868" cy="707886"/>
          </a:xfrm>
          <a:prstGeom prst="rect">
            <a:avLst/>
          </a:prstGeom>
          <a:noFill/>
        </p:spPr>
        <p:txBody>
          <a:bodyPr wrap="square" rtlCol="0">
            <a:spAutoFit/>
          </a:bodyPr>
          <a:lstStyle/>
          <a:p>
            <a:r>
              <a:rPr lang="en-US" sz="2000" b="1" dirty="0" smtClean="0"/>
              <a:t>We can set this recommendation problem up as a supervised learning problem.</a:t>
            </a:r>
            <a:endParaRPr lang="en-US" sz="2000" b="1" dirty="0" smtClean="0"/>
          </a:p>
        </p:txBody>
      </p:sp>
      <p:pic>
        <p:nvPicPr>
          <p:cNvPr id="3" name="Picture 2" descr="Screen Shot 2014-11-16 at 3.36.5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666" y="2826892"/>
            <a:ext cx="8652934" cy="1250943"/>
          </a:xfrm>
          <a:prstGeom prst="rect">
            <a:avLst/>
          </a:prstGeom>
        </p:spPr>
      </p:pic>
      <p:sp>
        <p:nvSpPr>
          <p:cNvPr id="5" name="TextBox 4"/>
          <p:cNvSpPr txBox="1"/>
          <p:nvPr/>
        </p:nvSpPr>
        <p:spPr>
          <a:xfrm>
            <a:off x="660401" y="1834634"/>
            <a:ext cx="6464300" cy="369332"/>
          </a:xfrm>
          <a:prstGeom prst="rect">
            <a:avLst/>
          </a:prstGeom>
          <a:noFill/>
          <a:ln>
            <a:solidFill>
              <a:schemeClr val="tx1"/>
            </a:solidFill>
          </a:ln>
        </p:spPr>
        <p:txBody>
          <a:bodyPr wrap="square" rtlCol="0">
            <a:spAutoFit/>
          </a:bodyPr>
          <a:lstStyle/>
          <a:p>
            <a:r>
              <a:rPr lang="en-US" dirty="0" smtClean="0"/>
              <a:t>Minimize the sum of squares predictions of observed ratings.</a:t>
            </a:r>
            <a:endParaRPr lang="en-US" dirty="0"/>
          </a:p>
        </p:txBody>
      </p:sp>
      <p:cxnSp>
        <p:nvCxnSpPr>
          <p:cNvPr id="7" name="Straight Arrow Connector 6"/>
          <p:cNvCxnSpPr/>
          <p:nvPr/>
        </p:nvCxnSpPr>
        <p:spPr>
          <a:xfrm>
            <a:off x="3879851" y="2229366"/>
            <a:ext cx="0" cy="622926"/>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876301" y="4590534"/>
            <a:ext cx="6464300" cy="369332"/>
          </a:xfrm>
          <a:prstGeom prst="rect">
            <a:avLst/>
          </a:prstGeom>
          <a:noFill/>
          <a:ln>
            <a:solidFill>
              <a:schemeClr val="tx1"/>
            </a:solidFill>
          </a:ln>
        </p:spPr>
        <p:txBody>
          <a:bodyPr wrap="square" rtlCol="0">
            <a:spAutoFit/>
          </a:bodyPr>
          <a:lstStyle/>
          <a:p>
            <a:r>
              <a:rPr lang="en-US" dirty="0" smtClean="0"/>
              <a:t>We regularize the components of U and V to avoid over-fitting</a:t>
            </a:r>
            <a:endParaRPr lang="en-US" dirty="0"/>
          </a:p>
        </p:txBody>
      </p:sp>
      <p:cxnSp>
        <p:nvCxnSpPr>
          <p:cNvPr id="10" name="Straight Arrow Connector 9"/>
          <p:cNvCxnSpPr/>
          <p:nvPr/>
        </p:nvCxnSpPr>
        <p:spPr>
          <a:xfrm flipV="1">
            <a:off x="6642100" y="3708400"/>
            <a:ext cx="0" cy="882134"/>
          </a:xfrm>
          <a:prstGeom prst="straightConnector1">
            <a:avLst/>
          </a:prstGeom>
          <a:ln w="19050">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68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1889" y="2337417"/>
            <a:ext cx="7680912" cy="1155888"/>
          </a:xfrm>
        </p:spPr>
        <p:txBody>
          <a:bodyPr>
            <a:normAutofit fontScale="90000"/>
          </a:bodyPr>
          <a:lstStyle/>
          <a:p>
            <a:pPr algn="ctr"/>
            <a:r>
              <a:rPr lang="en-US" dirty="0" smtClean="0"/>
              <a:t>Matrix factorization based recommendations</a:t>
            </a:r>
            <a:endParaRPr lang="en-US" dirty="0"/>
          </a:p>
        </p:txBody>
      </p:sp>
      <p:sp>
        <p:nvSpPr>
          <p:cNvPr id="6" name="TextBox 5"/>
          <p:cNvSpPr txBox="1"/>
          <p:nvPr/>
        </p:nvSpPr>
        <p:spPr>
          <a:xfrm>
            <a:off x="1058286" y="4900316"/>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7315512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266" y="153769"/>
            <a:ext cx="7967134" cy="576051"/>
          </a:xfrm>
        </p:spPr>
        <p:txBody>
          <a:bodyPr>
            <a:normAutofit/>
          </a:bodyPr>
          <a:lstStyle/>
          <a:p>
            <a:r>
              <a:rPr lang="en-US" sz="2800" u="sng" dirty="0" smtClean="0"/>
              <a:t>The </a:t>
            </a:r>
            <a:r>
              <a:rPr lang="en-US" sz="2800" u="sng" dirty="0" err="1" smtClean="0"/>
              <a:t>netflix</a:t>
            </a:r>
            <a:r>
              <a:rPr lang="en-US" sz="2800" u="sng" dirty="0" smtClean="0"/>
              <a:t> prize</a:t>
            </a:r>
            <a:endParaRPr lang="en-US" sz="2800" u="sng" dirty="0"/>
          </a:p>
        </p:txBody>
      </p:sp>
      <p:sp>
        <p:nvSpPr>
          <p:cNvPr id="7" name="TextBox 6"/>
          <p:cNvSpPr txBox="1"/>
          <p:nvPr/>
        </p:nvSpPr>
        <p:spPr>
          <a:xfrm>
            <a:off x="186266" y="750841"/>
            <a:ext cx="8229600" cy="646331"/>
          </a:xfrm>
          <a:prstGeom prst="rect">
            <a:avLst/>
          </a:prstGeom>
          <a:noFill/>
        </p:spPr>
        <p:txBody>
          <a:bodyPr wrap="square" rtlCol="0">
            <a:spAutoFit/>
          </a:bodyPr>
          <a:lstStyle/>
          <a:p>
            <a:r>
              <a:rPr lang="en-US" dirty="0" smtClean="0"/>
              <a:t>The $1MM Netflix prize issued a renaissance of recommendation system techniques. Most notably, Matrix Factorizations become popular.</a:t>
            </a:r>
            <a:endParaRPr lang="en-US" dirty="0">
              <a:solidFill>
                <a:srgbClr val="FF0000"/>
              </a:solidFill>
            </a:endParaRPr>
          </a:p>
        </p:txBody>
      </p:sp>
      <p:pic>
        <p:nvPicPr>
          <p:cNvPr id="3" name="Picture 2" descr="Screen Shot 2014-11-08 at 2.07.32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15" y="1574799"/>
            <a:ext cx="8492418" cy="4730949"/>
          </a:xfrm>
          <a:prstGeom prst="rect">
            <a:avLst/>
          </a:prstGeom>
        </p:spPr>
      </p:pic>
    </p:spTree>
    <p:extLst>
      <p:ext uri="{BB962C8B-B14F-4D97-AF65-F5344CB8AC3E}">
        <p14:creationId xmlns:p14="http://schemas.microsoft.com/office/powerpoint/2010/main" val="1267236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268075"/>
            <a:ext cx="7967134" cy="576051"/>
          </a:xfrm>
        </p:spPr>
        <p:txBody>
          <a:bodyPr>
            <a:normAutofit fontScale="90000"/>
          </a:bodyPr>
          <a:lstStyle/>
          <a:p>
            <a:r>
              <a:rPr lang="en-US" u="sng" dirty="0" smtClean="0"/>
              <a:t>Multi-year development</a:t>
            </a:r>
            <a:endParaRPr lang="en-US" u="sng" dirty="0"/>
          </a:p>
        </p:txBody>
      </p:sp>
      <p:sp>
        <p:nvSpPr>
          <p:cNvPr id="4" name="TextBox 3"/>
          <p:cNvSpPr txBox="1"/>
          <p:nvPr/>
        </p:nvSpPr>
        <p:spPr>
          <a:xfrm>
            <a:off x="321734" y="936845"/>
            <a:ext cx="8161867" cy="400110"/>
          </a:xfrm>
          <a:prstGeom prst="rect">
            <a:avLst/>
          </a:prstGeom>
          <a:noFill/>
        </p:spPr>
        <p:txBody>
          <a:bodyPr wrap="square" rtlCol="0">
            <a:spAutoFit/>
          </a:bodyPr>
          <a:lstStyle/>
          <a:p>
            <a:r>
              <a:rPr lang="en-US" sz="2000" dirty="0" smtClean="0"/>
              <a:t>It took several years to beat house algorithm by &gt;10%</a:t>
            </a:r>
          </a:p>
        </p:txBody>
      </p:sp>
      <p:pic>
        <p:nvPicPr>
          <p:cNvPr id="3" name="Picture 2" descr="Screen Shot 2014-11-09 at 1.08.5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265" y="1597074"/>
            <a:ext cx="7133167" cy="4507396"/>
          </a:xfrm>
          <a:prstGeom prst="rect">
            <a:avLst/>
          </a:prstGeom>
        </p:spPr>
      </p:pic>
    </p:spTree>
    <p:extLst>
      <p:ext uri="{BB962C8B-B14F-4D97-AF65-F5344CB8AC3E}">
        <p14:creationId xmlns:p14="http://schemas.microsoft.com/office/powerpoint/2010/main" val="2767010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268075"/>
            <a:ext cx="7967134" cy="576051"/>
          </a:xfrm>
        </p:spPr>
        <p:txBody>
          <a:bodyPr>
            <a:normAutofit fontScale="90000"/>
          </a:bodyPr>
          <a:lstStyle/>
          <a:p>
            <a:r>
              <a:rPr lang="en-US" u="sng" dirty="0" smtClean="0"/>
              <a:t>aftermath</a:t>
            </a:r>
            <a:endParaRPr lang="en-US" u="sng" dirty="0"/>
          </a:p>
        </p:txBody>
      </p:sp>
      <p:sp>
        <p:nvSpPr>
          <p:cNvPr id="4" name="TextBox 3"/>
          <p:cNvSpPr txBox="1"/>
          <p:nvPr/>
        </p:nvSpPr>
        <p:spPr>
          <a:xfrm>
            <a:off x="321734" y="936845"/>
            <a:ext cx="8161867" cy="461665"/>
          </a:xfrm>
          <a:prstGeom prst="rect">
            <a:avLst/>
          </a:prstGeom>
          <a:noFill/>
        </p:spPr>
        <p:txBody>
          <a:bodyPr wrap="square" rtlCol="0">
            <a:spAutoFit/>
          </a:bodyPr>
          <a:lstStyle/>
          <a:p>
            <a:r>
              <a:rPr lang="en-US" sz="2400" dirty="0" smtClean="0"/>
              <a:t>The winning algorithm was never used…</a:t>
            </a:r>
          </a:p>
        </p:txBody>
      </p:sp>
      <p:sp>
        <p:nvSpPr>
          <p:cNvPr id="5" name="TextBox 4"/>
          <p:cNvSpPr txBox="1"/>
          <p:nvPr/>
        </p:nvSpPr>
        <p:spPr>
          <a:xfrm>
            <a:off x="321733" y="1473199"/>
            <a:ext cx="7882465" cy="1323439"/>
          </a:xfrm>
          <a:prstGeom prst="rect">
            <a:avLst/>
          </a:prstGeom>
          <a:noFill/>
        </p:spPr>
        <p:txBody>
          <a:bodyPr wrap="square" rtlCol="0">
            <a:spAutoFit/>
          </a:bodyPr>
          <a:lstStyle/>
          <a:p>
            <a:r>
              <a:rPr lang="en-US" sz="2000" dirty="0" smtClean="0">
                <a:solidFill>
                  <a:schemeClr val="tx2"/>
                </a:solidFill>
              </a:rPr>
              <a:t>“</a:t>
            </a:r>
            <a:r>
              <a:rPr lang="en-US" sz="2000" i="1" dirty="0">
                <a:solidFill>
                  <a:schemeClr val="tx2"/>
                </a:solidFill>
              </a:rPr>
              <a:t>We evaluated some of the new methods offline but the additional accuracy gains that we measured did not seem to justify the engineering effort needed to bring them into a production environment</a:t>
            </a:r>
            <a:r>
              <a:rPr lang="en-US" sz="2000" i="1" dirty="0" smtClean="0">
                <a:solidFill>
                  <a:schemeClr val="tx2"/>
                </a:solidFill>
              </a:rPr>
              <a:t>.“</a:t>
            </a:r>
            <a:endParaRPr lang="en-US" sz="2000" dirty="0">
              <a:solidFill>
                <a:schemeClr val="tx2"/>
              </a:solidFill>
            </a:endParaRPr>
          </a:p>
        </p:txBody>
      </p:sp>
      <p:sp>
        <p:nvSpPr>
          <p:cNvPr id="6" name="TextBox 5"/>
          <p:cNvSpPr txBox="1"/>
          <p:nvPr/>
        </p:nvSpPr>
        <p:spPr>
          <a:xfrm>
            <a:off x="355603" y="3053475"/>
            <a:ext cx="8161867" cy="2677656"/>
          </a:xfrm>
          <a:prstGeom prst="rect">
            <a:avLst/>
          </a:prstGeom>
          <a:noFill/>
        </p:spPr>
        <p:txBody>
          <a:bodyPr wrap="square" rtlCol="0">
            <a:spAutoFit/>
          </a:bodyPr>
          <a:lstStyle/>
          <a:p>
            <a:r>
              <a:rPr lang="en-US" sz="2400" dirty="0" smtClean="0"/>
              <a:t>The leader after 1 year of development:</a:t>
            </a:r>
          </a:p>
          <a:p>
            <a:endParaRPr lang="en-US" sz="2400" dirty="0" smtClean="0"/>
          </a:p>
          <a:p>
            <a:pPr marL="342900" indent="-342900">
              <a:buFont typeface="Arial"/>
              <a:buChar char="•"/>
            </a:pPr>
            <a:r>
              <a:rPr lang="en-US" sz="2400" dirty="0" smtClean="0"/>
              <a:t>Reported more than 2000 </a:t>
            </a:r>
            <a:r>
              <a:rPr lang="en-US" sz="2400" dirty="0" err="1" smtClean="0"/>
              <a:t>hrs</a:t>
            </a:r>
            <a:r>
              <a:rPr lang="en-US" sz="2400" dirty="0" smtClean="0"/>
              <a:t> of work</a:t>
            </a:r>
          </a:p>
          <a:p>
            <a:pPr marL="342900" indent="-342900">
              <a:buFont typeface="Arial"/>
              <a:buChar char="•"/>
            </a:pPr>
            <a:endParaRPr lang="en-US" sz="2400" dirty="0" smtClean="0"/>
          </a:p>
          <a:p>
            <a:pPr marL="342900" indent="-342900">
              <a:buFont typeface="Arial"/>
              <a:buChar char="•"/>
            </a:pPr>
            <a:r>
              <a:rPr lang="en-US" sz="2400" dirty="0" smtClean="0"/>
              <a:t>Solution was a combination of 107 different algorithms</a:t>
            </a:r>
          </a:p>
          <a:p>
            <a:pPr marL="342900" indent="-342900">
              <a:buFont typeface="Arial"/>
              <a:buChar char="•"/>
            </a:pPr>
            <a:endParaRPr lang="en-US" sz="2400" dirty="0"/>
          </a:p>
          <a:p>
            <a:pPr algn="ctr"/>
            <a:r>
              <a:rPr lang="en-US" sz="2400" b="1" dirty="0" smtClean="0">
                <a:solidFill>
                  <a:srgbClr val="D1282E"/>
                </a:solidFill>
              </a:rPr>
              <a:t>Do you think this was worth $1MM? Why?</a:t>
            </a:r>
          </a:p>
        </p:txBody>
      </p:sp>
    </p:spTree>
    <p:extLst>
      <p:ext uri="{BB962C8B-B14F-4D97-AF65-F5344CB8AC3E}">
        <p14:creationId xmlns:p14="http://schemas.microsoft.com/office/powerpoint/2010/main" val="2289190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4" y="268075"/>
            <a:ext cx="8462435" cy="576051"/>
          </a:xfrm>
        </p:spPr>
        <p:txBody>
          <a:bodyPr>
            <a:normAutofit fontScale="90000"/>
          </a:bodyPr>
          <a:lstStyle/>
          <a:p>
            <a:r>
              <a:rPr lang="en-US" u="sng" dirty="0" smtClean="0"/>
              <a:t>A very important development</a:t>
            </a:r>
            <a:endParaRPr lang="en-US" u="sng" dirty="0"/>
          </a:p>
        </p:txBody>
      </p:sp>
      <p:sp>
        <p:nvSpPr>
          <p:cNvPr id="4" name="TextBox 3"/>
          <p:cNvSpPr txBox="1"/>
          <p:nvPr/>
        </p:nvSpPr>
        <p:spPr>
          <a:xfrm>
            <a:off x="309034" y="936845"/>
            <a:ext cx="8161867" cy="707886"/>
          </a:xfrm>
          <a:prstGeom prst="rect">
            <a:avLst/>
          </a:prstGeom>
          <a:noFill/>
        </p:spPr>
        <p:txBody>
          <a:bodyPr wrap="square" rtlCol="0">
            <a:spAutoFit/>
          </a:bodyPr>
          <a:lstStyle/>
          <a:p>
            <a:r>
              <a:rPr lang="en-US" sz="2000" dirty="0" smtClean="0"/>
              <a:t>Despite not being adopted exactly, the collective research was very important for the development of recommender systems.</a:t>
            </a:r>
            <a:endParaRPr lang="en-US" sz="2000" dirty="0" smtClean="0"/>
          </a:p>
        </p:txBody>
      </p:sp>
      <p:sp>
        <p:nvSpPr>
          <p:cNvPr id="7" name="TextBox 6"/>
          <p:cNvSpPr txBox="1"/>
          <p:nvPr/>
        </p:nvSpPr>
        <p:spPr>
          <a:xfrm>
            <a:off x="436035" y="2327614"/>
            <a:ext cx="3056465" cy="830997"/>
          </a:xfrm>
          <a:prstGeom prst="rect">
            <a:avLst/>
          </a:prstGeom>
          <a:noFill/>
        </p:spPr>
        <p:txBody>
          <a:bodyPr wrap="square" rtlCol="0">
            <a:spAutoFit/>
          </a:bodyPr>
          <a:lstStyle/>
          <a:p>
            <a:r>
              <a:rPr lang="en-US" sz="2400" b="1" dirty="0" smtClean="0"/>
              <a:t>Given a ratings matrix, remember:</a:t>
            </a:r>
            <a:endParaRPr lang="en-US" sz="2400" b="1" dirty="0" smtClean="0"/>
          </a:p>
        </p:txBody>
      </p:sp>
      <p:sp>
        <p:nvSpPr>
          <p:cNvPr id="8" name="TextBox 7"/>
          <p:cNvSpPr txBox="1"/>
          <p:nvPr/>
        </p:nvSpPr>
        <p:spPr>
          <a:xfrm>
            <a:off x="4389966" y="2199066"/>
            <a:ext cx="3937000" cy="1015663"/>
          </a:xfrm>
          <a:prstGeom prst="rect">
            <a:avLst/>
          </a:prstGeom>
          <a:noFill/>
        </p:spPr>
        <p:txBody>
          <a:bodyPr wrap="square" rtlCol="0">
            <a:spAutoFit/>
          </a:bodyPr>
          <a:lstStyle/>
          <a:p>
            <a:r>
              <a:rPr lang="en-US" sz="6000" dirty="0" smtClean="0">
                <a:solidFill>
                  <a:srgbClr val="D1282E"/>
                </a:solidFill>
              </a:rPr>
              <a:t>A = U </a:t>
            </a:r>
            <a:r>
              <a:rPr lang="en-US" sz="6000" dirty="0" err="1" smtClean="0">
                <a:solidFill>
                  <a:srgbClr val="D1282E"/>
                </a:solidFill>
              </a:rPr>
              <a:t>Σ</a:t>
            </a:r>
            <a:r>
              <a:rPr lang="en-US" sz="6000" dirty="0" smtClean="0">
                <a:solidFill>
                  <a:srgbClr val="D1282E"/>
                </a:solidFill>
              </a:rPr>
              <a:t> V</a:t>
            </a:r>
            <a:r>
              <a:rPr lang="en-US" sz="6000" baseline="30000" dirty="0" smtClean="0">
                <a:solidFill>
                  <a:srgbClr val="D1282E"/>
                </a:solidFill>
              </a:rPr>
              <a:t>T</a:t>
            </a:r>
            <a:endParaRPr lang="en-US" sz="6000" baseline="30000" dirty="0">
              <a:solidFill>
                <a:srgbClr val="D1282E"/>
              </a:solidFill>
            </a:endParaRPr>
          </a:p>
        </p:txBody>
      </p:sp>
      <p:sp>
        <p:nvSpPr>
          <p:cNvPr id="9" name="TextBox 8"/>
          <p:cNvSpPr txBox="1"/>
          <p:nvPr/>
        </p:nvSpPr>
        <p:spPr>
          <a:xfrm>
            <a:off x="309034" y="4302345"/>
            <a:ext cx="8161867" cy="1015663"/>
          </a:xfrm>
          <a:prstGeom prst="rect">
            <a:avLst/>
          </a:prstGeom>
          <a:noFill/>
        </p:spPr>
        <p:txBody>
          <a:bodyPr wrap="square" rtlCol="0">
            <a:spAutoFit/>
          </a:bodyPr>
          <a:lstStyle/>
          <a:p>
            <a:r>
              <a:rPr lang="en-US" sz="2000" dirty="0" smtClean="0"/>
              <a:t>Instead of creating user taste, or item similarity neighborhoods, we can predict a user’s rating on an item by uncovering the latent dimensions of the ratings matrix. </a:t>
            </a:r>
            <a:endParaRPr lang="en-US" sz="2000" dirty="0" smtClean="0"/>
          </a:p>
        </p:txBody>
      </p:sp>
    </p:spTree>
    <p:extLst>
      <p:ext uri="{BB962C8B-B14F-4D97-AF65-F5344CB8AC3E}">
        <p14:creationId xmlns:p14="http://schemas.microsoft.com/office/powerpoint/2010/main" val="19814454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8398940" cy="576051"/>
          </a:xfrm>
        </p:spPr>
        <p:txBody>
          <a:bodyPr>
            <a:normAutofit fontScale="90000"/>
          </a:bodyPr>
          <a:lstStyle/>
          <a:p>
            <a:r>
              <a:rPr lang="en-US" u="sng" dirty="0" smtClean="0"/>
              <a:t>Factorizing the ratings matrix</a:t>
            </a:r>
            <a:endParaRPr lang="en-US" u="sng" dirty="0"/>
          </a:p>
        </p:txBody>
      </p:sp>
      <p:sp>
        <p:nvSpPr>
          <p:cNvPr id="4" name="TextBox 3"/>
          <p:cNvSpPr txBox="1"/>
          <p:nvPr/>
        </p:nvSpPr>
        <p:spPr>
          <a:xfrm>
            <a:off x="359835" y="968714"/>
            <a:ext cx="4199465" cy="830997"/>
          </a:xfrm>
          <a:prstGeom prst="rect">
            <a:avLst/>
          </a:prstGeom>
          <a:noFill/>
        </p:spPr>
        <p:txBody>
          <a:bodyPr wrap="square" rtlCol="0">
            <a:spAutoFit/>
          </a:bodyPr>
          <a:lstStyle/>
          <a:p>
            <a:r>
              <a:rPr lang="en-US" sz="2400" b="1" dirty="0" smtClean="0"/>
              <a:t>We simplify the factorization to:</a:t>
            </a:r>
            <a:endParaRPr lang="en-US" sz="2400" b="1" dirty="0" smtClean="0"/>
          </a:p>
        </p:txBody>
      </p:sp>
      <p:sp>
        <p:nvSpPr>
          <p:cNvPr id="5" name="TextBox 4"/>
          <p:cNvSpPr txBox="1"/>
          <p:nvPr/>
        </p:nvSpPr>
        <p:spPr>
          <a:xfrm>
            <a:off x="4555066" y="814766"/>
            <a:ext cx="3937000" cy="1015663"/>
          </a:xfrm>
          <a:prstGeom prst="rect">
            <a:avLst/>
          </a:prstGeom>
          <a:noFill/>
        </p:spPr>
        <p:txBody>
          <a:bodyPr wrap="square" rtlCol="0">
            <a:spAutoFit/>
          </a:bodyPr>
          <a:lstStyle/>
          <a:p>
            <a:r>
              <a:rPr lang="en-US" sz="6000" dirty="0" smtClean="0">
                <a:solidFill>
                  <a:srgbClr val="D1282E"/>
                </a:solidFill>
              </a:rPr>
              <a:t>A = </a:t>
            </a:r>
            <a:r>
              <a:rPr lang="en-US" sz="6000" dirty="0" smtClean="0">
                <a:solidFill>
                  <a:srgbClr val="D1282E"/>
                </a:solidFill>
              </a:rPr>
              <a:t>UV</a:t>
            </a:r>
            <a:r>
              <a:rPr lang="en-US" sz="6000" baseline="30000" dirty="0" smtClean="0">
                <a:solidFill>
                  <a:srgbClr val="D1282E"/>
                </a:solidFill>
              </a:rPr>
              <a:t>T</a:t>
            </a:r>
            <a:endParaRPr lang="en-US" sz="6000" baseline="30000" dirty="0">
              <a:solidFill>
                <a:srgbClr val="D1282E"/>
              </a:solidFill>
            </a:endParaRPr>
          </a:p>
        </p:txBody>
      </p:sp>
      <p:sp>
        <p:nvSpPr>
          <p:cNvPr id="6" name="TextBox 5"/>
          <p:cNvSpPr txBox="1"/>
          <p:nvPr/>
        </p:nvSpPr>
        <p:spPr>
          <a:xfrm>
            <a:off x="372534" y="2381098"/>
            <a:ext cx="1151465" cy="1015663"/>
          </a:xfrm>
          <a:prstGeom prst="rect">
            <a:avLst/>
          </a:prstGeom>
          <a:noFill/>
        </p:spPr>
        <p:txBody>
          <a:bodyPr wrap="square" rtlCol="0">
            <a:spAutoFit/>
          </a:bodyPr>
          <a:lstStyle/>
          <a:p>
            <a:r>
              <a:rPr lang="en-US" sz="6000" dirty="0" smtClean="0">
                <a:solidFill>
                  <a:srgbClr val="D1282E"/>
                </a:solidFill>
              </a:rPr>
              <a:t>V</a:t>
            </a:r>
            <a:endParaRPr lang="en-US" sz="6000" baseline="30000" dirty="0">
              <a:solidFill>
                <a:srgbClr val="D1282E"/>
              </a:solidFill>
            </a:endParaRPr>
          </a:p>
        </p:txBody>
      </p:sp>
      <p:sp>
        <p:nvSpPr>
          <p:cNvPr id="3" name="TextBox 2"/>
          <p:cNvSpPr txBox="1"/>
          <p:nvPr/>
        </p:nvSpPr>
        <p:spPr>
          <a:xfrm>
            <a:off x="1388535" y="2497670"/>
            <a:ext cx="7247467" cy="923330"/>
          </a:xfrm>
          <a:prstGeom prst="rect">
            <a:avLst/>
          </a:prstGeom>
          <a:noFill/>
        </p:spPr>
        <p:txBody>
          <a:bodyPr wrap="square" rtlCol="0">
            <a:spAutoFit/>
          </a:bodyPr>
          <a:lstStyle/>
          <a:p>
            <a:r>
              <a:rPr lang="en-US" dirty="0" smtClean="0"/>
              <a:t>Each column of V represents a latent movie dimension. The value </a:t>
            </a:r>
            <a:r>
              <a:rPr lang="en-US" dirty="0" err="1" smtClean="0"/>
              <a:t>V</a:t>
            </a:r>
            <a:r>
              <a:rPr lang="en-US" baseline="-25000" dirty="0" err="1" smtClean="0"/>
              <a:t>ij</a:t>
            </a:r>
            <a:r>
              <a:rPr lang="en-US" baseline="-25000" dirty="0" smtClean="0"/>
              <a:t> </a:t>
            </a:r>
            <a:r>
              <a:rPr lang="en-US" dirty="0" smtClean="0"/>
              <a:t>tells us how much movie </a:t>
            </a:r>
            <a:r>
              <a:rPr lang="en-US" dirty="0" err="1" smtClean="0"/>
              <a:t>i</a:t>
            </a:r>
            <a:r>
              <a:rPr lang="en-US" dirty="0" smtClean="0"/>
              <a:t> can be described by the latent movie dimension j</a:t>
            </a:r>
            <a:r>
              <a:rPr lang="en-US" dirty="0" smtClean="0"/>
              <a:t>. </a:t>
            </a:r>
            <a:endParaRPr lang="en-US" baseline="-25000" dirty="0"/>
          </a:p>
        </p:txBody>
      </p:sp>
      <p:sp>
        <p:nvSpPr>
          <p:cNvPr id="7" name="TextBox 6"/>
          <p:cNvSpPr txBox="1"/>
          <p:nvPr/>
        </p:nvSpPr>
        <p:spPr>
          <a:xfrm>
            <a:off x="372537" y="3998209"/>
            <a:ext cx="1151465" cy="1015663"/>
          </a:xfrm>
          <a:prstGeom prst="rect">
            <a:avLst/>
          </a:prstGeom>
          <a:noFill/>
        </p:spPr>
        <p:txBody>
          <a:bodyPr wrap="square" rtlCol="0">
            <a:spAutoFit/>
          </a:bodyPr>
          <a:lstStyle/>
          <a:p>
            <a:r>
              <a:rPr lang="en-US" sz="6000" dirty="0" smtClean="0">
                <a:solidFill>
                  <a:srgbClr val="D1282E"/>
                </a:solidFill>
              </a:rPr>
              <a:t>U</a:t>
            </a:r>
            <a:endParaRPr lang="en-US" sz="6000" baseline="30000" dirty="0">
              <a:solidFill>
                <a:srgbClr val="D1282E"/>
              </a:solidFill>
            </a:endParaRPr>
          </a:p>
        </p:txBody>
      </p:sp>
      <p:sp>
        <p:nvSpPr>
          <p:cNvPr id="8" name="TextBox 7"/>
          <p:cNvSpPr txBox="1"/>
          <p:nvPr/>
        </p:nvSpPr>
        <p:spPr>
          <a:xfrm>
            <a:off x="1388538" y="4254481"/>
            <a:ext cx="7247467" cy="646331"/>
          </a:xfrm>
          <a:prstGeom prst="rect">
            <a:avLst/>
          </a:prstGeom>
          <a:noFill/>
        </p:spPr>
        <p:txBody>
          <a:bodyPr wrap="square" rtlCol="0">
            <a:spAutoFit/>
          </a:bodyPr>
          <a:lstStyle/>
          <a:p>
            <a:r>
              <a:rPr lang="en-US" dirty="0" smtClean="0"/>
              <a:t>Each </a:t>
            </a:r>
            <a:r>
              <a:rPr lang="en-US" dirty="0" smtClean="0"/>
              <a:t>element </a:t>
            </a:r>
            <a:r>
              <a:rPr lang="en-US" dirty="0" err="1" smtClean="0"/>
              <a:t>U</a:t>
            </a:r>
            <a:r>
              <a:rPr lang="en-US" baseline="-25000" dirty="0" err="1" smtClean="0"/>
              <a:t>ij</a:t>
            </a:r>
            <a:r>
              <a:rPr lang="en-US" dirty="0" smtClean="0"/>
              <a:t> of U represents how much user </a:t>
            </a:r>
            <a:r>
              <a:rPr lang="en-US" dirty="0" err="1" smtClean="0"/>
              <a:t>i</a:t>
            </a:r>
            <a:r>
              <a:rPr lang="en-US" dirty="0" smtClean="0"/>
              <a:t> has an affinity for the latent movie dimension </a:t>
            </a:r>
            <a:r>
              <a:rPr lang="en-US" dirty="0" err="1" smtClean="0"/>
              <a:t>V</a:t>
            </a:r>
            <a:r>
              <a:rPr lang="en-US" baseline="-25000" dirty="0" err="1" smtClean="0"/>
              <a:t>j</a:t>
            </a:r>
            <a:r>
              <a:rPr lang="en-US" dirty="0" smtClean="0"/>
              <a:t>.</a:t>
            </a:r>
            <a:endParaRPr lang="en-US" baseline="-25000" dirty="0"/>
          </a:p>
        </p:txBody>
      </p:sp>
    </p:spTree>
    <p:extLst>
      <p:ext uri="{BB962C8B-B14F-4D97-AF65-F5344CB8AC3E}">
        <p14:creationId xmlns:p14="http://schemas.microsoft.com/office/powerpoint/2010/main" val="77837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7967134" cy="576051"/>
          </a:xfrm>
        </p:spPr>
        <p:txBody>
          <a:bodyPr>
            <a:normAutofit fontScale="90000"/>
          </a:bodyPr>
          <a:lstStyle/>
          <a:p>
            <a:r>
              <a:rPr lang="en-US" u="sng" dirty="0" smtClean="0"/>
              <a:t>Latent </a:t>
            </a:r>
            <a:r>
              <a:rPr lang="en-US" u="sng" dirty="0" smtClean="0"/>
              <a:t>factors </a:t>
            </a:r>
            <a:r>
              <a:rPr lang="en-US" u="sng" dirty="0" smtClean="0"/>
              <a:t>(</a:t>
            </a:r>
            <a:r>
              <a:rPr lang="en-US" u="sng" dirty="0" err="1" smtClean="0"/>
              <a:t>revisted</a:t>
            </a:r>
            <a:r>
              <a:rPr lang="en-US" u="sng" dirty="0" smtClean="0"/>
              <a:t>)</a:t>
            </a:r>
            <a:endParaRPr lang="en-US" u="sng" dirty="0"/>
          </a:p>
        </p:txBody>
      </p:sp>
      <p:sp>
        <p:nvSpPr>
          <p:cNvPr id="4" name="TextBox 3"/>
          <p:cNvSpPr txBox="1"/>
          <p:nvPr/>
        </p:nvSpPr>
        <p:spPr>
          <a:xfrm>
            <a:off x="321734" y="750582"/>
            <a:ext cx="8161867" cy="461665"/>
          </a:xfrm>
          <a:prstGeom prst="rect">
            <a:avLst/>
          </a:prstGeom>
          <a:noFill/>
        </p:spPr>
        <p:txBody>
          <a:bodyPr wrap="square" rtlCol="0">
            <a:spAutoFit/>
          </a:bodyPr>
          <a:lstStyle/>
          <a:p>
            <a:r>
              <a:rPr lang="en-US" sz="2400" i="1" dirty="0" smtClean="0"/>
              <a:t>We observe things like:</a:t>
            </a:r>
          </a:p>
        </p:txBody>
      </p:sp>
      <p:pic>
        <p:nvPicPr>
          <p:cNvPr id="8" name="Picture 7" descr="Screen Shot 2014-11-09 at 1.27.3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1403" y="3730833"/>
            <a:ext cx="1098327" cy="1548244"/>
          </a:xfrm>
          <a:prstGeom prst="rect">
            <a:avLst/>
          </a:prstGeom>
        </p:spPr>
      </p:pic>
      <p:pic>
        <p:nvPicPr>
          <p:cNvPr id="9" name="Picture 8" descr="Screen Shot 2014-11-09 at 1.27.54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2198" y="3730832"/>
            <a:ext cx="1104946" cy="1548246"/>
          </a:xfrm>
          <a:prstGeom prst="rect">
            <a:avLst/>
          </a:prstGeom>
        </p:spPr>
      </p:pic>
      <p:pic>
        <p:nvPicPr>
          <p:cNvPr id="10" name="Picture 9" descr="Screen Shot 2014-11-09 at 1.28.10 P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5277" y="3730833"/>
            <a:ext cx="1051929" cy="1486986"/>
          </a:xfrm>
          <a:prstGeom prst="rect">
            <a:avLst/>
          </a:prstGeom>
        </p:spPr>
      </p:pic>
      <p:pic>
        <p:nvPicPr>
          <p:cNvPr id="11" name="Picture 10" descr="Screen Shot 2014-11-09 at 1.32.51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7863" y="3730832"/>
            <a:ext cx="1044667" cy="1482753"/>
          </a:xfrm>
          <a:prstGeom prst="rect">
            <a:avLst/>
          </a:prstGeom>
        </p:spPr>
      </p:pic>
      <p:pic>
        <p:nvPicPr>
          <p:cNvPr id="12" name="Picture 11" descr="Screen Shot 2014-11-09 at 1.28.59 PM.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331638" y="3687199"/>
            <a:ext cx="1104900" cy="1560253"/>
          </a:xfrm>
          <a:prstGeom prst="rect">
            <a:avLst/>
          </a:prstGeom>
        </p:spPr>
      </p:pic>
      <p:pic>
        <p:nvPicPr>
          <p:cNvPr id="13" name="Picture 12" descr="Screen Shot 2014-11-09 at 1.28.44 PM.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04270" y="3704132"/>
            <a:ext cx="1085297" cy="1547553"/>
          </a:xfrm>
          <a:prstGeom prst="rect">
            <a:avLst/>
          </a:prstGeom>
        </p:spPr>
      </p:pic>
      <p:sp>
        <p:nvSpPr>
          <p:cNvPr id="14" name="TextBox 13"/>
          <p:cNvSpPr txBox="1"/>
          <p:nvPr/>
        </p:nvSpPr>
        <p:spPr>
          <a:xfrm>
            <a:off x="6730999" y="5422890"/>
            <a:ext cx="1803401" cy="646331"/>
          </a:xfrm>
          <a:prstGeom prst="rect">
            <a:avLst/>
          </a:prstGeom>
          <a:noFill/>
        </p:spPr>
        <p:txBody>
          <a:bodyPr wrap="square" rtlCol="0">
            <a:spAutoFit/>
          </a:bodyPr>
          <a:lstStyle/>
          <a:p>
            <a:pPr algn="ctr"/>
            <a:r>
              <a:rPr lang="en-US" b="1" i="1" dirty="0" smtClean="0"/>
              <a:t>Handsome Leading Men</a:t>
            </a:r>
            <a:endParaRPr lang="en-US" b="1" i="1" dirty="0"/>
          </a:p>
        </p:txBody>
      </p:sp>
      <p:sp>
        <p:nvSpPr>
          <p:cNvPr id="15" name="TextBox 14"/>
          <p:cNvSpPr txBox="1"/>
          <p:nvPr/>
        </p:nvSpPr>
        <p:spPr>
          <a:xfrm>
            <a:off x="3568703" y="5422890"/>
            <a:ext cx="1803401" cy="646331"/>
          </a:xfrm>
          <a:prstGeom prst="rect">
            <a:avLst/>
          </a:prstGeom>
          <a:noFill/>
        </p:spPr>
        <p:txBody>
          <a:bodyPr wrap="square" rtlCol="0">
            <a:spAutoFit/>
          </a:bodyPr>
          <a:lstStyle/>
          <a:p>
            <a:pPr algn="ctr"/>
            <a:r>
              <a:rPr lang="en-US" b="1" i="1" dirty="0" smtClean="0"/>
              <a:t>Artistic</a:t>
            </a:r>
          </a:p>
          <a:p>
            <a:pPr algn="ctr"/>
            <a:r>
              <a:rPr lang="en-US" b="1" i="1" dirty="0" smtClean="0"/>
              <a:t>Dramas</a:t>
            </a:r>
            <a:endParaRPr lang="en-US" b="1" i="1" dirty="0"/>
          </a:p>
        </p:txBody>
      </p:sp>
      <p:sp>
        <p:nvSpPr>
          <p:cNvPr id="16" name="TextBox 15"/>
          <p:cNvSpPr txBox="1"/>
          <p:nvPr/>
        </p:nvSpPr>
        <p:spPr>
          <a:xfrm>
            <a:off x="372533" y="5435590"/>
            <a:ext cx="1803401" cy="646331"/>
          </a:xfrm>
          <a:prstGeom prst="rect">
            <a:avLst/>
          </a:prstGeom>
          <a:noFill/>
        </p:spPr>
        <p:txBody>
          <a:bodyPr wrap="square" rtlCol="0">
            <a:spAutoFit/>
          </a:bodyPr>
          <a:lstStyle/>
          <a:p>
            <a:pPr algn="ctr"/>
            <a:r>
              <a:rPr lang="en-US" b="1" i="1" dirty="0" smtClean="0"/>
              <a:t>Crime </a:t>
            </a:r>
          </a:p>
          <a:p>
            <a:pPr algn="ctr"/>
            <a:r>
              <a:rPr lang="en-US" b="1" i="1" dirty="0" smtClean="0"/>
              <a:t>Thrillers</a:t>
            </a:r>
            <a:endParaRPr lang="en-US" b="1" i="1" dirty="0"/>
          </a:p>
        </p:txBody>
      </p:sp>
      <p:pic>
        <p:nvPicPr>
          <p:cNvPr id="17" name="Picture 16" descr="bride.jp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26099" y="1500108"/>
            <a:ext cx="849536" cy="1274304"/>
          </a:xfrm>
          <a:prstGeom prst="rect">
            <a:avLst/>
          </a:prstGeom>
        </p:spPr>
      </p:pic>
      <p:pic>
        <p:nvPicPr>
          <p:cNvPr id="18" name="Picture 17" descr="groom.jp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446862" y="1517041"/>
            <a:ext cx="849536" cy="1274304"/>
          </a:xfrm>
          <a:prstGeom prst="rect">
            <a:avLst/>
          </a:prstGeom>
        </p:spPr>
      </p:pic>
      <p:sp>
        <p:nvSpPr>
          <p:cNvPr id="19" name="Left Brace 18"/>
          <p:cNvSpPr/>
          <p:nvPr/>
        </p:nvSpPr>
        <p:spPr>
          <a:xfrm rot="5400000">
            <a:off x="1134535" y="2359230"/>
            <a:ext cx="520705" cy="242569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0" name="Left Brace 19"/>
          <p:cNvSpPr/>
          <p:nvPr/>
        </p:nvSpPr>
        <p:spPr>
          <a:xfrm rot="5400000">
            <a:off x="4209498" y="2376167"/>
            <a:ext cx="520705" cy="242569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Left Brace 20"/>
          <p:cNvSpPr/>
          <p:nvPr/>
        </p:nvSpPr>
        <p:spPr>
          <a:xfrm rot="5400000">
            <a:off x="7342106" y="2393103"/>
            <a:ext cx="520705" cy="242569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3" name="Straight Arrow Connector 22"/>
          <p:cNvCxnSpPr>
            <a:stCxn id="18" idx="2"/>
          </p:cNvCxnSpPr>
          <p:nvPr/>
        </p:nvCxnSpPr>
        <p:spPr>
          <a:xfrm flipH="1">
            <a:off x="1332530" y="2791345"/>
            <a:ext cx="1539100" cy="3921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stCxn id="18" idx="2"/>
          </p:cNvCxnSpPr>
          <p:nvPr/>
        </p:nvCxnSpPr>
        <p:spPr>
          <a:xfrm>
            <a:off x="2871630" y="2791345"/>
            <a:ext cx="1564908" cy="39212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7" idx="2"/>
          </p:cNvCxnSpPr>
          <p:nvPr/>
        </p:nvCxnSpPr>
        <p:spPr>
          <a:xfrm flipH="1">
            <a:off x="4504271" y="2774412"/>
            <a:ext cx="1546596" cy="409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7" idx="2"/>
          </p:cNvCxnSpPr>
          <p:nvPr/>
        </p:nvCxnSpPr>
        <p:spPr>
          <a:xfrm>
            <a:off x="6050867" y="2774412"/>
            <a:ext cx="1526277" cy="40905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0064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065" y="149544"/>
            <a:ext cx="7967134" cy="576051"/>
          </a:xfrm>
        </p:spPr>
        <p:txBody>
          <a:bodyPr>
            <a:normAutofit fontScale="90000"/>
          </a:bodyPr>
          <a:lstStyle/>
          <a:p>
            <a:r>
              <a:rPr lang="en-US" u="sng" dirty="0" smtClean="0"/>
              <a:t>Latent </a:t>
            </a:r>
            <a:r>
              <a:rPr lang="en-US" u="sng" dirty="0" smtClean="0"/>
              <a:t>factors </a:t>
            </a:r>
            <a:r>
              <a:rPr lang="en-US" u="sng" dirty="0" smtClean="0"/>
              <a:t>(</a:t>
            </a:r>
            <a:r>
              <a:rPr lang="en-US" u="sng" dirty="0" err="1" smtClean="0"/>
              <a:t>revisted</a:t>
            </a:r>
            <a:r>
              <a:rPr lang="en-US" u="sng" dirty="0" smtClean="0"/>
              <a:t>)</a:t>
            </a:r>
            <a:endParaRPr lang="en-US" u="sng" dirty="0"/>
          </a:p>
        </p:txBody>
      </p:sp>
      <p:sp>
        <p:nvSpPr>
          <p:cNvPr id="4" name="TextBox 3"/>
          <p:cNvSpPr txBox="1"/>
          <p:nvPr/>
        </p:nvSpPr>
        <p:spPr>
          <a:xfrm>
            <a:off x="258234" y="841714"/>
            <a:ext cx="7882465" cy="4339650"/>
          </a:xfrm>
          <a:prstGeom prst="rect">
            <a:avLst/>
          </a:prstGeom>
          <a:noFill/>
        </p:spPr>
        <p:txBody>
          <a:bodyPr wrap="square" rtlCol="0">
            <a:spAutoFit/>
          </a:bodyPr>
          <a:lstStyle/>
          <a:p>
            <a:r>
              <a:rPr lang="en-US" sz="2400" b="1" i="1" dirty="0" smtClean="0"/>
              <a:t>What drives these observations?  In other words</a:t>
            </a:r>
            <a:r>
              <a:rPr lang="en-US" sz="2400" b="1" i="1" dirty="0" smtClean="0"/>
              <a:t>, why do </a:t>
            </a:r>
            <a:r>
              <a:rPr lang="en-US" sz="2400" b="1" i="1" dirty="0" smtClean="0"/>
              <a:t>we do watch what we watch?</a:t>
            </a:r>
          </a:p>
          <a:p>
            <a:endParaRPr lang="en-US" sz="2400" i="1" dirty="0" smtClean="0"/>
          </a:p>
          <a:p>
            <a:endParaRPr lang="en-US" sz="2400" i="1" dirty="0"/>
          </a:p>
          <a:p>
            <a:pPr marL="342900" indent="-342900">
              <a:buFont typeface="Arial"/>
              <a:buChar char="•"/>
            </a:pPr>
            <a:r>
              <a:rPr lang="en-US" sz="2000" dirty="0" smtClean="0"/>
              <a:t>Genre (comedy vs. romance)</a:t>
            </a:r>
          </a:p>
          <a:p>
            <a:pPr marL="342900" indent="-342900">
              <a:buFont typeface="Arial"/>
              <a:buChar char="•"/>
            </a:pPr>
            <a:endParaRPr lang="en-US" sz="2000" dirty="0"/>
          </a:p>
          <a:p>
            <a:pPr marL="342900" indent="-342900">
              <a:buFont typeface="Arial"/>
              <a:buChar char="•"/>
            </a:pPr>
            <a:r>
              <a:rPr lang="en-US" sz="2000" dirty="0" smtClean="0"/>
              <a:t>Audience (children vs. adults)</a:t>
            </a:r>
          </a:p>
          <a:p>
            <a:pPr marL="342900" indent="-342900">
              <a:buFont typeface="Arial"/>
              <a:buChar char="•"/>
            </a:pPr>
            <a:endParaRPr lang="en-US" sz="2000" dirty="0"/>
          </a:p>
          <a:p>
            <a:pPr marL="342900" indent="-342900">
              <a:buFont typeface="Arial"/>
              <a:buChar char="•"/>
            </a:pPr>
            <a:r>
              <a:rPr lang="en-US" sz="2000" dirty="0" smtClean="0"/>
              <a:t>Style (quirky vs. serious)</a:t>
            </a:r>
          </a:p>
          <a:p>
            <a:pPr marL="342900" indent="-342900">
              <a:buFont typeface="Arial"/>
              <a:buChar char="•"/>
            </a:pPr>
            <a:endParaRPr lang="en-US" sz="2000" dirty="0"/>
          </a:p>
          <a:p>
            <a:pPr marL="342900" indent="-342900">
              <a:buFont typeface="Arial"/>
              <a:buChar char="•"/>
            </a:pPr>
            <a:r>
              <a:rPr lang="en-US" sz="2000" dirty="0" smtClean="0"/>
              <a:t>Depth of Character</a:t>
            </a:r>
          </a:p>
          <a:p>
            <a:pPr marL="342900" indent="-342900">
              <a:buFont typeface="Arial"/>
              <a:buChar char="•"/>
            </a:pPr>
            <a:endParaRPr lang="en-US" sz="2000" dirty="0"/>
          </a:p>
          <a:p>
            <a:pPr marL="342900" indent="-342900">
              <a:buFont typeface="Arial"/>
              <a:buChar char="•"/>
            </a:pPr>
            <a:r>
              <a:rPr lang="en-US" sz="2000" dirty="0" smtClean="0"/>
              <a:t>Presence of certain actors</a:t>
            </a:r>
          </a:p>
        </p:txBody>
      </p:sp>
      <p:sp>
        <p:nvSpPr>
          <p:cNvPr id="3" name="TextBox 2"/>
          <p:cNvSpPr txBox="1"/>
          <p:nvPr/>
        </p:nvSpPr>
        <p:spPr>
          <a:xfrm>
            <a:off x="5524499" y="3098800"/>
            <a:ext cx="2717800" cy="1200329"/>
          </a:xfrm>
          <a:prstGeom prst="rect">
            <a:avLst/>
          </a:prstGeom>
          <a:solidFill>
            <a:schemeClr val="tx1">
              <a:lumMod val="75000"/>
              <a:lumOff val="25000"/>
            </a:schemeClr>
          </a:solidFill>
          <a:ln>
            <a:solidFill>
              <a:schemeClr val="tx1"/>
            </a:solidFill>
          </a:ln>
        </p:spPr>
        <p:txBody>
          <a:bodyPr wrap="square" rtlCol="0">
            <a:spAutoFit/>
          </a:bodyPr>
          <a:lstStyle/>
          <a:p>
            <a:r>
              <a:rPr lang="en-US" dirty="0" smtClean="0">
                <a:solidFill>
                  <a:schemeClr val="bg1"/>
                </a:solidFill>
              </a:rPr>
              <a:t>We want a computerized way to be able to extract these properties and not rely on human </a:t>
            </a:r>
            <a:r>
              <a:rPr lang="en-US" dirty="0" err="1" smtClean="0">
                <a:solidFill>
                  <a:schemeClr val="bg1"/>
                </a:solidFill>
              </a:rPr>
              <a:t>curation</a:t>
            </a:r>
            <a:r>
              <a:rPr lang="en-US" dirty="0" smtClean="0">
                <a:solidFill>
                  <a:schemeClr val="bg1"/>
                </a:solidFill>
              </a:rPr>
              <a:t>.</a:t>
            </a:r>
            <a:endParaRPr lang="en-US" dirty="0">
              <a:solidFill>
                <a:schemeClr val="bg1"/>
              </a:solidFill>
            </a:endParaRPr>
          </a:p>
        </p:txBody>
      </p:sp>
      <p:sp>
        <p:nvSpPr>
          <p:cNvPr id="5" name="Left Arrow 4"/>
          <p:cNvSpPr/>
          <p:nvPr/>
        </p:nvSpPr>
        <p:spPr>
          <a:xfrm>
            <a:off x="4445000" y="3606800"/>
            <a:ext cx="698500" cy="279400"/>
          </a:xfrm>
          <a:prstGeom prst="leftArrow">
            <a:avLst/>
          </a:prstGeom>
          <a:solidFill>
            <a:schemeClr val="tx1">
              <a:lumMod val="75000"/>
              <a:lumOff val="2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913014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sential">
      <a:fillStyleLst>
        <a:solidFill>
          <a:schemeClr val="phClr"/>
        </a:solidFill>
        <a:gradFill rotWithShape="1">
          <a:gsLst>
            <a:gs pos="0">
              <a:schemeClr val="phClr">
                <a:tint val="60000"/>
                <a:satMod val="250000"/>
              </a:schemeClr>
            </a:gs>
            <a:gs pos="35000">
              <a:schemeClr val="phClr">
                <a:tint val="47000"/>
                <a:satMod val="275000"/>
              </a:schemeClr>
            </a:gs>
            <a:gs pos="100000">
              <a:schemeClr val="phClr">
                <a:tint val="25000"/>
                <a:satMod val="300000"/>
              </a:schemeClr>
            </a:gs>
          </a:gsLst>
          <a:lin ang="16200000" scaled="1"/>
        </a:gradFill>
        <a:solidFill>
          <a:schemeClr val="phClr">
            <a:satMod val="110000"/>
          </a:schemeClr>
        </a:solidFill>
      </a:fillStyleLst>
      <a:lnStyleLst>
        <a:ln w="12700" cap="flat" cmpd="sng" algn="ctr">
          <a:solidFill>
            <a:schemeClr val="phClr">
              <a:shade val="95000"/>
              <a:satMod val="105000"/>
            </a:schemeClr>
          </a:solidFill>
          <a:prstDash val="solid"/>
        </a:ln>
        <a:ln w="28575" cap="flat" cmpd="sng" algn="ctr">
          <a:solidFill>
            <a:schemeClr val="phClr"/>
          </a:solidFill>
          <a:prstDash val="solid"/>
        </a:ln>
        <a:ln w="41275" cap="flat" cmpd="sng" algn="ctr">
          <a:solidFill>
            <a:schemeClr val="phClr"/>
          </a:solidFill>
          <a:prstDash val="solid"/>
        </a:ln>
      </a:lnStyleLst>
      <a:effectStyleLst>
        <a:effectStyle>
          <a:effectLst/>
        </a:effectStyle>
        <a:effectStyle>
          <a:effectLst>
            <a:outerShdw blurRad="39999" dist="23000" algn="bl" rotWithShape="0">
              <a:srgbClr val="000000">
                <a:alpha val="40000"/>
              </a:srgbClr>
            </a:outerShdw>
          </a:effectLst>
        </a:effectStyle>
        <a:effectStyle>
          <a:effectLst>
            <a:outerShdw blurRad="38100" dist="19050" algn="bl" rotWithShape="0">
              <a:srgbClr val="000000">
                <a:alpha val="60000"/>
              </a:srgbClr>
            </a:outerShdw>
          </a:effectLst>
          <a:scene3d>
            <a:camera prst="orthographicFront">
              <a:rot lat="0" lon="0" rev="0"/>
            </a:camera>
            <a:lightRig rig="balanced" dir="l"/>
          </a:scene3d>
          <a:sp3d prstMaterial="plastic">
            <a:bevelT w="38100" h="31750"/>
          </a:sp3d>
        </a:effectStyle>
      </a:effectStyleLst>
      <a:bgFillStyleLst>
        <a:solidFill>
          <a:schemeClr val="phClr"/>
        </a:solidFill>
        <a:blipFill rotWithShape="1">
          <a:blip xmlns:r="http://schemas.openxmlformats.org/officeDocument/2006/relationships" r:embed="rId1">
            <a:duotone>
              <a:schemeClr val="phClr">
                <a:tint val="96000"/>
              </a:schemeClr>
              <a:schemeClr val="phClr">
                <a:shade val="94000"/>
              </a:schemeClr>
            </a:duotone>
          </a:blip>
          <a:tile tx="0" ty="0" sx="100000" sy="100000" flip="none" algn="tl"/>
        </a:blipFill>
        <a:gradFill rotWithShape="1">
          <a:gsLst>
            <a:gs pos="0">
              <a:schemeClr val="phClr">
                <a:tint val="84000"/>
                <a:satMod val="110000"/>
              </a:schemeClr>
            </a:gs>
            <a:gs pos="44000">
              <a:schemeClr val="phClr">
                <a:tint val="93000"/>
                <a:satMod val="115000"/>
              </a:schemeClr>
            </a:gs>
            <a:gs pos="100000">
              <a:schemeClr val="phClr">
                <a:tint val="100000"/>
                <a:shade val="59000"/>
                <a:satMod val="120000"/>
              </a:schemeClr>
            </a:gs>
          </a:gsLst>
          <a:path path="circle">
            <a:fillToRect l="40000" t="60000" r="60000" b="4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Essential.thmx</Template>
  <TotalTime>26075</TotalTime>
  <Words>889</Words>
  <Application>Microsoft Macintosh PowerPoint</Application>
  <PresentationFormat>On-screen Show (4:3)</PresentationFormat>
  <Paragraphs>130</Paragraphs>
  <Slides>13</Slides>
  <Notes>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Essential</vt:lpstr>
      <vt:lpstr>PowerPoint Presentation</vt:lpstr>
      <vt:lpstr>Matrix factorization based recommendations</vt:lpstr>
      <vt:lpstr>The netflix prize</vt:lpstr>
      <vt:lpstr>Multi-year development</vt:lpstr>
      <vt:lpstr>aftermath</vt:lpstr>
      <vt:lpstr>A very important development</vt:lpstr>
      <vt:lpstr>Factorizing the ratings matrix</vt:lpstr>
      <vt:lpstr>Latent factors (revisted)</vt:lpstr>
      <vt:lpstr>Latent factors (revisted)</vt:lpstr>
      <vt:lpstr>Latent factors (revisted)</vt:lpstr>
      <vt:lpstr>Latent factors (revisted)</vt:lpstr>
      <vt:lpstr>The rating prediction</vt:lpstr>
      <vt:lpstr>Learning the factorization</vt:lpstr>
    </vt:vector>
  </TitlesOfParts>
  <Company>Dstillery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Dalessandro</dc:creator>
  <cp:lastModifiedBy>Brian Dalessandro</cp:lastModifiedBy>
  <cp:revision>313</cp:revision>
  <dcterms:created xsi:type="dcterms:W3CDTF">2014-08-12T17:27:36Z</dcterms:created>
  <dcterms:modified xsi:type="dcterms:W3CDTF">2014-11-16T21:13:55Z</dcterms:modified>
</cp:coreProperties>
</file>