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8" r:id="rId4"/>
    <p:sldMasterId id="2147493539" r:id="rId5"/>
  </p:sldMasterIdLst>
  <p:notesMasterIdLst>
    <p:notesMasterId r:id="rId19"/>
  </p:notesMasterIdLst>
  <p:sldIdLst>
    <p:sldId id="588" r:id="rId6"/>
    <p:sldId id="597" r:id="rId7"/>
    <p:sldId id="542" r:id="rId8"/>
    <p:sldId id="601" r:id="rId9"/>
    <p:sldId id="556" r:id="rId10"/>
    <p:sldId id="608" r:id="rId11"/>
    <p:sldId id="609" r:id="rId12"/>
    <p:sldId id="610" r:id="rId13"/>
    <p:sldId id="611" r:id="rId14"/>
    <p:sldId id="685" r:id="rId15"/>
    <p:sldId id="695" r:id="rId16"/>
    <p:sldId id="696" r:id="rId17"/>
    <p:sldId id="697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39CC20E-C2B6-4FA2-95AB-F70AEB349C9B}">
          <p14:sldIdLst>
            <p14:sldId id="588"/>
          </p14:sldIdLst>
        </p14:section>
        <p14:section name="Kaggle Intro" id="{BBDFCA50-C81E-4587-84D4-7583E5A40985}">
          <p14:sldIdLst/>
        </p14:section>
        <p14:section name="Competition Leaderboard" id="{87A54A1F-21AE-4F42-9E13-627FFC7C5D2F}">
          <p14:sldIdLst/>
        </p14:section>
        <p14:section name="Competition Case Studies" id="{7E067B65-A94B-436C-AE7C-5FBC5B724497}">
          <p14:sldIdLst>
            <p14:sldId id="597"/>
            <p14:sldId id="542"/>
            <p14:sldId id="601"/>
            <p14:sldId id="556"/>
            <p14:sldId id="608"/>
            <p14:sldId id="609"/>
            <p14:sldId id="610"/>
            <p14:sldId id="611"/>
            <p14:sldId id="685"/>
            <p14:sldId id="695"/>
            <p14:sldId id="696"/>
            <p14:sldId id="697"/>
          </p14:sldIdLst>
        </p14:section>
        <p14:section name="Machine Learning Gremlins" id="{A7435A36-83CE-4B8B-B73A-8675F1DE22F0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E95"/>
    <a:srgbClr val="80D8FB"/>
    <a:srgbClr val="F2F2F2"/>
    <a:srgbClr val="CDE6FA"/>
    <a:srgbClr val="E7F4FF"/>
    <a:srgbClr val="90FDD2"/>
    <a:srgbClr val="965477"/>
    <a:srgbClr val="FFFADB"/>
    <a:srgbClr val="FFF5D2"/>
    <a:srgbClr val="F5F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83429" autoAdjust="0"/>
  </p:normalViewPr>
  <p:slideViewPr>
    <p:cSldViewPr snapToGrid="0" snapToObjects="1">
      <p:cViewPr varScale="1">
        <p:scale>
          <a:sx n="121" d="100"/>
          <a:sy n="121" d="100"/>
        </p:scale>
        <p:origin x="-224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9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1" d="100"/>
        <a:sy n="111" d="100"/>
      </p:scale>
      <p:origin x="0" y="-204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_000\Dropbox\Data\Merck\WinningSubmissionsEnsemble\Ensemble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Merck - Winning Models Ensembled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Sheet2!$A$2:$A$5</c:f>
              <c:strCache>
                <c:ptCount val="4"/>
                <c:pt idx="0">
                  <c:v>Top 3 Ensembled</c:v>
                </c:pt>
                <c:pt idx="1">
                  <c:v>1st Place</c:v>
                </c:pt>
                <c:pt idx="2">
                  <c:v>2nd Place</c:v>
                </c:pt>
                <c:pt idx="3">
                  <c:v>3rd Place</c:v>
                </c:pt>
              </c:strCache>
            </c:strRef>
          </c:cat>
          <c:val>
            <c:numRef>
              <c:f>Sheet2!$B$2:$B$5</c:f>
              <c:numCache>
                <c:formatCode>General</c:formatCode>
                <c:ptCount val="4"/>
                <c:pt idx="0">
                  <c:v>0.4996</c:v>
                </c:pt>
                <c:pt idx="1">
                  <c:v>0.4941</c:v>
                </c:pt>
                <c:pt idx="2">
                  <c:v>0.48811</c:v>
                </c:pt>
                <c:pt idx="3">
                  <c:v>0.48209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19766824"/>
        <c:axId val="2119773288"/>
      </c:barChart>
      <c:catAx>
        <c:axId val="2119766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baseline="0"/>
                  <a:t>Methodology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773288"/>
        <c:crosses val="autoZero"/>
        <c:auto val="1"/>
        <c:lblAlgn val="ctr"/>
        <c:lblOffset val="100"/>
        <c:noMultiLvlLbl val="0"/>
      </c:catAx>
      <c:valAx>
        <c:axId val="2119773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baseline="0"/>
                  <a:t>Mean Correlation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9766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8436-2244-444A-A972-B133DACAE537}" type="datetimeFigureOut">
              <a:rPr lang="en-US" smtClean="0"/>
              <a:t>12/3/14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78BD9-F291-724B-9360-4E9189F7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6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7CD37-E579-48F5-8CA3-BEA801CED2F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9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4" y="3146981"/>
            <a:ext cx="8237540" cy="1151229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0379" y="361507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4400" spc="-15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46911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343033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0375" y="289462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375" y="385538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29966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57150"/>
            <a:ext cx="8991600" cy="4629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2914651"/>
            <a:ext cx="4876800" cy="285749"/>
          </a:xfrm>
          <a:noFill/>
          <a:ln>
            <a:noFill/>
          </a:ln>
        </p:spPr>
        <p:txBody>
          <a:bodyPr anchor="ctr">
            <a:normAutofit/>
          </a:bodyPr>
          <a:lstStyle>
            <a:lvl1pPr marL="0" indent="0" algn="l">
              <a:buNone/>
              <a:defRPr sz="18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62400" y="3314700"/>
            <a:ext cx="4876800" cy="1028700"/>
          </a:xfrm>
          <a:prstGeom prst="rect">
            <a:avLst/>
          </a:prstGeom>
          <a:ln>
            <a:noFill/>
          </a:ln>
        </p:spPr>
        <p:txBody>
          <a:bodyPr rtlCol="0" anchor="t">
            <a:noAutofit/>
          </a:bodyPr>
          <a:lstStyle>
            <a:lvl1pPr algn="l">
              <a:defRPr sz="3000" b="0" cap="none" spc="225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39960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800" b="0" cap="none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19022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2700" b="0" cap="none" spc="0" baseline="0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17083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8559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5598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5419"/>
            <a:ext cx="4040188" cy="296346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65598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445419"/>
            <a:ext cx="4041775" cy="296346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4571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84385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2999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ente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1" y="2114550"/>
            <a:ext cx="8229600" cy="685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1309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4851" y="470395"/>
            <a:ext cx="2703516" cy="783236"/>
          </a:xfrm>
        </p:spPr>
        <p:txBody>
          <a:bodyPr anchor="ctr"/>
          <a:lstStyle>
            <a:lvl1pPr algn="l">
              <a:defRPr sz="1500" b="1"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56" y="470037"/>
            <a:ext cx="4593838" cy="394506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851" y="1254560"/>
            <a:ext cx="2703516" cy="3161831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196" y="78609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23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ge Chapter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75773" y="2743201"/>
            <a:ext cx="8512760" cy="1786268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r">
              <a:lnSpc>
                <a:spcPts val="7600"/>
              </a:lnSpc>
              <a:defRPr sz="7200" spc="-3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5952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D6E9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>
                <a:latin typeface="Open Sans"/>
              </a:defRPr>
            </a:lvl1pPr>
            <a:lvl2pPr>
              <a:defRPr sz="2000">
                <a:latin typeface="Open Sans"/>
              </a:defRPr>
            </a:lvl2pPr>
            <a:lvl3pPr>
              <a:defRPr sz="1800">
                <a:latin typeface="Open Sans"/>
              </a:defRPr>
            </a:lvl3pPr>
            <a:lvl4pPr>
              <a:defRPr sz="1600">
                <a:latin typeface="Open Sans"/>
              </a:defRPr>
            </a:lvl4pPr>
            <a:lvl5pPr>
              <a:defRPr sz="1600">
                <a:latin typeface="Open San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97368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 spc="-15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4016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77025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4582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3356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5849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7426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7"/>
            <a:ext cx="82296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01689"/>
            <a:ext cx="8229600" cy="379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940040" y="4843014"/>
            <a:ext cx="1197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0D6E95"/>
                </a:solidFill>
              </a:rPr>
              <a:t>@</a:t>
            </a:r>
            <a:r>
              <a:rPr lang="en-US" sz="1200" dirty="0" err="1" smtClean="0">
                <a:solidFill>
                  <a:srgbClr val="0D6E95"/>
                </a:solidFill>
              </a:rPr>
              <a:t>benhamner</a:t>
            </a:r>
            <a:endParaRPr lang="en-US" sz="1200" dirty="0">
              <a:solidFill>
                <a:srgbClr val="0D6E95"/>
              </a:solidFill>
            </a:endParaRPr>
          </a:p>
        </p:txBody>
      </p:sp>
      <p:pic>
        <p:nvPicPr>
          <p:cNvPr id="6" name="Picture 2" descr="https://g.twimg.com/Twitter_logo_blue.png"/>
          <p:cNvPicPr>
            <a:picLocks noChangeAspect="1" noChangeArrowheads="1"/>
          </p:cNvPicPr>
          <p:nvPr userDrawn="1"/>
        </p:nvPicPr>
        <p:blipFill>
          <a:blip r:embed="rId1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60" y="4914839"/>
            <a:ext cx="201511" cy="16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85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70" r:id="rId2"/>
    <p:sldLayoutId id="2147493471" r:id="rId3"/>
    <p:sldLayoutId id="2147493472" r:id="rId4"/>
    <p:sldLayoutId id="2147493473" r:id="rId5"/>
    <p:sldLayoutId id="2147493474" r:id="rId6"/>
    <p:sldLayoutId id="2147493475" r:id="rId7"/>
    <p:sldLayoutId id="2147493476" r:id="rId8"/>
    <p:sldLayoutId id="2147493477" r:id="rId9"/>
    <p:sldLayoutId id="2147493478" r:id="rId10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b="0" kern="1200">
          <a:solidFill>
            <a:srgbClr val="0D6E95"/>
          </a:solidFill>
          <a:latin typeface="Open Sans"/>
          <a:ea typeface="ＭＳ Ｐゴシック" charset="-128"/>
          <a:cs typeface="Helvetic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rgbClr val="595959"/>
          </a:solidFill>
          <a:latin typeface="Helvetica"/>
          <a:ea typeface="ＭＳ Ｐゴシック" charset="-128"/>
          <a:cs typeface="Helvetic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595959"/>
          </a:solidFill>
          <a:latin typeface="Helvetica"/>
          <a:ea typeface="ＭＳ Ｐゴシック" charset="-128"/>
          <a:cs typeface="Helvetic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595959"/>
          </a:solidFill>
          <a:latin typeface="Helvetica"/>
          <a:ea typeface="ＭＳ Ｐゴシック" charset="-128"/>
          <a:cs typeface="Helvetic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rgbClr val="595959"/>
          </a:solidFill>
          <a:latin typeface="Helvetica"/>
          <a:ea typeface="ＭＳ Ｐゴシック" charset="-128"/>
          <a:cs typeface="Helvetic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rgbClr val="595959"/>
          </a:solidFill>
          <a:latin typeface="Helvetica"/>
          <a:ea typeface="ＭＳ Ｐゴシック" charset="-128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200" y="4743450"/>
            <a:ext cx="7543800" cy="342900"/>
          </a:xfrm>
          <a:prstGeom prst="rect">
            <a:avLst/>
          </a:prstGeom>
          <a:solidFill>
            <a:srgbClr val="6F6F6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defTabSz="685800">
              <a:defRPr/>
            </a:pPr>
            <a:endParaRPr lang="en-AU" sz="825" dirty="0">
              <a:solidFill>
                <a:srgbClr val="FFFFFF">
                  <a:lumMod val="95000"/>
                </a:srgbClr>
              </a:solidFill>
              <a:ea typeface="ヒラギノ角ゴ Pro W3"/>
              <a:cs typeface="ヒラギノ角ゴ Pro W3"/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76201" y="57151"/>
            <a:ext cx="8991600" cy="3428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AU" dirty="0" smtClean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628650"/>
            <a:ext cx="8229600" cy="387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42" y="4796201"/>
            <a:ext cx="962859" cy="3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97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40" r:id="rId1"/>
    <p:sldLayoutId id="2147493541" r:id="rId2"/>
    <p:sldLayoutId id="2147493542" r:id="rId3"/>
    <p:sldLayoutId id="2147493543" r:id="rId4"/>
    <p:sldLayoutId id="2147493544" r:id="rId5"/>
    <p:sldLayoutId id="2147493545" r:id="rId6"/>
    <p:sldLayoutId id="2147493546" r:id="rId7"/>
    <p:sldLayoutId id="2147493547" r:id="rId8"/>
    <p:sldLayoutId id="2147493548" r:id="rId9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0" kern="1200" cap="none" baseline="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35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5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C:\Users\rowan\Desktop\Kaggle\ppt\3205113020_85251a29a2_o.jpg"/>
          <p:cNvPicPr>
            <a:picLocks noChangeAspect="1" noChangeArrowheads="1"/>
          </p:cNvPicPr>
          <p:nvPr/>
        </p:nvPicPr>
        <p:blipFill rotWithShape="1">
          <a:blip r:embed="rId3"/>
          <a:srcRect l="11669" t="17992" r="13957" b="5551"/>
          <a:stretch/>
        </p:blipFill>
        <p:spPr bwMode="auto">
          <a:xfrm>
            <a:off x="3179" y="0"/>
            <a:ext cx="914400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6013454" y="4912668"/>
            <a:ext cx="313372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AU" sz="900" dirty="0">
                <a:solidFill>
                  <a:schemeClr val="bg1"/>
                </a:solidFill>
              </a:rPr>
              <a:t>Photo by </a:t>
            </a:r>
            <a:r>
              <a:rPr lang="en-AU" sz="900" dirty="0" err="1">
                <a:solidFill>
                  <a:schemeClr val="bg1"/>
                </a:solidFill>
              </a:rPr>
              <a:t>mikebaird</a:t>
            </a:r>
            <a:r>
              <a:rPr lang="en-AU" sz="900" dirty="0">
                <a:solidFill>
                  <a:schemeClr val="bg1"/>
                </a:solidFill>
              </a:rPr>
              <a:t>, </a:t>
            </a:r>
            <a:r>
              <a:rPr lang="en-AU" sz="900" dirty="0" err="1">
                <a:solidFill>
                  <a:schemeClr val="bg1"/>
                </a:solidFill>
              </a:rPr>
              <a:t>www.flickr.com</a:t>
            </a:r>
            <a:r>
              <a:rPr lang="en-AU" sz="900" dirty="0">
                <a:solidFill>
                  <a:schemeClr val="bg1"/>
                </a:solidFill>
              </a:rPr>
              <a:t>/photos/</a:t>
            </a:r>
            <a:r>
              <a:rPr lang="en-AU" sz="900" dirty="0" err="1">
                <a:solidFill>
                  <a:schemeClr val="bg1"/>
                </a:solidFill>
              </a:rPr>
              <a:t>mikebaird</a:t>
            </a:r>
            <a:endParaRPr lang="en-AU" sz="900" dirty="0">
              <a:solidFill>
                <a:schemeClr val="bg1"/>
              </a:solidFill>
            </a:endParaRPr>
          </a:p>
        </p:txBody>
      </p:sp>
      <p:sp>
        <p:nvSpPr>
          <p:cNvPr id="10247" name="TextBox 1"/>
          <p:cNvSpPr txBox="1">
            <a:spLocks noChangeArrowheads="1"/>
          </p:cNvSpPr>
          <p:nvPr/>
        </p:nvSpPr>
        <p:spPr bwMode="auto">
          <a:xfrm>
            <a:off x="224992" y="1470660"/>
            <a:ext cx="2678228" cy="19198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</p:spPr>
        <p:txBody>
          <a:bodyPr anchor="t" anchorCtr="0"/>
          <a:lstStyle/>
          <a:p>
            <a:pPr marL="285750"/>
            <a:endParaRPr lang="en-AU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3975"/>
            <a:r>
              <a:rPr lang="en-AU" sz="2000" b="1" dirty="0" smtClean="0">
                <a:solidFill>
                  <a:schemeClr val="bg1"/>
                </a:solidFill>
                <a:latin typeface="Helvetica"/>
                <a:cs typeface="Helvetica"/>
              </a:rPr>
              <a:t>Machine Learning Competitions</a:t>
            </a:r>
            <a:endParaRPr lang="en-AU" sz="1400" dirty="0" smtClean="0">
              <a:solidFill>
                <a:srgbClr val="FFFFFF"/>
              </a:solidFill>
            </a:endParaRPr>
          </a:p>
          <a:p>
            <a:pPr marL="55563"/>
            <a:endParaRPr lang="en-AU" sz="1050" dirty="0" smtClean="0">
              <a:solidFill>
                <a:srgbClr val="FFFFFF"/>
              </a:solidFill>
              <a:latin typeface="Helvetica"/>
              <a:cs typeface="Helvetica"/>
            </a:endParaRPr>
          </a:p>
          <a:p>
            <a:pPr marL="55563"/>
            <a:r>
              <a:rPr lang="en-AU" sz="1050" dirty="0" smtClean="0">
                <a:solidFill>
                  <a:srgbClr val="FFFFFF"/>
                </a:solidFill>
                <a:latin typeface="Helvetica"/>
                <a:cs typeface="Helvetica"/>
              </a:rPr>
              <a:t>Slides generously provided by:</a:t>
            </a:r>
            <a:br>
              <a:rPr lang="en-AU" sz="1050" dirty="0" smtClean="0">
                <a:solidFill>
                  <a:srgbClr val="FFFFFF"/>
                </a:solidFill>
                <a:latin typeface="Helvetica"/>
                <a:cs typeface="Helvetica"/>
              </a:rPr>
            </a:br>
            <a:r>
              <a:rPr lang="en-AU" sz="1050" dirty="0" smtClean="0">
                <a:solidFill>
                  <a:srgbClr val="FFFFFF"/>
                </a:solidFill>
                <a:latin typeface="Helvetica"/>
                <a:cs typeface="Helvetica"/>
              </a:rPr>
              <a:t>Ben </a:t>
            </a:r>
            <a:r>
              <a:rPr lang="en-AU" sz="1050" dirty="0" err="1" smtClean="0">
                <a:solidFill>
                  <a:srgbClr val="FFFFFF"/>
                </a:solidFill>
                <a:latin typeface="Helvetica"/>
                <a:cs typeface="Helvetica"/>
              </a:rPr>
              <a:t>Hamner</a:t>
            </a:r>
            <a:r>
              <a:rPr lang="en-AU" sz="1050" dirty="0" smtClean="0">
                <a:solidFill>
                  <a:srgbClr val="FFFFFF"/>
                </a:solidFill>
                <a:latin typeface="Helvetica"/>
                <a:cs typeface="Helvetica"/>
              </a:rPr>
              <a:t>, Chief Scientist</a:t>
            </a:r>
          </a:p>
          <a:p>
            <a:pPr marL="55563"/>
            <a:r>
              <a:rPr lang="en-AU" sz="1050" dirty="0" err="1" smtClean="0">
                <a:solidFill>
                  <a:srgbClr val="FFFFFF"/>
                </a:solidFill>
                <a:latin typeface="Helvetica"/>
                <a:cs typeface="Helvetica"/>
              </a:rPr>
              <a:t>Kaggle</a:t>
            </a:r>
            <a:r>
              <a:rPr lang="en-AU" sz="1050" dirty="0" smtClean="0">
                <a:solidFill>
                  <a:srgbClr val="FFFFFF"/>
                </a:solidFill>
                <a:latin typeface="Helvetica"/>
                <a:cs typeface="Helvetica"/>
              </a:rPr>
              <a:t/>
            </a:r>
            <a:br>
              <a:rPr lang="en-AU" sz="1050" dirty="0" smtClean="0">
                <a:solidFill>
                  <a:srgbClr val="FFFFFF"/>
                </a:solidFill>
                <a:latin typeface="Helvetica"/>
                <a:cs typeface="Helvetica"/>
              </a:rPr>
            </a:br>
            <a:endParaRPr lang="en-AU" sz="1600" dirty="0">
              <a:solidFill>
                <a:srgbClr val="FFFFFF"/>
              </a:solidFill>
            </a:endParaRPr>
          </a:p>
        </p:txBody>
      </p:sp>
      <p:pic>
        <p:nvPicPr>
          <p:cNvPr id="10245" name="Picture 6" descr="C:\Users\rowan\Desktop\Kaggle\ppt\kaggle-logo-final-rgb-bi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1412" y="4382365"/>
            <a:ext cx="1443713" cy="55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910840" y="1607819"/>
            <a:ext cx="350520" cy="1196341"/>
          </a:xfrm>
          <a:prstGeom prst="rect">
            <a:avLst/>
          </a:prstGeom>
          <a:solidFill>
            <a:srgbClr val="CDE6FA"/>
          </a:solidFill>
          <a:ln>
            <a:solidFill>
              <a:srgbClr val="CDE6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5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 / GBM’s work very well for many common classification and regression tasks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31844" y="4348391"/>
            <a:ext cx="1541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Verikas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2011)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0" y="1350169"/>
            <a:ext cx="49530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9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Competitions don’t typically yield simple and theoretically elegant solutions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5941" y="1352043"/>
            <a:ext cx="1181100" cy="6381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90733" y="4489614"/>
            <a:ext cx="6400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sz="1050" dirty="0">
                <a:solidFill>
                  <a:srgbClr val="FFFFFF">
                    <a:lumMod val="75000"/>
                  </a:srgbClr>
                </a:solidFill>
              </a:rPr>
              <a:t>*exception – Factorization Machines in KDD Cup 2012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220" y="3347650"/>
            <a:ext cx="1143000" cy="71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941" y="2292339"/>
            <a:ext cx="1190625" cy="75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338" y="2284844"/>
            <a:ext cx="1419225" cy="762000"/>
          </a:xfrm>
          <a:prstGeom prst="rect">
            <a:avLst/>
          </a:prstGeom>
        </p:spPr>
      </p:pic>
      <p:pic>
        <p:nvPicPr>
          <p:cNvPr id="1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3655" y="927703"/>
            <a:ext cx="11811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426" y="1707667"/>
            <a:ext cx="1419225" cy="762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379" y="4025485"/>
            <a:ext cx="1190625" cy="7524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892" y="3325511"/>
            <a:ext cx="1190625" cy="7524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655" y="2625537"/>
            <a:ext cx="1190625" cy="75247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5" idx="3"/>
            <a:endCxn id="6" idx="1"/>
          </p:cNvCxnSpPr>
          <p:nvPr/>
        </p:nvCxnSpPr>
        <p:spPr>
          <a:xfrm>
            <a:off x="3234755" y="1246791"/>
            <a:ext cx="931186" cy="424340"/>
          </a:xfrm>
          <a:prstGeom prst="straightConnector1">
            <a:avLst/>
          </a:prstGeom>
          <a:ln>
            <a:solidFill>
              <a:srgbClr val="0D6E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6" idx="1"/>
          </p:cNvCxnSpPr>
          <p:nvPr/>
        </p:nvCxnSpPr>
        <p:spPr>
          <a:xfrm flipV="1">
            <a:off x="3321651" y="1671131"/>
            <a:ext cx="844290" cy="417536"/>
          </a:xfrm>
          <a:prstGeom prst="straightConnector1">
            <a:avLst/>
          </a:prstGeom>
          <a:ln>
            <a:solidFill>
              <a:srgbClr val="0D6E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7" idx="1"/>
          </p:cNvCxnSpPr>
          <p:nvPr/>
        </p:nvCxnSpPr>
        <p:spPr>
          <a:xfrm>
            <a:off x="3244280" y="3001775"/>
            <a:ext cx="997940" cy="703063"/>
          </a:xfrm>
          <a:prstGeom prst="straightConnector1">
            <a:avLst/>
          </a:prstGeom>
          <a:ln>
            <a:solidFill>
              <a:srgbClr val="0D6E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  <a:endCxn id="7" idx="1"/>
          </p:cNvCxnSpPr>
          <p:nvPr/>
        </p:nvCxnSpPr>
        <p:spPr>
          <a:xfrm>
            <a:off x="3239517" y="3701749"/>
            <a:ext cx="1002703" cy="3089"/>
          </a:xfrm>
          <a:prstGeom prst="straightConnector1">
            <a:avLst/>
          </a:prstGeom>
          <a:ln>
            <a:solidFill>
              <a:srgbClr val="0D6E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  <a:endCxn id="7" idx="1"/>
          </p:cNvCxnSpPr>
          <p:nvPr/>
        </p:nvCxnSpPr>
        <p:spPr>
          <a:xfrm flipV="1">
            <a:off x="3231004" y="3704838"/>
            <a:ext cx="1011216" cy="696885"/>
          </a:xfrm>
          <a:prstGeom prst="straightConnector1">
            <a:avLst/>
          </a:prstGeom>
          <a:ln>
            <a:solidFill>
              <a:srgbClr val="0D6E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  <a:endCxn id="9" idx="1"/>
          </p:cNvCxnSpPr>
          <p:nvPr/>
        </p:nvCxnSpPr>
        <p:spPr>
          <a:xfrm>
            <a:off x="5347041" y="1671131"/>
            <a:ext cx="876297" cy="994713"/>
          </a:xfrm>
          <a:prstGeom prst="straightConnector1">
            <a:avLst/>
          </a:prstGeom>
          <a:ln>
            <a:solidFill>
              <a:srgbClr val="0D6E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9" idx="1"/>
          </p:cNvCxnSpPr>
          <p:nvPr/>
        </p:nvCxnSpPr>
        <p:spPr>
          <a:xfrm flipV="1">
            <a:off x="5356566" y="2665844"/>
            <a:ext cx="866772" cy="2733"/>
          </a:xfrm>
          <a:prstGeom prst="straightConnector1">
            <a:avLst/>
          </a:prstGeom>
          <a:ln>
            <a:solidFill>
              <a:srgbClr val="0D6E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3"/>
            <a:endCxn id="9" idx="1"/>
          </p:cNvCxnSpPr>
          <p:nvPr/>
        </p:nvCxnSpPr>
        <p:spPr>
          <a:xfrm flipV="1">
            <a:off x="5385220" y="2665844"/>
            <a:ext cx="838118" cy="1038994"/>
          </a:xfrm>
          <a:prstGeom prst="straightConnector1">
            <a:avLst/>
          </a:prstGeom>
          <a:ln>
            <a:solidFill>
              <a:srgbClr val="0D6E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2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Competitions don’t typically yield production code</a:t>
            </a:r>
            <a:endParaRPr lang="en-US" dirty="0"/>
          </a:p>
        </p:txBody>
      </p:sp>
      <p:pic>
        <p:nvPicPr>
          <p:cNvPr id="14338" name="Picture 2" descr="http://3.bp.blogspot.com/-O-q9FEf3mJg/TjKcm7bwvcI/AAAAAAAAAZc/094lwz7GVBU/s1600/DependencyGraph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81" y="801688"/>
            <a:ext cx="6764837" cy="379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9076" y="4538960"/>
            <a:ext cx="8829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http://ora-00001.blogspot.ru/2011/07/mythbusters-stored-procedures-edition.html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90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Competitions don’t always yield computationally efficient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Rewards performance without computational and complexity constraints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5362" name="Picture 2" descr="http://olhardainformacao.files.wordpress.com/2014/01/olhar-da-informac3a7c3a3o-processadorquen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1733550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0100" y="4563160"/>
            <a:ext cx="83439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http://iinustechtips.com/main/topic/193045-need-help-underclocking-d/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1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76" y="2697171"/>
            <a:ext cx="6474268" cy="1680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557" y="720326"/>
            <a:ext cx="6555105" cy="16353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64" y="836114"/>
            <a:ext cx="1704975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26557" y="2389394"/>
            <a:ext cx="253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www.kaggle.com/c/asap-aes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348176" y="4377926"/>
            <a:ext cx="253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www.kaggle.com/c/asap-sas</a:t>
            </a:r>
            <a:endParaRPr lang="en-US" sz="1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06377"/>
            <a:ext cx="8229600" cy="425450"/>
          </a:xfrm>
        </p:spPr>
        <p:txBody>
          <a:bodyPr/>
          <a:lstStyle/>
          <a:p>
            <a:r>
              <a:rPr lang="en-US" dirty="0" smtClean="0"/>
              <a:t>Automatically grading student written essays and short answers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grading short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10 short answer prompts</a:t>
            </a:r>
          </a:p>
          <a:p>
            <a:r>
              <a:rPr lang="en-US" dirty="0" smtClean="0"/>
              <a:t>3,000 responses per prompt</a:t>
            </a:r>
          </a:p>
          <a:p>
            <a:r>
              <a:rPr lang="en-US" dirty="0" smtClean="0"/>
              <a:t>~30,000 total responses</a:t>
            </a:r>
          </a:p>
          <a:p>
            <a:pPr lvl="1"/>
            <a:r>
              <a:rPr lang="en-US" dirty="0" smtClean="0"/>
              <a:t>12,000 hand-written and then transcribed</a:t>
            </a:r>
          </a:p>
          <a:p>
            <a:pPr lvl="1"/>
            <a:r>
              <a:rPr lang="en-US" dirty="0" smtClean="0"/>
              <a:t>18,000 digitally entered</a:t>
            </a:r>
          </a:p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and 10</a:t>
            </a:r>
            <a:r>
              <a:rPr lang="en-US" baseline="30000" dirty="0" smtClean="0"/>
              <a:t>th</a:t>
            </a:r>
            <a:r>
              <a:rPr lang="en-US" dirty="0" smtClean="0"/>
              <a:t> grade students</a:t>
            </a:r>
          </a:p>
          <a:p>
            <a:r>
              <a:rPr lang="en-US" dirty="0" smtClean="0"/>
              <a:t>3 different US states</a:t>
            </a:r>
            <a:endParaRPr lang="en-US" dirty="0"/>
          </a:p>
          <a:p>
            <a:r>
              <a:rPr lang="en-US" dirty="0" smtClean="0"/>
              <a:t>Each response graded by at least two teachers</a:t>
            </a:r>
          </a:p>
        </p:txBody>
      </p:sp>
    </p:spTree>
    <p:extLst>
      <p:ext uri="{BB962C8B-B14F-4D97-AF65-F5344CB8AC3E}">
        <p14:creationId xmlns:p14="http://schemas.microsoft.com/office/powerpoint/2010/main" val="243535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10" y="857998"/>
            <a:ext cx="5500688" cy="375761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best automated essay grading methodologies performed on par with the human graders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Ensembling</a:t>
            </a:r>
            <a:r>
              <a:rPr lang="en-US" dirty="0" smtClean="0"/>
              <a:t> the solutions from the top teams produced a significant additional improvement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58" y="801688"/>
            <a:ext cx="6069483" cy="3792537"/>
          </a:xfrm>
        </p:spPr>
      </p:pic>
    </p:spTree>
    <p:extLst>
      <p:ext uri="{BB962C8B-B14F-4D97-AF65-F5344CB8AC3E}">
        <p14:creationId xmlns:p14="http://schemas.microsoft.com/office/powerpoint/2010/main" val="344536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molecular activity from molecular structure and 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85900" y="3054158"/>
            <a:ext cx="6172200" cy="145361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15 supervised regression data sets</a:t>
            </a:r>
          </a:p>
          <a:p>
            <a:pPr lvl="1"/>
            <a:r>
              <a:rPr lang="en-US" dirty="0" smtClean="0"/>
              <a:t>Each  with a single feature matrix of molecules and their numerical descriptors</a:t>
            </a:r>
          </a:p>
          <a:p>
            <a:pPr lvl="1"/>
            <a:r>
              <a:rPr lang="en-US" dirty="0" smtClean="0"/>
              <a:t>1569-37241 molecules / set</a:t>
            </a:r>
          </a:p>
          <a:p>
            <a:pPr lvl="1"/>
            <a:r>
              <a:rPr lang="en-US" dirty="0" smtClean="0"/>
              <a:t>4308-9493 descriptors / molecule </a:t>
            </a:r>
          </a:p>
          <a:p>
            <a:r>
              <a:rPr lang="en-US" dirty="0" smtClean="0"/>
              <a:t>Evaluated with mean correlation coefficient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13" y="614186"/>
            <a:ext cx="5844314" cy="2382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00700" y="4489614"/>
            <a:ext cx="2171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www.kaggle.com/c/MerckActivity</a:t>
            </a:r>
          </a:p>
        </p:txBody>
      </p:sp>
    </p:spTree>
    <p:extLst>
      <p:ext uri="{BB962C8B-B14F-4D97-AF65-F5344CB8AC3E}">
        <p14:creationId xmlns:p14="http://schemas.microsoft.com/office/powerpoint/2010/main" val="51870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winning methodology used a generic approach that exploited commonalities in the 15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Preprocessing Methods</a:t>
            </a:r>
          </a:p>
          <a:p>
            <a:pPr lvl="1"/>
            <a:r>
              <a:rPr lang="en-US" dirty="0" smtClean="0"/>
              <a:t>Minimal preprocessing</a:t>
            </a:r>
          </a:p>
          <a:p>
            <a:pPr lvl="1"/>
            <a:r>
              <a:rPr lang="en-US" dirty="0" smtClean="0"/>
              <a:t>Log-transformed features where appropriate</a:t>
            </a:r>
          </a:p>
          <a:p>
            <a:r>
              <a:rPr lang="en-US" dirty="0" smtClean="0"/>
              <a:t>Supervised Machine Learning Methods</a:t>
            </a:r>
          </a:p>
          <a:p>
            <a:pPr lvl="1"/>
            <a:r>
              <a:rPr lang="en-US" dirty="0" smtClean="0"/>
              <a:t>Single-task deep neural network with dropout</a:t>
            </a:r>
          </a:p>
          <a:p>
            <a:pPr lvl="2"/>
            <a:r>
              <a:rPr lang="en-US" dirty="0" smtClean="0"/>
              <a:t>Rectified linear hidden units</a:t>
            </a:r>
          </a:p>
          <a:p>
            <a:pPr lvl="1"/>
            <a:r>
              <a:rPr lang="en-US" dirty="0" smtClean="0"/>
              <a:t>Multi-task deep neural network with dropout</a:t>
            </a:r>
          </a:p>
          <a:p>
            <a:pPr lvl="2"/>
            <a:r>
              <a:rPr lang="en-US" dirty="0" smtClean="0"/>
              <a:t>Rectified linear hidden units</a:t>
            </a:r>
          </a:p>
          <a:p>
            <a:pPr lvl="2"/>
            <a:r>
              <a:rPr lang="en-US" dirty="0" smtClean="0"/>
              <a:t>15 output units corresponding to the 15 tasks</a:t>
            </a:r>
          </a:p>
          <a:p>
            <a:pPr lvl="1"/>
            <a:r>
              <a:rPr lang="en-US" dirty="0" smtClean="0"/>
              <a:t>Gaussian process regression</a:t>
            </a:r>
          </a:p>
          <a:p>
            <a:r>
              <a:rPr lang="en-US" dirty="0" err="1" smtClean="0"/>
              <a:t>Ensembled</a:t>
            </a:r>
            <a:r>
              <a:rPr lang="en-US" dirty="0" smtClean="0"/>
              <a:t> with an equally-weighted blend of the three models</a:t>
            </a:r>
          </a:p>
          <a:p>
            <a:r>
              <a:rPr lang="en-US" dirty="0"/>
              <a:t>“</a:t>
            </a:r>
            <a:r>
              <a:rPr lang="en-US" i="1" dirty="0"/>
              <a:t>No random forests were harmed (or used) in the creation of our solution</a:t>
            </a:r>
            <a:r>
              <a:rPr lang="en-US" i="1" dirty="0" smtClean="0"/>
              <a:t>.</a:t>
            </a:r>
            <a:r>
              <a:rPr lang="en-US" dirty="0" smtClean="0"/>
              <a:t>”</a:t>
            </a:r>
          </a:p>
          <a:p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29599" y="4489614"/>
            <a:ext cx="5429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blog.kaggle.com/2012/11/01/deep-learning-how-i-did-it-merck-1st-place-interview/</a:t>
            </a:r>
          </a:p>
        </p:txBody>
      </p:sp>
    </p:spTree>
    <p:extLst>
      <p:ext uri="{BB962C8B-B14F-4D97-AF65-F5344CB8AC3E}">
        <p14:creationId xmlns:p14="http://schemas.microsoft.com/office/powerpoint/2010/main" val="4050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next two places used complex and model-specific feature extraction &amp; selection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Place Methods</a:t>
            </a:r>
          </a:p>
          <a:p>
            <a:pPr lvl="1"/>
            <a:r>
              <a:rPr lang="en-US" dirty="0" smtClean="0"/>
              <a:t>Complex and model-specific feature extraction and selection steps -&gt; Random Forests, Support Vector Machines, and Gradient-Boosted Machines -&gt; blending</a:t>
            </a:r>
          </a:p>
          <a:p>
            <a:pPr lvl="1"/>
            <a:r>
              <a:rPr lang="en-US" dirty="0" smtClean="0"/>
              <a:t> “</a:t>
            </a:r>
            <a:r>
              <a:rPr lang="en-US" i="1" dirty="0"/>
              <a:t>The most surprising thing was that almost all attempts to use subject matter knowledge or insights drawn from data visualization led to drastically worse results. We actually arranged a 2 hour whiteboard lecture from a very talented biochemist and came up with some ideas based on what we learned, but none of them worked out.</a:t>
            </a:r>
            <a:r>
              <a:rPr lang="en-US" dirty="0" smtClean="0"/>
              <a:t>”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Place Methods</a:t>
            </a:r>
          </a:p>
          <a:p>
            <a:pPr lvl="1"/>
            <a:r>
              <a:rPr lang="en-US" dirty="0" smtClean="0"/>
              <a:t>Singular Value Decomposition / Lasso Regression</a:t>
            </a:r>
          </a:p>
          <a:p>
            <a:pPr lvl="1"/>
            <a:r>
              <a:rPr lang="en-US" dirty="0" smtClean="0"/>
              <a:t>Support Vector Machines, Random Forests, Neural Networks, and Gradient Boosted Machines, and Multiple Linear Regression</a:t>
            </a:r>
          </a:p>
          <a:p>
            <a:pPr lvl="1"/>
            <a:r>
              <a:rPr lang="en-US" dirty="0" smtClean="0"/>
              <a:t>Hierarchical ensemble to combine models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9371" y="4489614"/>
            <a:ext cx="5429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blog.kaggle.com/2012/11/05/team-takes-3rd-in-the-merck-challenge/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28866" y="2800350"/>
            <a:ext cx="5429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bg2">
                    <a:lumMod val="75000"/>
                  </a:schemeClr>
                </a:solidFill>
              </a:rPr>
              <a:t>blog.kaggle.com/2012/11/04/team-datarobot-merck-2nd-place-interview/</a:t>
            </a:r>
          </a:p>
        </p:txBody>
      </p:sp>
    </p:spTree>
    <p:extLst>
      <p:ext uri="{BB962C8B-B14F-4D97-AF65-F5344CB8AC3E}">
        <p14:creationId xmlns:p14="http://schemas.microsoft.com/office/powerpoint/2010/main" val="17644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Ensembling</a:t>
            </a:r>
            <a:r>
              <a:rPr lang="en-US" dirty="0" smtClean="0"/>
              <a:t> the top models in the Merck Molecular Activity challenge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485900" y="628651"/>
          <a:ext cx="6172200" cy="3879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942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Kaggle PPT Templat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15307</TotalTime>
  <Words>537</Words>
  <Application>Microsoft Macintosh PowerPoint</Application>
  <PresentationFormat>On-screen Show (16:9)</PresentationFormat>
  <Paragraphs>65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Kaggle</vt:lpstr>
      <vt:lpstr>1_Kaggle PPT Template</vt:lpstr>
      <vt:lpstr>PowerPoint Presentation</vt:lpstr>
      <vt:lpstr>Automatically grading student written essays and short answers</vt:lpstr>
      <vt:lpstr>Data for grading short answers</vt:lpstr>
      <vt:lpstr>The best automated essay grading methodologies performed on par with the human graders</vt:lpstr>
      <vt:lpstr>Ensembling the solutions from the top teams produced a significant additional improvement</vt:lpstr>
      <vt:lpstr>Predicting molecular activity from molecular structure and properties</vt:lpstr>
      <vt:lpstr>The winning methodology used a generic approach that exploited commonalities in the 15 problems</vt:lpstr>
      <vt:lpstr>The next two places used complex and model-specific feature extraction &amp; selection steps</vt:lpstr>
      <vt:lpstr>Ensembling the top models in the Merck Molecular Activity challenge</vt:lpstr>
      <vt:lpstr>Random Forests / GBM’s work very well for many common classification and regression tasks</vt:lpstr>
      <vt:lpstr>Competitions don’t typically yield simple and theoretically elegant solutions</vt:lpstr>
      <vt:lpstr>Competitions don’t typically yield production code</vt:lpstr>
      <vt:lpstr>Competitions don’t always yield computationally efficient solutions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Brian Dalessandro</cp:lastModifiedBy>
  <cp:revision>1198</cp:revision>
  <dcterms:created xsi:type="dcterms:W3CDTF">2010-04-12T23:12:02Z</dcterms:created>
  <dcterms:modified xsi:type="dcterms:W3CDTF">2014-12-03T23:16:52Z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