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3"/>
  </p:notesMasterIdLst>
  <p:sldIdLst>
    <p:sldId id="256" r:id="rId2"/>
    <p:sldId id="387" r:id="rId3"/>
    <p:sldId id="386" r:id="rId4"/>
    <p:sldId id="394" r:id="rId5"/>
    <p:sldId id="395" r:id="rId6"/>
    <p:sldId id="318" r:id="rId7"/>
    <p:sldId id="375" r:id="rId8"/>
    <p:sldId id="377" r:id="rId9"/>
    <p:sldId id="378" r:id="rId10"/>
    <p:sldId id="379" r:id="rId11"/>
    <p:sldId id="380" r:id="rId12"/>
    <p:sldId id="381" r:id="rId13"/>
    <p:sldId id="383" r:id="rId14"/>
    <p:sldId id="384" r:id="rId15"/>
    <p:sldId id="382" r:id="rId16"/>
    <p:sldId id="388" r:id="rId17"/>
    <p:sldId id="389" r:id="rId18"/>
    <p:sldId id="390" r:id="rId19"/>
    <p:sldId id="391" r:id="rId20"/>
    <p:sldId id="392" r:id="rId21"/>
    <p:sldId id="39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9" autoAdjust="0"/>
    <p:restoredTop sz="90810" autoAdjust="0"/>
  </p:normalViewPr>
  <p:slideViewPr>
    <p:cSldViewPr snapToGrid="0" snapToObjects="1">
      <p:cViewPr>
        <p:scale>
          <a:sx n="100" d="100"/>
          <a:sy n="100" d="100"/>
        </p:scale>
        <p:origin x="-368"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9/21/15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 out-of-bag</a:t>
            </a:r>
            <a:r>
              <a:rPr lang="en-US" baseline="0" dirty="0" smtClean="0"/>
              <a:t> error to the </a:t>
            </a:r>
            <a:r>
              <a:rPr lang="en-US" baseline="0" dirty="0" err="1" smtClean="0"/>
              <a:t>xvalidation</a:t>
            </a:r>
            <a:r>
              <a:rPr lang="en-US" baseline="0" dirty="0" smtClean="0"/>
              <a:t> results.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19</a:t>
            </a:fld>
            <a:endParaRPr lang="en-US"/>
          </a:p>
        </p:txBody>
      </p:sp>
    </p:spTree>
    <p:extLst>
      <p:ext uri="{BB962C8B-B14F-4D97-AF65-F5344CB8AC3E}">
        <p14:creationId xmlns:p14="http://schemas.microsoft.com/office/powerpoint/2010/main" val="274708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9/21/15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9/21/15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9/21/15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9/21/15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9/21/15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VP – Data Science, Dstillery</a:t>
            </a:r>
          </a:p>
          <a:p>
            <a:r>
              <a:rPr lang="en-US" dirty="0" smtClean="0"/>
              <a:t>Adjunct Professor, NYU</a:t>
            </a:r>
          </a:p>
          <a:p>
            <a:r>
              <a:rPr lang="en-US" dirty="0" smtClean="0"/>
              <a:t>Fall 2014</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gg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66" y="1549400"/>
            <a:ext cx="8294852" cy="4978400"/>
          </a:xfrm>
          <a:prstGeom prst="rect">
            <a:avLst/>
          </a:prstGeom>
        </p:spPr>
      </p:pic>
      <p:sp>
        <p:nvSpPr>
          <p:cNvPr id="2" name="Title 1"/>
          <p:cNvSpPr>
            <a:spLocks noGrp="1"/>
          </p:cNvSpPr>
          <p:nvPr>
            <p:ph type="title"/>
          </p:nvPr>
        </p:nvSpPr>
        <p:spPr>
          <a:xfrm>
            <a:off x="237065" y="98744"/>
            <a:ext cx="7967134" cy="576051"/>
          </a:xfrm>
        </p:spPr>
        <p:txBody>
          <a:bodyPr>
            <a:normAutofit fontScale="90000"/>
          </a:bodyPr>
          <a:lstStyle/>
          <a:p>
            <a:r>
              <a:rPr lang="en-US" u="sng" dirty="0" smtClean="0"/>
              <a:t>Example bagging</a:t>
            </a:r>
            <a:endParaRPr lang="en-US" u="sng" dirty="0"/>
          </a:p>
        </p:txBody>
      </p:sp>
      <p:sp>
        <p:nvSpPr>
          <p:cNvPr id="4" name="TextBox 3"/>
          <p:cNvSpPr txBox="1"/>
          <p:nvPr/>
        </p:nvSpPr>
        <p:spPr>
          <a:xfrm>
            <a:off x="237066" y="685083"/>
            <a:ext cx="8602134" cy="1323439"/>
          </a:xfrm>
          <a:prstGeom prst="rect">
            <a:avLst/>
          </a:prstGeom>
          <a:noFill/>
        </p:spPr>
        <p:txBody>
          <a:bodyPr wrap="square" rtlCol="0">
            <a:spAutoFit/>
          </a:bodyPr>
          <a:lstStyle/>
          <a:p>
            <a:r>
              <a:rPr lang="en-US" sz="1600" dirty="0" smtClean="0"/>
              <a:t>Each grey line is an individual bootstrap prediction. The red line is the average of all of the bootstrap predictions. The blue line is the truth (known via simulation). Each single estimate is very high variance (especially in the tails), but bagging reduces the variance and results in a better prediction.</a:t>
            </a:r>
          </a:p>
          <a:p>
            <a:endParaRPr lang="en-US" sz="1600" b="1" dirty="0" smtClean="0"/>
          </a:p>
        </p:txBody>
      </p:sp>
    </p:spTree>
    <p:extLst>
      <p:ext uri="{BB962C8B-B14F-4D97-AF65-F5344CB8AC3E}">
        <p14:creationId xmlns:p14="http://schemas.microsoft.com/office/powerpoint/2010/main" val="21203431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98744"/>
            <a:ext cx="7967134" cy="576051"/>
          </a:xfrm>
        </p:spPr>
        <p:txBody>
          <a:bodyPr>
            <a:normAutofit fontScale="90000"/>
          </a:bodyPr>
          <a:lstStyle/>
          <a:p>
            <a:r>
              <a:rPr lang="en-US" u="sng" dirty="0" smtClean="0"/>
              <a:t>When to use bagging</a:t>
            </a:r>
            <a:endParaRPr lang="en-US" u="sng" dirty="0"/>
          </a:p>
        </p:txBody>
      </p:sp>
      <p:sp>
        <p:nvSpPr>
          <p:cNvPr id="4" name="TextBox 3"/>
          <p:cNvSpPr txBox="1"/>
          <p:nvPr/>
        </p:nvSpPr>
        <p:spPr>
          <a:xfrm>
            <a:off x="237066" y="685083"/>
            <a:ext cx="8602134" cy="2246769"/>
          </a:xfrm>
          <a:prstGeom prst="rect">
            <a:avLst/>
          </a:prstGeom>
          <a:noFill/>
        </p:spPr>
        <p:txBody>
          <a:bodyPr wrap="square" rtlCol="0">
            <a:spAutoFit/>
          </a:bodyPr>
          <a:lstStyle/>
          <a:p>
            <a:r>
              <a:rPr lang="en-US" sz="2000" dirty="0" smtClean="0"/>
              <a:t>According to the seminal paper on bagging by Leo </a:t>
            </a:r>
            <a:r>
              <a:rPr lang="en-US" sz="2000" dirty="0" err="1" smtClean="0"/>
              <a:t>Breiman</a:t>
            </a:r>
            <a:r>
              <a:rPr lang="en-US" sz="2000" dirty="0" smtClean="0"/>
              <a:t>, Bagging:</a:t>
            </a:r>
          </a:p>
          <a:p>
            <a:endParaRPr lang="en-US" sz="2000" dirty="0" smtClean="0"/>
          </a:p>
          <a:p>
            <a:pPr marL="285750" indent="-285750">
              <a:buFont typeface="Arial"/>
              <a:buChar char="•"/>
            </a:pPr>
            <a:r>
              <a:rPr lang="en-US" sz="2000" b="1" i="1" dirty="0" smtClean="0">
                <a:solidFill>
                  <a:srgbClr val="D1282E"/>
                </a:solidFill>
              </a:rPr>
              <a:t>“can push a good but unstable procedure a significant step towards optimality”</a:t>
            </a:r>
          </a:p>
          <a:p>
            <a:endParaRPr lang="en-US" sz="2000" b="1" i="1" dirty="0" smtClean="0">
              <a:solidFill>
                <a:srgbClr val="D1282E"/>
              </a:solidFill>
            </a:endParaRPr>
          </a:p>
          <a:p>
            <a:pPr marL="285750" indent="-285750">
              <a:buFont typeface="Arial"/>
              <a:buChar char="•"/>
            </a:pPr>
            <a:r>
              <a:rPr lang="en-US" sz="2000" b="1" i="1" dirty="0" smtClean="0">
                <a:solidFill>
                  <a:srgbClr val="D1282E"/>
                </a:solidFill>
              </a:rPr>
              <a:t>“can slightly degrade the performance of stable procedures”</a:t>
            </a:r>
            <a:endParaRPr lang="en-US" sz="2000" b="1" i="1" dirty="0">
              <a:solidFill>
                <a:srgbClr val="D1282E"/>
              </a:solidFill>
            </a:endParaRPr>
          </a:p>
          <a:p>
            <a:endParaRPr lang="en-US" sz="2000" b="1" dirty="0" smtClean="0"/>
          </a:p>
        </p:txBody>
      </p:sp>
      <p:sp>
        <p:nvSpPr>
          <p:cNvPr id="3" name="TextBox 2"/>
          <p:cNvSpPr txBox="1"/>
          <p:nvPr/>
        </p:nvSpPr>
        <p:spPr>
          <a:xfrm>
            <a:off x="237066" y="3162300"/>
            <a:ext cx="8602134" cy="1569660"/>
          </a:xfrm>
          <a:prstGeom prst="rect">
            <a:avLst/>
          </a:prstGeom>
          <a:noFill/>
        </p:spPr>
        <p:txBody>
          <a:bodyPr wrap="square" rtlCol="0">
            <a:spAutoFit/>
          </a:bodyPr>
          <a:lstStyle/>
          <a:p>
            <a:r>
              <a:rPr lang="en-US" sz="2400" b="1" dirty="0" smtClean="0"/>
              <a:t>Q: What is an unstable procedure?</a:t>
            </a:r>
          </a:p>
          <a:p>
            <a:endParaRPr lang="en-US" sz="2400" b="1" dirty="0" smtClean="0"/>
          </a:p>
          <a:p>
            <a:r>
              <a:rPr lang="en-US" sz="2400" b="1" dirty="0" smtClean="0">
                <a:solidFill>
                  <a:srgbClr val="D1282E"/>
                </a:solidFill>
              </a:rPr>
              <a:t>A: One in which small permutations of the training data result in dramatically different models</a:t>
            </a:r>
            <a:endParaRPr lang="en-US" sz="2400" b="1" dirty="0">
              <a:solidFill>
                <a:srgbClr val="D1282E"/>
              </a:solidFill>
            </a:endParaRPr>
          </a:p>
        </p:txBody>
      </p:sp>
    </p:spTree>
    <p:extLst>
      <p:ext uri="{BB962C8B-B14F-4D97-AF65-F5344CB8AC3E}">
        <p14:creationId xmlns:p14="http://schemas.microsoft.com/office/powerpoint/2010/main" val="40897884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4-11-19 at 11.36.5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0" y="1540284"/>
            <a:ext cx="6159500" cy="4568051"/>
          </a:xfrm>
          <a:prstGeom prst="rect">
            <a:avLst/>
          </a:prstGeom>
        </p:spPr>
      </p:pic>
      <p:sp>
        <p:nvSpPr>
          <p:cNvPr id="2" name="Title 1"/>
          <p:cNvSpPr>
            <a:spLocks noGrp="1"/>
          </p:cNvSpPr>
          <p:nvPr>
            <p:ph type="title"/>
          </p:nvPr>
        </p:nvSpPr>
        <p:spPr>
          <a:xfrm>
            <a:off x="237064" y="98744"/>
            <a:ext cx="8297335" cy="576051"/>
          </a:xfrm>
        </p:spPr>
        <p:txBody>
          <a:bodyPr>
            <a:normAutofit fontScale="90000"/>
          </a:bodyPr>
          <a:lstStyle/>
          <a:p>
            <a:r>
              <a:rPr lang="en-US" u="sng" dirty="0" smtClean="0"/>
              <a:t>example unstable algorithm</a:t>
            </a:r>
            <a:endParaRPr lang="en-US" u="sng" dirty="0"/>
          </a:p>
        </p:txBody>
      </p:sp>
      <p:sp>
        <p:nvSpPr>
          <p:cNvPr id="4" name="TextBox 3"/>
          <p:cNvSpPr txBox="1"/>
          <p:nvPr/>
        </p:nvSpPr>
        <p:spPr>
          <a:xfrm>
            <a:off x="237066" y="685083"/>
            <a:ext cx="8602134" cy="954107"/>
          </a:xfrm>
          <a:prstGeom prst="rect">
            <a:avLst/>
          </a:prstGeom>
          <a:noFill/>
        </p:spPr>
        <p:txBody>
          <a:bodyPr wrap="square" rtlCol="0">
            <a:spAutoFit/>
          </a:bodyPr>
          <a:lstStyle/>
          <a:p>
            <a:r>
              <a:rPr lang="en-US" dirty="0" smtClean="0"/>
              <a:t>From ESL2: “…a decision tree on simulated data. Small variations of the data (generated by bootstrap sampling) produce wide variations in the learned tree.”</a:t>
            </a:r>
          </a:p>
          <a:p>
            <a:endParaRPr lang="en-US" sz="2000" dirty="0" smtClean="0"/>
          </a:p>
        </p:txBody>
      </p:sp>
      <p:sp>
        <p:nvSpPr>
          <p:cNvPr id="6" name="TextBox 5"/>
          <p:cNvSpPr txBox="1"/>
          <p:nvPr/>
        </p:nvSpPr>
        <p:spPr>
          <a:xfrm>
            <a:off x="355600" y="6248035"/>
            <a:ext cx="4419600" cy="338554"/>
          </a:xfrm>
          <a:prstGeom prst="rect">
            <a:avLst/>
          </a:prstGeom>
          <a:noFill/>
        </p:spPr>
        <p:txBody>
          <a:bodyPr wrap="square" rtlCol="0">
            <a:spAutoFit/>
          </a:bodyPr>
          <a:lstStyle/>
          <a:p>
            <a:r>
              <a:rPr lang="en-US" sz="1600" i="1" dirty="0" smtClean="0"/>
              <a:t>Source: ESL2</a:t>
            </a:r>
            <a:endParaRPr lang="en-US" sz="1600" i="1" dirty="0"/>
          </a:p>
        </p:txBody>
      </p:sp>
    </p:spTree>
    <p:extLst>
      <p:ext uri="{BB962C8B-B14F-4D97-AF65-F5344CB8AC3E}">
        <p14:creationId xmlns:p14="http://schemas.microsoft.com/office/powerpoint/2010/main" val="330396343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Wisdom of a crowd of </a:t>
            </a:r>
            <a:r>
              <a:rPr lang="en-US" u="sng" dirty="0" err="1" smtClean="0"/>
              <a:t>Treess</a:t>
            </a:r>
            <a:endParaRPr lang="en-US" u="sng" dirty="0"/>
          </a:p>
        </p:txBody>
      </p:sp>
      <p:sp>
        <p:nvSpPr>
          <p:cNvPr id="4" name="TextBox 3"/>
          <p:cNvSpPr txBox="1"/>
          <p:nvPr/>
        </p:nvSpPr>
        <p:spPr>
          <a:xfrm>
            <a:off x="237066" y="685083"/>
            <a:ext cx="8602134" cy="1231106"/>
          </a:xfrm>
          <a:prstGeom prst="rect">
            <a:avLst/>
          </a:prstGeom>
          <a:noFill/>
        </p:spPr>
        <p:txBody>
          <a:bodyPr wrap="square" rtlCol="0">
            <a:spAutoFit/>
          </a:bodyPr>
          <a:lstStyle/>
          <a:p>
            <a:r>
              <a:rPr lang="en-US" dirty="0" smtClean="0"/>
              <a:t>Each bootstrap sample can be thought of as an independent “expert” making a vote. However, we know the bootstrapped trees are not independent because each sample shares samples</a:t>
            </a:r>
            <a:r>
              <a:rPr lang="en-US" dirty="0"/>
              <a:t> </a:t>
            </a:r>
            <a:r>
              <a:rPr lang="en-US" dirty="0" smtClean="0"/>
              <a:t>as well as features.</a:t>
            </a:r>
          </a:p>
          <a:p>
            <a:endParaRPr lang="en-US" sz="2000" dirty="0" smtClean="0"/>
          </a:p>
        </p:txBody>
      </p:sp>
      <p:sp>
        <p:nvSpPr>
          <p:cNvPr id="6" name="TextBox 5"/>
          <p:cNvSpPr txBox="1"/>
          <p:nvPr/>
        </p:nvSpPr>
        <p:spPr>
          <a:xfrm>
            <a:off x="355600" y="6248035"/>
            <a:ext cx="4419600" cy="338554"/>
          </a:xfrm>
          <a:prstGeom prst="rect">
            <a:avLst/>
          </a:prstGeom>
          <a:noFill/>
        </p:spPr>
        <p:txBody>
          <a:bodyPr wrap="square" rtlCol="0">
            <a:spAutoFit/>
          </a:bodyPr>
          <a:lstStyle/>
          <a:p>
            <a:r>
              <a:rPr lang="en-US" sz="1600" i="1" dirty="0" smtClean="0"/>
              <a:t>Source: ESL2</a:t>
            </a:r>
            <a:endParaRPr lang="en-US" sz="1600" i="1" dirty="0"/>
          </a:p>
        </p:txBody>
      </p:sp>
      <p:pic>
        <p:nvPicPr>
          <p:cNvPr id="7" name="Picture 6" descr="Screen Shot 2014-11-19 at 11.36.5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0" y="1743484"/>
            <a:ext cx="6159500" cy="4568051"/>
          </a:xfrm>
          <a:prstGeom prst="rect">
            <a:avLst/>
          </a:prstGeom>
        </p:spPr>
      </p:pic>
    </p:spTree>
    <p:extLst>
      <p:ext uri="{BB962C8B-B14F-4D97-AF65-F5344CB8AC3E}">
        <p14:creationId xmlns:p14="http://schemas.microsoft.com/office/powerpoint/2010/main" val="2366540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err="1" smtClean="0"/>
              <a:t>Decorrelating</a:t>
            </a:r>
            <a:r>
              <a:rPr lang="en-US" u="sng" dirty="0" smtClean="0"/>
              <a:t> trees</a:t>
            </a:r>
            <a:endParaRPr lang="en-US" u="sng" dirty="0"/>
          </a:p>
        </p:txBody>
      </p:sp>
      <p:sp>
        <p:nvSpPr>
          <p:cNvPr id="4" name="TextBox 3"/>
          <p:cNvSpPr txBox="1"/>
          <p:nvPr/>
        </p:nvSpPr>
        <p:spPr>
          <a:xfrm>
            <a:off x="249766" y="646983"/>
            <a:ext cx="8602134" cy="584776"/>
          </a:xfrm>
          <a:prstGeom prst="rect">
            <a:avLst/>
          </a:prstGeom>
          <a:noFill/>
        </p:spPr>
        <p:txBody>
          <a:bodyPr wrap="square" rtlCol="0">
            <a:spAutoFit/>
          </a:bodyPr>
          <a:lstStyle/>
          <a:p>
            <a:r>
              <a:rPr lang="en-US" sz="1600" dirty="0" smtClean="0"/>
              <a:t>Trees built on all features have high correlation, but we can mitigate this by randomly selecting subsets for any given tree. A good rule of thumb is |Subset| = SQRT(Total Features)</a:t>
            </a:r>
          </a:p>
        </p:txBody>
      </p:sp>
      <p:sp>
        <p:nvSpPr>
          <p:cNvPr id="3" name="TextBox 2"/>
          <p:cNvSpPr txBox="1"/>
          <p:nvPr/>
        </p:nvSpPr>
        <p:spPr>
          <a:xfrm>
            <a:off x="571500" y="1549916"/>
            <a:ext cx="736600" cy="369332"/>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b="1" dirty="0" smtClean="0">
                <a:solidFill>
                  <a:schemeClr val="bg1"/>
                </a:solidFill>
              </a:rPr>
              <a:t>X</a:t>
            </a:r>
            <a:r>
              <a:rPr lang="en-US" b="1" baseline="-25000" dirty="0" smtClean="0">
                <a:solidFill>
                  <a:schemeClr val="bg1"/>
                </a:solidFill>
              </a:rPr>
              <a:t>1</a:t>
            </a:r>
            <a:endParaRPr lang="en-US" b="1" baseline="-25000" dirty="0">
              <a:solidFill>
                <a:schemeClr val="bg1"/>
              </a:solidFill>
            </a:endParaRPr>
          </a:p>
        </p:txBody>
      </p:sp>
      <p:sp>
        <p:nvSpPr>
          <p:cNvPr id="7" name="TextBox 6"/>
          <p:cNvSpPr txBox="1"/>
          <p:nvPr/>
        </p:nvSpPr>
        <p:spPr>
          <a:xfrm>
            <a:off x="1460500" y="1549916"/>
            <a:ext cx="736600" cy="369332"/>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b="1" dirty="0" smtClean="0">
                <a:solidFill>
                  <a:schemeClr val="bg1"/>
                </a:solidFill>
              </a:rPr>
              <a:t>X</a:t>
            </a:r>
            <a:r>
              <a:rPr lang="en-US" b="1" baseline="-25000" dirty="0">
                <a:solidFill>
                  <a:schemeClr val="bg1"/>
                </a:solidFill>
              </a:rPr>
              <a:t>2</a:t>
            </a:r>
          </a:p>
        </p:txBody>
      </p:sp>
      <p:sp>
        <p:nvSpPr>
          <p:cNvPr id="8" name="TextBox 7"/>
          <p:cNvSpPr txBox="1"/>
          <p:nvPr/>
        </p:nvSpPr>
        <p:spPr>
          <a:xfrm>
            <a:off x="2324100" y="1549916"/>
            <a:ext cx="736600" cy="369332"/>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b="1" dirty="0" smtClean="0">
                <a:solidFill>
                  <a:schemeClr val="bg1"/>
                </a:solidFill>
              </a:rPr>
              <a:t>X</a:t>
            </a:r>
            <a:r>
              <a:rPr lang="en-US" b="1" baseline="-25000" dirty="0">
                <a:solidFill>
                  <a:schemeClr val="bg1"/>
                </a:solidFill>
              </a:rPr>
              <a:t>3</a:t>
            </a:r>
          </a:p>
        </p:txBody>
      </p:sp>
      <p:sp>
        <p:nvSpPr>
          <p:cNvPr id="12" name="TextBox 11"/>
          <p:cNvSpPr txBox="1"/>
          <p:nvPr/>
        </p:nvSpPr>
        <p:spPr>
          <a:xfrm>
            <a:off x="3124200" y="1549916"/>
            <a:ext cx="736600" cy="369332"/>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b="1" dirty="0" smtClean="0">
                <a:solidFill>
                  <a:schemeClr val="bg1"/>
                </a:solidFill>
              </a:rPr>
              <a:t>X</a:t>
            </a:r>
            <a:r>
              <a:rPr lang="en-US" b="1" baseline="-25000" dirty="0">
                <a:solidFill>
                  <a:schemeClr val="bg1"/>
                </a:solidFill>
              </a:rPr>
              <a:t>4</a:t>
            </a:r>
          </a:p>
        </p:txBody>
      </p:sp>
      <p:sp>
        <p:nvSpPr>
          <p:cNvPr id="13" name="TextBox 12"/>
          <p:cNvSpPr txBox="1"/>
          <p:nvPr/>
        </p:nvSpPr>
        <p:spPr>
          <a:xfrm>
            <a:off x="4013200" y="1549916"/>
            <a:ext cx="736600" cy="369332"/>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b="1" dirty="0" smtClean="0">
                <a:solidFill>
                  <a:schemeClr val="bg1"/>
                </a:solidFill>
              </a:rPr>
              <a:t>X</a:t>
            </a:r>
            <a:r>
              <a:rPr lang="en-US" b="1" baseline="-25000" dirty="0">
                <a:solidFill>
                  <a:schemeClr val="bg1"/>
                </a:solidFill>
              </a:rPr>
              <a:t>5</a:t>
            </a:r>
          </a:p>
        </p:txBody>
      </p:sp>
      <p:sp>
        <p:nvSpPr>
          <p:cNvPr id="14" name="TextBox 13"/>
          <p:cNvSpPr txBox="1"/>
          <p:nvPr/>
        </p:nvSpPr>
        <p:spPr>
          <a:xfrm>
            <a:off x="4876800" y="1549916"/>
            <a:ext cx="736600" cy="369332"/>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b="1" dirty="0" smtClean="0">
                <a:solidFill>
                  <a:schemeClr val="bg1"/>
                </a:solidFill>
              </a:rPr>
              <a:t>X</a:t>
            </a:r>
            <a:r>
              <a:rPr lang="en-US" b="1" baseline="-25000" dirty="0">
                <a:solidFill>
                  <a:schemeClr val="bg1"/>
                </a:solidFill>
              </a:rPr>
              <a:t>6</a:t>
            </a:r>
          </a:p>
        </p:txBody>
      </p:sp>
      <p:sp>
        <p:nvSpPr>
          <p:cNvPr id="15" name="TextBox 14"/>
          <p:cNvSpPr txBox="1"/>
          <p:nvPr/>
        </p:nvSpPr>
        <p:spPr>
          <a:xfrm>
            <a:off x="5689600" y="1549916"/>
            <a:ext cx="736600" cy="369332"/>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b="1" dirty="0" smtClean="0">
                <a:solidFill>
                  <a:schemeClr val="bg1"/>
                </a:solidFill>
              </a:rPr>
              <a:t>X</a:t>
            </a:r>
            <a:r>
              <a:rPr lang="en-US" b="1" baseline="-25000" dirty="0">
                <a:solidFill>
                  <a:schemeClr val="bg1"/>
                </a:solidFill>
              </a:rPr>
              <a:t>7</a:t>
            </a:r>
          </a:p>
        </p:txBody>
      </p:sp>
      <p:sp>
        <p:nvSpPr>
          <p:cNvPr id="16" name="TextBox 15"/>
          <p:cNvSpPr txBox="1"/>
          <p:nvPr/>
        </p:nvSpPr>
        <p:spPr>
          <a:xfrm>
            <a:off x="6578600" y="1549916"/>
            <a:ext cx="736600" cy="369332"/>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b="1" dirty="0" smtClean="0">
                <a:solidFill>
                  <a:schemeClr val="bg1"/>
                </a:solidFill>
              </a:rPr>
              <a:t>X</a:t>
            </a:r>
            <a:r>
              <a:rPr lang="en-US" b="1" baseline="-25000" dirty="0">
                <a:solidFill>
                  <a:schemeClr val="bg1"/>
                </a:solidFill>
              </a:rPr>
              <a:t>8</a:t>
            </a:r>
          </a:p>
        </p:txBody>
      </p:sp>
      <p:sp>
        <p:nvSpPr>
          <p:cNvPr id="17" name="TextBox 16"/>
          <p:cNvSpPr txBox="1"/>
          <p:nvPr/>
        </p:nvSpPr>
        <p:spPr>
          <a:xfrm>
            <a:off x="7442200" y="1549916"/>
            <a:ext cx="736600" cy="369332"/>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b="1" dirty="0" smtClean="0">
                <a:solidFill>
                  <a:schemeClr val="bg1"/>
                </a:solidFill>
              </a:rPr>
              <a:t>X</a:t>
            </a:r>
            <a:r>
              <a:rPr lang="en-US" b="1" baseline="-25000" dirty="0">
                <a:solidFill>
                  <a:schemeClr val="bg1"/>
                </a:solidFill>
              </a:rPr>
              <a:t>9</a:t>
            </a:r>
          </a:p>
        </p:txBody>
      </p:sp>
      <p:sp>
        <p:nvSpPr>
          <p:cNvPr id="23" name="TextBox 22"/>
          <p:cNvSpPr txBox="1"/>
          <p:nvPr/>
        </p:nvSpPr>
        <p:spPr>
          <a:xfrm>
            <a:off x="1079500" y="2400816"/>
            <a:ext cx="736600" cy="369332"/>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b="1" dirty="0" smtClean="0">
                <a:solidFill>
                  <a:schemeClr val="bg1"/>
                </a:solidFill>
              </a:rPr>
              <a:t>X</a:t>
            </a:r>
            <a:r>
              <a:rPr lang="en-US" b="1" baseline="-25000" dirty="0" smtClean="0">
                <a:solidFill>
                  <a:schemeClr val="bg1"/>
                </a:solidFill>
              </a:rPr>
              <a:t>1</a:t>
            </a:r>
            <a:endParaRPr lang="en-US" b="1" baseline="-25000" dirty="0">
              <a:solidFill>
                <a:schemeClr val="bg1"/>
              </a:solidFill>
            </a:endParaRPr>
          </a:p>
        </p:txBody>
      </p:sp>
      <p:sp>
        <p:nvSpPr>
          <p:cNvPr id="24" name="TextBox 23"/>
          <p:cNvSpPr txBox="1"/>
          <p:nvPr/>
        </p:nvSpPr>
        <p:spPr>
          <a:xfrm>
            <a:off x="1879600" y="2400816"/>
            <a:ext cx="736600" cy="369332"/>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b="1" dirty="0" smtClean="0">
                <a:solidFill>
                  <a:schemeClr val="bg1"/>
                </a:solidFill>
              </a:rPr>
              <a:t>X</a:t>
            </a:r>
            <a:r>
              <a:rPr lang="en-US" b="1" baseline="-25000" dirty="0">
                <a:solidFill>
                  <a:schemeClr val="bg1"/>
                </a:solidFill>
              </a:rPr>
              <a:t>4</a:t>
            </a:r>
          </a:p>
        </p:txBody>
      </p:sp>
      <p:sp>
        <p:nvSpPr>
          <p:cNvPr id="25" name="TextBox 24"/>
          <p:cNvSpPr txBox="1"/>
          <p:nvPr/>
        </p:nvSpPr>
        <p:spPr>
          <a:xfrm>
            <a:off x="2679700" y="2400816"/>
            <a:ext cx="736600" cy="369332"/>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b="1" dirty="0" smtClean="0">
                <a:solidFill>
                  <a:schemeClr val="bg1"/>
                </a:solidFill>
              </a:rPr>
              <a:t>X</a:t>
            </a:r>
            <a:r>
              <a:rPr lang="en-US" b="1" baseline="-25000" dirty="0">
                <a:solidFill>
                  <a:schemeClr val="bg1"/>
                </a:solidFill>
              </a:rPr>
              <a:t>6</a:t>
            </a:r>
          </a:p>
        </p:txBody>
      </p:sp>
      <p:sp>
        <p:nvSpPr>
          <p:cNvPr id="26" name="TextBox 25"/>
          <p:cNvSpPr txBox="1"/>
          <p:nvPr/>
        </p:nvSpPr>
        <p:spPr>
          <a:xfrm>
            <a:off x="5003800" y="2415064"/>
            <a:ext cx="736600" cy="369332"/>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b="1" dirty="0" smtClean="0">
                <a:solidFill>
                  <a:schemeClr val="bg1"/>
                </a:solidFill>
              </a:rPr>
              <a:t>X</a:t>
            </a:r>
            <a:r>
              <a:rPr lang="en-US" b="1" baseline="-25000" dirty="0">
                <a:solidFill>
                  <a:schemeClr val="bg1"/>
                </a:solidFill>
              </a:rPr>
              <a:t>4</a:t>
            </a:r>
          </a:p>
        </p:txBody>
      </p:sp>
      <p:sp>
        <p:nvSpPr>
          <p:cNvPr id="27" name="TextBox 26"/>
          <p:cNvSpPr txBox="1"/>
          <p:nvPr/>
        </p:nvSpPr>
        <p:spPr>
          <a:xfrm>
            <a:off x="5803900" y="2415064"/>
            <a:ext cx="736600" cy="369332"/>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b="1" dirty="0" smtClean="0">
                <a:solidFill>
                  <a:schemeClr val="bg1"/>
                </a:solidFill>
              </a:rPr>
              <a:t>X</a:t>
            </a:r>
            <a:r>
              <a:rPr lang="en-US" b="1" baseline="-25000" dirty="0" smtClean="0">
                <a:solidFill>
                  <a:schemeClr val="bg1"/>
                </a:solidFill>
              </a:rPr>
              <a:t>8</a:t>
            </a:r>
            <a:endParaRPr lang="en-US" b="1" baseline="-25000" dirty="0">
              <a:solidFill>
                <a:schemeClr val="bg1"/>
              </a:solidFill>
            </a:endParaRPr>
          </a:p>
        </p:txBody>
      </p:sp>
      <p:sp>
        <p:nvSpPr>
          <p:cNvPr id="28" name="TextBox 27"/>
          <p:cNvSpPr txBox="1"/>
          <p:nvPr/>
        </p:nvSpPr>
        <p:spPr>
          <a:xfrm>
            <a:off x="6604000" y="2415064"/>
            <a:ext cx="736600" cy="369332"/>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b="1" dirty="0" smtClean="0">
                <a:solidFill>
                  <a:schemeClr val="bg1"/>
                </a:solidFill>
              </a:rPr>
              <a:t>X</a:t>
            </a:r>
            <a:r>
              <a:rPr lang="en-US" b="1" baseline="-25000" dirty="0" smtClean="0">
                <a:solidFill>
                  <a:schemeClr val="bg1"/>
                </a:solidFill>
              </a:rPr>
              <a:t>3</a:t>
            </a:r>
            <a:endParaRPr lang="en-US" b="1" baseline="-25000" dirty="0">
              <a:solidFill>
                <a:schemeClr val="bg1"/>
              </a:solidFill>
            </a:endParaRPr>
          </a:p>
        </p:txBody>
      </p:sp>
      <p:pic>
        <p:nvPicPr>
          <p:cNvPr id="32" name="Picture 31"/>
          <p:cNvPicPr>
            <a:picLocks noChangeAspect="1"/>
          </p:cNvPicPr>
          <p:nvPr/>
        </p:nvPicPr>
        <p:blipFill>
          <a:blip r:embed="rId2"/>
          <a:stretch>
            <a:fillRect/>
          </a:stretch>
        </p:blipFill>
        <p:spPr>
          <a:xfrm>
            <a:off x="1092200" y="2921000"/>
            <a:ext cx="2624030" cy="2908300"/>
          </a:xfrm>
          <a:prstGeom prst="rect">
            <a:avLst/>
          </a:prstGeom>
        </p:spPr>
      </p:pic>
      <p:pic>
        <p:nvPicPr>
          <p:cNvPr id="33" name="Picture 32"/>
          <p:cNvPicPr>
            <a:picLocks noChangeAspect="1"/>
          </p:cNvPicPr>
          <p:nvPr/>
        </p:nvPicPr>
        <p:blipFill>
          <a:blip r:embed="rId2"/>
          <a:stretch>
            <a:fillRect/>
          </a:stretch>
        </p:blipFill>
        <p:spPr>
          <a:xfrm>
            <a:off x="5003800" y="2921000"/>
            <a:ext cx="2624030" cy="2908300"/>
          </a:xfrm>
          <a:prstGeom prst="rect">
            <a:avLst/>
          </a:prstGeom>
        </p:spPr>
      </p:pic>
    </p:spTree>
    <p:extLst>
      <p:ext uri="{BB962C8B-B14F-4D97-AF65-F5344CB8AC3E}">
        <p14:creationId xmlns:p14="http://schemas.microsoft.com/office/powerpoint/2010/main" val="40604277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The </a:t>
            </a:r>
            <a:r>
              <a:rPr lang="en-US" u="sng" dirty="0" err="1" smtClean="0"/>
              <a:t>rf</a:t>
            </a:r>
            <a:r>
              <a:rPr lang="en-US" u="sng" dirty="0" smtClean="0"/>
              <a:t> algorithm</a:t>
            </a:r>
            <a:endParaRPr lang="en-US" u="sng" dirty="0"/>
          </a:p>
        </p:txBody>
      </p:sp>
      <p:sp>
        <p:nvSpPr>
          <p:cNvPr id="4" name="TextBox 3"/>
          <p:cNvSpPr txBox="1"/>
          <p:nvPr/>
        </p:nvSpPr>
        <p:spPr>
          <a:xfrm>
            <a:off x="237066" y="685083"/>
            <a:ext cx="8602134" cy="677108"/>
          </a:xfrm>
          <a:prstGeom prst="rect">
            <a:avLst/>
          </a:prstGeom>
          <a:noFill/>
        </p:spPr>
        <p:txBody>
          <a:bodyPr wrap="square" rtlCol="0">
            <a:spAutoFit/>
          </a:bodyPr>
          <a:lstStyle/>
          <a:p>
            <a:r>
              <a:rPr lang="en-US" dirty="0" smtClean="0"/>
              <a:t>The RF procedure is straightforward and easily parallelized. </a:t>
            </a:r>
          </a:p>
          <a:p>
            <a:endParaRPr lang="en-US" sz="2000" dirty="0" smtClean="0"/>
          </a:p>
        </p:txBody>
      </p:sp>
      <p:sp>
        <p:nvSpPr>
          <p:cNvPr id="6" name="TextBox 5"/>
          <p:cNvSpPr txBox="1"/>
          <p:nvPr/>
        </p:nvSpPr>
        <p:spPr>
          <a:xfrm>
            <a:off x="355600" y="6248035"/>
            <a:ext cx="4419600" cy="338554"/>
          </a:xfrm>
          <a:prstGeom prst="rect">
            <a:avLst/>
          </a:prstGeom>
          <a:noFill/>
        </p:spPr>
        <p:txBody>
          <a:bodyPr wrap="square" rtlCol="0">
            <a:spAutoFit/>
          </a:bodyPr>
          <a:lstStyle/>
          <a:p>
            <a:r>
              <a:rPr lang="en-US" sz="1600" i="1" dirty="0" smtClean="0"/>
              <a:t>Source: ESL2</a:t>
            </a:r>
            <a:endParaRPr lang="en-US" sz="1600" i="1" dirty="0"/>
          </a:p>
        </p:txBody>
      </p:sp>
      <p:pic>
        <p:nvPicPr>
          <p:cNvPr id="3" name="Picture 2" descr="Screen Shot 2014-11-21 at 6.20.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1226646"/>
            <a:ext cx="6832600" cy="4818553"/>
          </a:xfrm>
          <a:prstGeom prst="rect">
            <a:avLst/>
          </a:prstGeom>
        </p:spPr>
      </p:pic>
    </p:spTree>
    <p:extLst>
      <p:ext uri="{BB962C8B-B14F-4D97-AF65-F5344CB8AC3E}">
        <p14:creationId xmlns:p14="http://schemas.microsoft.com/office/powerpoint/2010/main" val="12585245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Why it works</a:t>
            </a:r>
            <a:endParaRPr lang="en-US" u="sng" dirty="0"/>
          </a:p>
        </p:txBody>
      </p:sp>
      <p:sp>
        <p:nvSpPr>
          <p:cNvPr id="4" name="TextBox 3"/>
          <p:cNvSpPr txBox="1"/>
          <p:nvPr/>
        </p:nvSpPr>
        <p:spPr>
          <a:xfrm>
            <a:off x="211665" y="685083"/>
            <a:ext cx="8322733" cy="2062103"/>
          </a:xfrm>
          <a:prstGeom prst="rect">
            <a:avLst/>
          </a:prstGeom>
          <a:noFill/>
        </p:spPr>
        <p:txBody>
          <a:bodyPr wrap="square" rtlCol="0">
            <a:spAutoFit/>
          </a:bodyPr>
          <a:lstStyle/>
          <a:p>
            <a:r>
              <a:rPr lang="en-US" sz="1600" b="1" u="sng" dirty="0" smtClean="0"/>
              <a:t>Bias</a:t>
            </a:r>
          </a:p>
          <a:p>
            <a:r>
              <a:rPr lang="en-US" sz="1600" dirty="0" smtClean="0"/>
              <a:t>A decision tree is unstable, and has high variance, but can also have extremely low bias</a:t>
            </a:r>
          </a:p>
          <a:p>
            <a:pPr marL="742950" lvl="1" indent="-285750">
              <a:buFont typeface="Arial"/>
              <a:buChar char="•"/>
            </a:pPr>
            <a:r>
              <a:rPr lang="en-US" sz="1600" dirty="0" smtClean="0"/>
              <a:t>Can detect all manner of interaction effects</a:t>
            </a:r>
          </a:p>
          <a:p>
            <a:pPr marL="742950" lvl="1" indent="-285750">
              <a:buFont typeface="Arial"/>
              <a:buChar char="•"/>
            </a:pPr>
            <a:r>
              <a:rPr lang="en-US" sz="1600" dirty="0" smtClean="0"/>
              <a:t>Especially when allowed to grow very deep</a:t>
            </a:r>
          </a:p>
          <a:p>
            <a:pPr marL="742950" lvl="1" indent="-285750">
              <a:buFont typeface="Arial"/>
              <a:buChar char="•"/>
            </a:pPr>
            <a:endParaRPr lang="en-US" sz="1600" dirty="0"/>
          </a:p>
          <a:p>
            <a:r>
              <a:rPr lang="en-US" sz="1600" dirty="0" smtClean="0">
                <a:solidFill>
                  <a:schemeClr val="tx2"/>
                </a:solidFill>
              </a:rPr>
              <a:t>The bias of the average of identically distributed trees is equal to the bias of the individual trees (in this case, very low).</a:t>
            </a:r>
          </a:p>
          <a:p>
            <a:endParaRPr lang="en-US" sz="1600" dirty="0" smtClean="0"/>
          </a:p>
        </p:txBody>
      </p:sp>
      <p:sp>
        <p:nvSpPr>
          <p:cNvPr id="7" name="TextBox 6"/>
          <p:cNvSpPr txBox="1"/>
          <p:nvPr/>
        </p:nvSpPr>
        <p:spPr>
          <a:xfrm>
            <a:off x="211666" y="2704383"/>
            <a:ext cx="8564034" cy="3129060"/>
          </a:xfrm>
          <a:prstGeom prst="rect">
            <a:avLst/>
          </a:prstGeom>
          <a:noFill/>
        </p:spPr>
        <p:txBody>
          <a:bodyPr wrap="square" rtlCol="0">
            <a:spAutoFit/>
          </a:bodyPr>
          <a:lstStyle/>
          <a:p>
            <a:r>
              <a:rPr lang="en-US" sz="1600" b="1" u="sng" dirty="0" smtClean="0"/>
              <a:t>Variance</a:t>
            </a:r>
          </a:p>
          <a:p>
            <a:r>
              <a:rPr lang="en-US" sz="1600" dirty="0" smtClean="0"/>
              <a:t>If the variance of an individual tree is σ</a:t>
            </a:r>
            <a:r>
              <a:rPr lang="en-US" sz="1600" baseline="30000" dirty="0" smtClean="0"/>
              <a:t>2 </a:t>
            </a:r>
            <a:r>
              <a:rPr lang="en-US" sz="1600" dirty="0" smtClean="0"/>
              <a:t>and the pairwise correlation of any two trees is </a:t>
            </a:r>
            <a:r>
              <a:rPr lang="en-US" sz="1600" dirty="0" err="1" smtClean="0"/>
              <a:t>ρ</a:t>
            </a:r>
            <a:r>
              <a:rPr lang="en-US" sz="1600" dirty="0" smtClean="0"/>
              <a:t>, then the variance of the forest is:</a:t>
            </a:r>
          </a:p>
          <a:p>
            <a:endParaRPr lang="en-US" sz="1600" baseline="30000" dirty="0"/>
          </a:p>
          <a:p>
            <a:endParaRPr lang="en-US" sz="1600" baseline="30000" dirty="0" smtClean="0"/>
          </a:p>
          <a:p>
            <a:endParaRPr lang="en-US" sz="1600" baseline="30000" dirty="0"/>
          </a:p>
          <a:p>
            <a:endParaRPr lang="en-US" sz="1600" baseline="30000" dirty="0" smtClean="0"/>
          </a:p>
          <a:p>
            <a:endParaRPr lang="en-US" sz="1600" baseline="30000" dirty="0"/>
          </a:p>
          <a:p>
            <a:endParaRPr lang="en-US" sz="1600" baseline="30000" dirty="0" smtClean="0"/>
          </a:p>
          <a:p>
            <a:endParaRPr lang="en-US" sz="1600" baseline="30000" dirty="0"/>
          </a:p>
          <a:p>
            <a:endParaRPr lang="en-US" sz="1600" baseline="30000" dirty="0"/>
          </a:p>
          <a:p>
            <a:r>
              <a:rPr lang="en-US" sz="1600" dirty="0" smtClean="0"/>
              <a:t>Randomly sampling features reduces the pairwise </a:t>
            </a:r>
            <a:r>
              <a:rPr lang="en-US" sz="1600" dirty="0"/>
              <a:t>correlations </a:t>
            </a:r>
            <a:r>
              <a:rPr lang="en-US" sz="1600" dirty="0" err="1" smtClean="0"/>
              <a:t>ρ</a:t>
            </a:r>
            <a:r>
              <a:rPr lang="en-US" sz="1600" dirty="0" smtClean="0"/>
              <a:t> and reduces the 1</a:t>
            </a:r>
            <a:r>
              <a:rPr lang="en-US" sz="1600" baseline="30000" dirty="0" smtClean="0"/>
              <a:t>st</a:t>
            </a:r>
            <a:r>
              <a:rPr lang="en-US" sz="1600" dirty="0" smtClean="0"/>
              <a:t> term above, while bootstrapping reduces the 2</a:t>
            </a:r>
            <a:r>
              <a:rPr lang="en-US" sz="1600" baseline="30000" dirty="0" smtClean="0"/>
              <a:t>nd</a:t>
            </a:r>
            <a:r>
              <a:rPr lang="en-US" sz="1600" dirty="0" smtClean="0"/>
              <a:t> term above. Note though, that reducing the features decreases total variance but also increases the bias.</a:t>
            </a:r>
          </a:p>
          <a:p>
            <a:endParaRPr lang="en-US" sz="1600" dirty="0" smtClean="0"/>
          </a:p>
        </p:txBody>
      </p:sp>
      <p:pic>
        <p:nvPicPr>
          <p:cNvPr id="5" name="Picture 4" descr="Screen Shot 2014-11-21 at 6.46.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318" y="3668574"/>
            <a:ext cx="2518834" cy="970429"/>
          </a:xfrm>
          <a:prstGeom prst="rect">
            <a:avLst/>
          </a:prstGeom>
        </p:spPr>
      </p:pic>
      <p:sp>
        <p:nvSpPr>
          <p:cNvPr id="8" name="TextBox 7"/>
          <p:cNvSpPr txBox="1"/>
          <p:nvPr/>
        </p:nvSpPr>
        <p:spPr>
          <a:xfrm>
            <a:off x="355600" y="6248035"/>
            <a:ext cx="1562100" cy="338554"/>
          </a:xfrm>
          <a:prstGeom prst="rect">
            <a:avLst/>
          </a:prstGeom>
          <a:noFill/>
        </p:spPr>
        <p:txBody>
          <a:bodyPr wrap="square" rtlCol="0">
            <a:spAutoFit/>
          </a:bodyPr>
          <a:lstStyle/>
          <a:p>
            <a:r>
              <a:rPr lang="en-US" sz="1600" i="1" dirty="0" smtClean="0"/>
              <a:t>Source: ESL2</a:t>
            </a:r>
            <a:endParaRPr lang="en-US" sz="1600" i="1" dirty="0"/>
          </a:p>
        </p:txBody>
      </p:sp>
    </p:spTree>
    <p:extLst>
      <p:ext uri="{BB962C8B-B14F-4D97-AF65-F5344CB8AC3E}">
        <p14:creationId xmlns:p14="http://schemas.microsoft.com/office/powerpoint/2010/main" val="42267521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Implementing in python</a:t>
            </a:r>
            <a:endParaRPr lang="en-US" u="sng" dirty="0"/>
          </a:p>
        </p:txBody>
      </p:sp>
      <p:sp>
        <p:nvSpPr>
          <p:cNvPr id="4" name="TextBox 3"/>
          <p:cNvSpPr txBox="1"/>
          <p:nvPr/>
        </p:nvSpPr>
        <p:spPr>
          <a:xfrm>
            <a:off x="952500" y="2183683"/>
            <a:ext cx="7238999" cy="2246769"/>
          </a:xfrm>
          <a:prstGeom prst="rect">
            <a:avLst/>
          </a:prstGeom>
          <a:noFill/>
        </p:spPr>
        <p:txBody>
          <a:bodyPr wrap="square" rtlCol="0">
            <a:spAutoFit/>
          </a:bodyPr>
          <a:lstStyle/>
          <a:p>
            <a:r>
              <a:rPr lang="en-US" sz="2000" b="1" u="sng" dirty="0"/>
              <a:t>from </a:t>
            </a:r>
            <a:r>
              <a:rPr lang="en-US" sz="2000" b="1" u="sng" dirty="0" err="1"/>
              <a:t>sklearn.ensemble</a:t>
            </a:r>
            <a:r>
              <a:rPr lang="en-US" sz="2000" b="1" u="sng" dirty="0"/>
              <a:t> import </a:t>
            </a:r>
            <a:r>
              <a:rPr lang="en-US" sz="2000" b="1" u="sng" dirty="0" err="1"/>
              <a:t>RandomForestClassifier</a:t>
            </a:r>
            <a:endParaRPr lang="en-US" sz="2000" b="1" u="sng" dirty="0"/>
          </a:p>
          <a:p>
            <a:endParaRPr lang="en-US" sz="2000" b="1" u="sng" dirty="0" smtClean="0"/>
          </a:p>
          <a:p>
            <a:r>
              <a:rPr lang="en-US" sz="2000" b="1" u="sng" dirty="0" err="1" smtClean="0"/>
              <a:t>rf</a:t>
            </a:r>
            <a:r>
              <a:rPr lang="en-US" sz="2000" b="1" u="sng" dirty="0" smtClean="0"/>
              <a:t> = </a:t>
            </a:r>
            <a:r>
              <a:rPr lang="en-US" sz="2000" b="1" u="sng" dirty="0" err="1"/>
              <a:t>RandomForestClassifier</a:t>
            </a:r>
            <a:r>
              <a:rPr lang="en-US" sz="2000" b="1" u="sng" dirty="0" smtClean="0"/>
              <a:t>()</a:t>
            </a:r>
            <a:endParaRPr lang="en-US" sz="2000" b="1" u="sng" dirty="0"/>
          </a:p>
          <a:p>
            <a:endParaRPr lang="en-US" sz="2000" b="1" u="sng" dirty="0" smtClean="0"/>
          </a:p>
          <a:p>
            <a:r>
              <a:rPr lang="en-US" sz="2000" b="1" u="sng" dirty="0" err="1" smtClean="0"/>
              <a:t>rf</a:t>
            </a:r>
            <a:r>
              <a:rPr lang="en-US" sz="2000" b="1" u="sng" dirty="0" smtClean="0"/>
              <a:t> </a:t>
            </a:r>
            <a:r>
              <a:rPr lang="en-US" sz="2000" b="1" u="sng" dirty="0"/>
              <a:t>= </a:t>
            </a:r>
            <a:r>
              <a:rPr lang="en-US" sz="2000" b="1" u="sng" dirty="0" err="1" smtClean="0"/>
              <a:t>rf.fit</a:t>
            </a:r>
            <a:r>
              <a:rPr lang="en-US" sz="2000" b="1" u="sng" dirty="0" smtClean="0"/>
              <a:t>(X, Y)</a:t>
            </a:r>
            <a:endParaRPr lang="en-US" sz="2000" b="1" u="sng" dirty="0"/>
          </a:p>
          <a:p>
            <a:endParaRPr lang="en-US" sz="2000" b="1" u="sng" dirty="0" smtClean="0"/>
          </a:p>
          <a:p>
            <a:r>
              <a:rPr lang="en-US" sz="2000" b="1" u="sng" dirty="0" err="1" smtClean="0"/>
              <a:t>rf_pred</a:t>
            </a:r>
            <a:r>
              <a:rPr lang="en-US" sz="2000" b="1" u="sng" dirty="0" smtClean="0"/>
              <a:t> </a:t>
            </a:r>
            <a:r>
              <a:rPr lang="en-US" sz="2000" b="1" u="sng" dirty="0"/>
              <a:t>= </a:t>
            </a:r>
            <a:r>
              <a:rPr lang="en-US" sz="2000" b="1" u="sng" dirty="0" err="1" smtClean="0"/>
              <a:t>rf.predict_proba</a:t>
            </a:r>
            <a:r>
              <a:rPr lang="en-US" sz="2000" b="1" u="sng" dirty="0" smtClean="0"/>
              <a:t>(</a:t>
            </a:r>
            <a:r>
              <a:rPr lang="en-US" sz="2000" b="1" u="sng" dirty="0" err="1" smtClean="0"/>
              <a:t>X_t</a:t>
            </a:r>
            <a:r>
              <a:rPr lang="en-US" sz="2000" b="1" u="sng" dirty="0" smtClean="0"/>
              <a:t>)</a:t>
            </a:r>
            <a:endParaRPr lang="en-US" sz="2000" b="1" u="sng" dirty="0"/>
          </a:p>
        </p:txBody>
      </p:sp>
    </p:spTree>
    <p:extLst>
      <p:ext uri="{BB962C8B-B14F-4D97-AF65-F5344CB8AC3E}">
        <p14:creationId xmlns:p14="http://schemas.microsoft.com/office/powerpoint/2010/main" val="31262371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tuning</a:t>
            </a:r>
            <a:endParaRPr lang="en-US" u="sng" dirty="0"/>
          </a:p>
        </p:txBody>
      </p:sp>
      <p:sp>
        <p:nvSpPr>
          <p:cNvPr id="4" name="TextBox 3"/>
          <p:cNvSpPr txBox="1"/>
          <p:nvPr/>
        </p:nvSpPr>
        <p:spPr>
          <a:xfrm>
            <a:off x="338665" y="1459783"/>
            <a:ext cx="8322733" cy="2000548"/>
          </a:xfrm>
          <a:prstGeom prst="rect">
            <a:avLst/>
          </a:prstGeom>
          <a:noFill/>
        </p:spPr>
        <p:txBody>
          <a:bodyPr wrap="square" rtlCol="0">
            <a:spAutoFit/>
          </a:bodyPr>
          <a:lstStyle/>
          <a:p>
            <a:r>
              <a:rPr lang="en-US" b="1" u="sng" dirty="0" smtClean="0"/>
              <a:t>Forest Level Parameters</a:t>
            </a:r>
          </a:p>
          <a:p>
            <a:endParaRPr lang="en-US" b="1" u="sng" dirty="0" smtClean="0"/>
          </a:p>
          <a:p>
            <a:pPr marL="285750" indent="-285750">
              <a:buFont typeface="Arial"/>
              <a:buChar char="•"/>
            </a:pPr>
            <a:r>
              <a:rPr lang="en-US" dirty="0" smtClean="0"/>
              <a:t># trees (</a:t>
            </a:r>
            <a:r>
              <a:rPr lang="en-US" dirty="0" err="1" smtClean="0">
                <a:solidFill>
                  <a:srgbClr val="D1282E"/>
                </a:solidFill>
              </a:rPr>
              <a:t>n_estimators</a:t>
            </a:r>
            <a:r>
              <a:rPr lang="en-US" dirty="0" smtClean="0"/>
              <a:t>) – increasing this decreases variance, but increases training time. </a:t>
            </a:r>
          </a:p>
          <a:p>
            <a:pPr marL="285750" indent="-285750">
              <a:buFont typeface="Arial"/>
              <a:buChar char="•"/>
            </a:pPr>
            <a:r>
              <a:rPr lang="en-US" dirty="0" smtClean="0"/>
              <a:t># of features to sample (</a:t>
            </a:r>
            <a:r>
              <a:rPr lang="en-US" dirty="0" err="1" smtClean="0">
                <a:solidFill>
                  <a:srgbClr val="D1282E"/>
                </a:solidFill>
              </a:rPr>
              <a:t>max_features</a:t>
            </a:r>
            <a:r>
              <a:rPr lang="en-US" dirty="0" smtClean="0"/>
              <a:t>) – the number of features sampled in each tree. Reducing this # increases the bias but decreases the RF variance. </a:t>
            </a:r>
            <a:endParaRPr lang="en-US" dirty="0"/>
          </a:p>
          <a:p>
            <a:endParaRPr lang="en-US" sz="1600" dirty="0" smtClean="0"/>
          </a:p>
        </p:txBody>
      </p:sp>
      <p:sp>
        <p:nvSpPr>
          <p:cNvPr id="5" name="TextBox 4"/>
          <p:cNvSpPr txBox="1"/>
          <p:nvPr/>
        </p:nvSpPr>
        <p:spPr>
          <a:xfrm>
            <a:off x="325965" y="3504362"/>
            <a:ext cx="8322733" cy="2000548"/>
          </a:xfrm>
          <a:prstGeom prst="rect">
            <a:avLst/>
          </a:prstGeom>
          <a:noFill/>
        </p:spPr>
        <p:txBody>
          <a:bodyPr wrap="square" rtlCol="0">
            <a:spAutoFit/>
          </a:bodyPr>
          <a:lstStyle/>
          <a:p>
            <a:r>
              <a:rPr lang="en-US" b="1" u="sng" dirty="0" smtClean="0"/>
              <a:t>Tree Level Parameters</a:t>
            </a:r>
          </a:p>
          <a:p>
            <a:endParaRPr lang="en-US" b="1" u="sng" dirty="0" smtClean="0"/>
          </a:p>
          <a:p>
            <a:pPr marL="285750" indent="-285750">
              <a:buFont typeface="Arial"/>
              <a:buChar char="•"/>
            </a:pPr>
            <a:r>
              <a:rPr lang="en-US" dirty="0" smtClean="0"/>
              <a:t># intermediate nodes (</a:t>
            </a:r>
            <a:r>
              <a:rPr lang="en-US" dirty="0" err="1" smtClean="0">
                <a:solidFill>
                  <a:srgbClr val="D1282E"/>
                </a:solidFill>
              </a:rPr>
              <a:t>max_depth</a:t>
            </a:r>
            <a:r>
              <a:rPr lang="en-US" dirty="0" smtClean="0"/>
              <a:t>) – the size of the tree. Usually you don’t want to limit this (i.e., set </a:t>
            </a:r>
            <a:r>
              <a:rPr lang="en-US" dirty="0" err="1" smtClean="0"/>
              <a:t>max_depth</a:t>
            </a:r>
            <a:r>
              <a:rPr lang="en-US" dirty="0" smtClean="0"/>
              <a:t>=None)</a:t>
            </a:r>
          </a:p>
          <a:p>
            <a:pPr marL="285750" indent="-285750">
              <a:buFont typeface="Arial"/>
              <a:buChar char="•"/>
            </a:pPr>
            <a:r>
              <a:rPr lang="en-US" dirty="0" smtClean="0"/>
              <a:t>Size of intermediate notes (</a:t>
            </a:r>
            <a:r>
              <a:rPr lang="en-US" dirty="0" err="1" smtClean="0">
                <a:solidFill>
                  <a:srgbClr val="D1282E"/>
                </a:solidFill>
              </a:rPr>
              <a:t>min_sample_split</a:t>
            </a:r>
            <a:r>
              <a:rPr lang="en-US" dirty="0" smtClean="0"/>
              <a:t>) – the number of instances in an intermediate node,</a:t>
            </a:r>
            <a:r>
              <a:rPr lang="en-US" dirty="0"/>
              <a:t> </a:t>
            </a:r>
            <a:r>
              <a:rPr lang="en-US" dirty="0" smtClean="0"/>
              <a:t>before splitting (usually good to set to 1).</a:t>
            </a:r>
            <a:endParaRPr lang="en-US" dirty="0"/>
          </a:p>
          <a:p>
            <a:endParaRPr lang="en-US" sz="1600" dirty="0" smtClean="0"/>
          </a:p>
        </p:txBody>
      </p:sp>
      <p:sp>
        <p:nvSpPr>
          <p:cNvPr id="3" name="TextBox 2"/>
          <p:cNvSpPr txBox="1"/>
          <p:nvPr/>
        </p:nvSpPr>
        <p:spPr>
          <a:xfrm>
            <a:off x="414864" y="5461000"/>
            <a:ext cx="8297335" cy="646331"/>
          </a:xfrm>
          <a:prstGeom prst="rect">
            <a:avLst/>
          </a:prstGeom>
          <a:noFill/>
        </p:spPr>
        <p:txBody>
          <a:bodyPr wrap="square" rtlCol="0">
            <a:spAutoFit/>
          </a:bodyPr>
          <a:lstStyle/>
          <a:p>
            <a:r>
              <a:rPr lang="en-US" b="1" dirty="0" smtClean="0">
                <a:solidFill>
                  <a:srgbClr val="D1282E"/>
                </a:solidFill>
              </a:rPr>
              <a:t>We usually want to over-fit the individual trees, and as always, use some hold-out method to optimize Forest level parameters.</a:t>
            </a:r>
            <a:endParaRPr lang="en-US" b="1" dirty="0">
              <a:solidFill>
                <a:srgbClr val="D1282E"/>
              </a:solidFill>
            </a:endParaRPr>
          </a:p>
        </p:txBody>
      </p:sp>
      <p:sp>
        <p:nvSpPr>
          <p:cNvPr id="6" name="TextBox 5"/>
          <p:cNvSpPr txBox="1"/>
          <p:nvPr/>
        </p:nvSpPr>
        <p:spPr>
          <a:xfrm>
            <a:off x="275164" y="763695"/>
            <a:ext cx="8119535" cy="646331"/>
          </a:xfrm>
          <a:prstGeom prst="rect">
            <a:avLst/>
          </a:prstGeom>
          <a:noFill/>
        </p:spPr>
        <p:txBody>
          <a:bodyPr wrap="square" rtlCol="0">
            <a:spAutoFit/>
          </a:bodyPr>
          <a:lstStyle/>
          <a:p>
            <a:r>
              <a:rPr lang="en-US" dirty="0" smtClean="0"/>
              <a:t>RF’s are quick to set up and might do fairly well straight out of the box. But nonetheless, tuning is always recommended.</a:t>
            </a:r>
            <a:endParaRPr lang="en-US" dirty="0"/>
          </a:p>
        </p:txBody>
      </p:sp>
    </p:spTree>
    <p:extLst>
      <p:ext uri="{BB962C8B-B14F-4D97-AF65-F5344CB8AC3E}">
        <p14:creationId xmlns:p14="http://schemas.microsoft.com/office/powerpoint/2010/main" val="17367198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Out-of-bag error</a:t>
            </a:r>
            <a:endParaRPr lang="en-US" u="sng" dirty="0"/>
          </a:p>
        </p:txBody>
      </p:sp>
      <p:sp>
        <p:nvSpPr>
          <p:cNvPr id="6" name="TextBox 5"/>
          <p:cNvSpPr txBox="1"/>
          <p:nvPr/>
        </p:nvSpPr>
        <p:spPr>
          <a:xfrm>
            <a:off x="275164" y="763695"/>
            <a:ext cx="8119535" cy="2492990"/>
          </a:xfrm>
          <a:prstGeom prst="rect">
            <a:avLst/>
          </a:prstGeom>
          <a:noFill/>
        </p:spPr>
        <p:txBody>
          <a:bodyPr wrap="square" rtlCol="0">
            <a:spAutoFit/>
          </a:bodyPr>
          <a:lstStyle/>
          <a:p>
            <a:r>
              <a:rPr lang="en-US" sz="1600" dirty="0" smtClean="0"/>
              <a:t>Tuning via cross-validation can be very slow due to the number of trees that have to be built.  Random Forests have a built in validation property called “out-of-bag” error estimation that can help us avoid x-validation. For each record, average f(x</a:t>
            </a:r>
            <a:r>
              <a:rPr lang="en-US" sz="1600" baseline="-25000" dirty="0" smtClean="0"/>
              <a:t>i</a:t>
            </a:r>
            <a:r>
              <a:rPr lang="en-US" sz="1600" dirty="0" smtClean="0"/>
              <a:t>, </a:t>
            </a:r>
            <a:r>
              <a:rPr lang="en-US" sz="1600" dirty="0" err="1" smtClean="0"/>
              <a:t>y</a:t>
            </a:r>
            <a:r>
              <a:rPr lang="en-US" sz="1600" baseline="-25000" dirty="0" err="1" smtClean="0"/>
              <a:t>i</a:t>
            </a:r>
            <a:r>
              <a:rPr lang="en-US" sz="1600" dirty="0" smtClean="0"/>
              <a:t>) on all bootstrap iterations in which record </a:t>
            </a:r>
            <a:r>
              <a:rPr lang="en-US" sz="1600" dirty="0" err="1" smtClean="0"/>
              <a:t>i</a:t>
            </a:r>
            <a:r>
              <a:rPr lang="en-US" sz="1600" dirty="0" smtClean="0"/>
              <a:t> was not sampled.</a:t>
            </a:r>
            <a:r>
              <a:rPr lang="en-US" dirty="0" smtClean="0"/>
              <a:t> This out-of-bag prediction can then be used for out-of-sample error estimation.</a:t>
            </a:r>
          </a:p>
          <a:p>
            <a:endParaRPr lang="en-US" dirty="0"/>
          </a:p>
          <a:p>
            <a:endParaRPr lang="en-US" dirty="0" smtClean="0"/>
          </a:p>
          <a:p>
            <a:endParaRPr lang="en-US" dirty="0"/>
          </a:p>
          <a:p>
            <a:endParaRPr lang="en-US" dirty="0"/>
          </a:p>
        </p:txBody>
      </p:sp>
      <p:pic>
        <p:nvPicPr>
          <p:cNvPr id="4" name="Picture 3" descr="oob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64" y="2095499"/>
            <a:ext cx="5950152" cy="4287161"/>
          </a:xfrm>
          <a:prstGeom prst="rect">
            <a:avLst/>
          </a:prstGeom>
        </p:spPr>
      </p:pic>
      <p:sp>
        <p:nvSpPr>
          <p:cNvPr id="5" name="TextBox 4"/>
          <p:cNvSpPr txBox="1"/>
          <p:nvPr/>
        </p:nvSpPr>
        <p:spPr>
          <a:xfrm>
            <a:off x="6314216" y="2768600"/>
            <a:ext cx="2397984" cy="1569660"/>
          </a:xfrm>
          <a:prstGeom prst="rect">
            <a:avLst/>
          </a:prstGeom>
          <a:solidFill>
            <a:schemeClr val="tx1">
              <a:lumMod val="75000"/>
              <a:lumOff val="25000"/>
            </a:schemeClr>
          </a:solidFill>
        </p:spPr>
        <p:txBody>
          <a:bodyPr wrap="square" rtlCol="0">
            <a:spAutoFit/>
          </a:bodyPr>
          <a:lstStyle/>
          <a:p>
            <a:pPr algn="ctr"/>
            <a:r>
              <a:rPr lang="en-US" sz="1600" u="sng" dirty="0" smtClean="0">
                <a:solidFill>
                  <a:schemeClr val="bg1"/>
                </a:solidFill>
              </a:rPr>
              <a:t>Observations:</a:t>
            </a:r>
          </a:p>
          <a:p>
            <a:endParaRPr lang="en-US" sz="1600" dirty="0" smtClean="0">
              <a:solidFill>
                <a:schemeClr val="bg1"/>
              </a:solidFill>
            </a:endParaRPr>
          </a:p>
          <a:p>
            <a:pPr marL="285750" indent="-285750">
              <a:buFont typeface="Arial"/>
              <a:buChar char="•"/>
            </a:pPr>
            <a:r>
              <a:rPr lang="en-US" sz="1600" dirty="0" smtClean="0">
                <a:solidFill>
                  <a:schemeClr val="bg1"/>
                </a:solidFill>
              </a:rPr>
              <a:t>Training AUC is 1!</a:t>
            </a:r>
          </a:p>
          <a:p>
            <a:pPr marL="285750" indent="-285750">
              <a:buFont typeface="Arial"/>
              <a:buChar char="•"/>
            </a:pPr>
            <a:endParaRPr lang="en-US" sz="1600" dirty="0">
              <a:solidFill>
                <a:schemeClr val="bg1"/>
              </a:solidFill>
            </a:endParaRPr>
          </a:p>
          <a:p>
            <a:pPr marL="285750" indent="-285750">
              <a:buFont typeface="Arial"/>
              <a:buChar char="•"/>
            </a:pPr>
            <a:r>
              <a:rPr lang="en-US" sz="1600" dirty="0" smtClean="0">
                <a:solidFill>
                  <a:schemeClr val="bg1"/>
                </a:solidFill>
              </a:rPr>
              <a:t>OOB AUC is almost = Holdout AUC</a:t>
            </a:r>
            <a:endParaRPr lang="en-US" sz="1600" dirty="0">
              <a:solidFill>
                <a:schemeClr val="bg1"/>
              </a:solidFill>
            </a:endParaRPr>
          </a:p>
        </p:txBody>
      </p:sp>
      <p:sp>
        <p:nvSpPr>
          <p:cNvPr id="7" name="TextBox 6"/>
          <p:cNvSpPr txBox="1"/>
          <p:nvPr/>
        </p:nvSpPr>
        <p:spPr>
          <a:xfrm>
            <a:off x="381000" y="6324600"/>
            <a:ext cx="4660900" cy="307777"/>
          </a:xfrm>
          <a:prstGeom prst="rect">
            <a:avLst/>
          </a:prstGeom>
          <a:noFill/>
        </p:spPr>
        <p:txBody>
          <a:bodyPr wrap="square" rtlCol="0">
            <a:spAutoFit/>
          </a:bodyPr>
          <a:lstStyle/>
          <a:p>
            <a:r>
              <a:rPr lang="en-US" sz="1400" i="1" dirty="0" smtClean="0"/>
              <a:t>Results of random forest run on Churn data from HW 3.</a:t>
            </a:r>
            <a:endParaRPr lang="en-US" sz="1400" i="1" dirty="0"/>
          </a:p>
        </p:txBody>
      </p:sp>
    </p:spTree>
    <p:extLst>
      <p:ext uri="{BB962C8B-B14F-4D97-AF65-F5344CB8AC3E}">
        <p14:creationId xmlns:p14="http://schemas.microsoft.com/office/powerpoint/2010/main" val="152156709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Ensemble methods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5686406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Example tuning</a:t>
            </a:r>
            <a:endParaRPr lang="en-US" u="sng" dirty="0"/>
          </a:p>
        </p:txBody>
      </p:sp>
      <p:sp>
        <p:nvSpPr>
          <p:cNvPr id="6" name="TextBox 5"/>
          <p:cNvSpPr txBox="1"/>
          <p:nvPr/>
        </p:nvSpPr>
        <p:spPr>
          <a:xfrm>
            <a:off x="275164" y="700195"/>
            <a:ext cx="8348136" cy="1077218"/>
          </a:xfrm>
          <a:prstGeom prst="rect">
            <a:avLst/>
          </a:prstGeom>
          <a:noFill/>
        </p:spPr>
        <p:txBody>
          <a:bodyPr wrap="square" rtlCol="0">
            <a:spAutoFit/>
          </a:bodyPr>
          <a:lstStyle/>
          <a:p>
            <a:r>
              <a:rPr lang="en-US" sz="1600" dirty="0" smtClean="0"/>
              <a:t>Here we use OOB AUC to find the right level for </a:t>
            </a:r>
            <a:r>
              <a:rPr lang="en-US" sz="1600" dirty="0" err="1" smtClean="0"/>
              <a:t>max_features</a:t>
            </a:r>
            <a:r>
              <a:rPr lang="en-US" sz="1600" dirty="0" smtClean="0"/>
              <a:t> and </a:t>
            </a:r>
            <a:r>
              <a:rPr lang="en-US" sz="1600" dirty="0" err="1" smtClean="0"/>
              <a:t>n_estimators</a:t>
            </a:r>
            <a:r>
              <a:rPr lang="en-US" sz="1600" dirty="0" smtClean="0"/>
              <a:t>. </a:t>
            </a:r>
          </a:p>
          <a:p>
            <a:endParaRPr lang="en-US" sz="1600" dirty="0"/>
          </a:p>
          <a:p>
            <a:r>
              <a:rPr lang="en-US" sz="1600" dirty="0" smtClean="0"/>
              <a:t>Ideally we want the decision we make based on OOB AUC to be optimal when we reveal the ground truth on the test set.</a:t>
            </a:r>
            <a:endParaRPr lang="en-US" sz="1600" dirty="0"/>
          </a:p>
        </p:txBody>
      </p:sp>
      <p:pic>
        <p:nvPicPr>
          <p:cNvPr id="7" name="Picture 6" descr="oob_tu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65" y="2120900"/>
            <a:ext cx="4080935" cy="2895600"/>
          </a:xfrm>
          <a:prstGeom prst="rect">
            <a:avLst/>
          </a:prstGeom>
        </p:spPr>
      </p:pic>
      <p:pic>
        <p:nvPicPr>
          <p:cNvPr id="9" name="Picture 8" descr="test_v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000" y="2120900"/>
            <a:ext cx="4140199" cy="2895600"/>
          </a:xfrm>
          <a:prstGeom prst="rect">
            <a:avLst/>
          </a:prstGeom>
        </p:spPr>
      </p:pic>
    </p:spTree>
    <p:extLst>
      <p:ext uri="{BB962C8B-B14F-4D97-AF65-F5344CB8AC3E}">
        <p14:creationId xmlns:p14="http://schemas.microsoft.com/office/powerpoint/2010/main" val="21553412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Feature importance</a:t>
            </a:r>
            <a:endParaRPr lang="en-US" u="sng" dirty="0"/>
          </a:p>
        </p:txBody>
      </p:sp>
      <p:sp>
        <p:nvSpPr>
          <p:cNvPr id="6" name="TextBox 5"/>
          <p:cNvSpPr txBox="1"/>
          <p:nvPr/>
        </p:nvSpPr>
        <p:spPr>
          <a:xfrm>
            <a:off x="275164" y="763695"/>
            <a:ext cx="8119535" cy="1323439"/>
          </a:xfrm>
          <a:prstGeom prst="rect">
            <a:avLst/>
          </a:prstGeom>
          <a:noFill/>
        </p:spPr>
        <p:txBody>
          <a:bodyPr wrap="square" rtlCol="0">
            <a:spAutoFit/>
          </a:bodyPr>
          <a:lstStyle/>
          <a:p>
            <a:r>
              <a:rPr lang="en-US" sz="1600" dirty="0"/>
              <a:t>Much like with Decision Trees, the Random Forest Classifier has a built in mechanism for evaluating feature importance. </a:t>
            </a:r>
            <a:endParaRPr lang="en-US" sz="1600" dirty="0" smtClean="0"/>
          </a:p>
          <a:p>
            <a:endParaRPr lang="en-US" sz="1600" dirty="0" smtClean="0"/>
          </a:p>
          <a:p>
            <a:r>
              <a:rPr lang="en-US" sz="1600" dirty="0" smtClean="0"/>
              <a:t>We see similar rankings in RF as DT, but RF is likely to be more robust, as it averages over many different trees.</a:t>
            </a:r>
            <a:endParaRPr lang="en-US" sz="1600" dirty="0"/>
          </a:p>
        </p:txBody>
      </p:sp>
      <p:pic>
        <p:nvPicPr>
          <p:cNvPr id="4" name="Picture 3" descr="feat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260600"/>
            <a:ext cx="7315200" cy="3911600"/>
          </a:xfrm>
          <a:prstGeom prst="rect">
            <a:avLst/>
          </a:prstGeom>
        </p:spPr>
      </p:pic>
    </p:spTree>
    <p:extLst>
      <p:ext uri="{BB962C8B-B14F-4D97-AF65-F5344CB8AC3E}">
        <p14:creationId xmlns:p14="http://schemas.microsoft.com/office/powerpoint/2010/main" val="40629166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Wisdom of crowds</a:t>
            </a:r>
            <a:endParaRPr lang="en-US" u="sng" dirty="0"/>
          </a:p>
        </p:txBody>
      </p:sp>
      <p:sp>
        <p:nvSpPr>
          <p:cNvPr id="4" name="TextBox 3"/>
          <p:cNvSpPr txBox="1"/>
          <p:nvPr/>
        </p:nvSpPr>
        <p:spPr>
          <a:xfrm>
            <a:off x="237066" y="685083"/>
            <a:ext cx="7941734" cy="954107"/>
          </a:xfrm>
          <a:prstGeom prst="rect">
            <a:avLst/>
          </a:prstGeom>
          <a:noFill/>
        </p:spPr>
        <p:txBody>
          <a:bodyPr wrap="square" rtlCol="0">
            <a:spAutoFit/>
          </a:bodyPr>
          <a:lstStyle/>
          <a:p>
            <a:r>
              <a:rPr lang="en-US" dirty="0" smtClean="0"/>
              <a:t>This concept can be applied to Machine Learning. This is called Ensemble Learning</a:t>
            </a:r>
          </a:p>
          <a:p>
            <a:endParaRPr lang="en-US" sz="2000" dirty="0" smtClean="0"/>
          </a:p>
        </p:txBody>
      </p:sp>
      <p:pic>
        <p:nvPicPr>
          <p:cNvPr id="3" name="Picture 2"/>
          <p:cNvPicPr>
            <a:picLocks noChangeAspect="1"/>
          </p:cNvPicPr>
          <p:nvPr/>
        </p:nvPicPr>
        <p:blipFill>
          <a:blip r:embed="rId2"/>
          <a:stretch>
            <a:fillRect/>
          </a:stretch>
        </p:blipFill>
        <p:spPr>
          <a:xfrm>
            <a:off x="622300" y="1895591"/>
            <a:ext cx="2679700" cy="3958950"/>
          </a:xfrm>
          <a:prstGeom prst="rect">
            <a:avLst/>
          </a:prstGeom>
        </p:spPr>
      </p:pic>
      <p:sp>
        <p:nvSpPr>
          <p:cNvPr id="7" name="TextBox 6"/>
          <p:cNvSpPr txBox="1"/>
          <p:nvPr/>
        </p:nvSpPr>
        <p:spPr>
          <a:xfrm>
            <a:off x="4102099" y="2468123"/>
            <a:ext cx="4546601" cy="3416320"/>
          </a:xfrm>
          <a:prstGeom prst="rect">
            <a:avLst/>
          </a:prstGeom>
          <a:noFill/>
        </p:spPr>
        <p:txBody>
          <a:bodyPr wrap="square" rtlCol="0">
            <a:spAutoFit/>
          </a:bodyPr>
          <a:lstStyle/>
          <a:p>
            <a:r>
              <a:rPr lang="en-US" b="1" dirty="0" smtClean="0"/>
              <a:t>Diversity</a:t>
            </a:r>
          </a:p>
          <a:p>
            <a:r>
              <a:rPr lang="en-US" dirty="0" smtClean="0"/>
              <a:t>Each person should have private information</a:t>
            </a:r>
          </a:p>
          <a:p>
            <a:endParaRPr lang="en-US" dirty="0"/>
          </a:p>
          <a:p>
            <a:r>
              <a:rPr lang="en-US" b="1" dirty="0" smtClean="0"/>
              <a:t>Independence</a:t>
            </a:r>
          </a:p>
          <a:p>
            <a:r>
              <a:rPr lang="en-US" dirty="0" smtClean="0"/>
              <a:t>Peoples opinions aren’t determined by opinions of others</a:t>
            </a:r>
          </a:p>
          <a:p>
            <a:endParaRPr lang="en-US" dirty="0"/>
          </a:p>
          <a:p>
            <a:r>
              <a:rPr lang="en-US" b="1" dirty="0" smtClean="0"/>
              <a:t>Aggregation</a:t>
            </a:r>
          </a:p>
          <a:p>
            <a:r>
              <a:rPr lang="en-US" dirty="0" smtClean="0"/>
              <a:t>Some mechanism exists for turning individual opinions into a collective decision.</a:t>
            </a:r>
            <a:endParaRPr lang="en-US" dirty="0"/>
          </a:p>
        </p:txBody>
      </p:sp>
      <p:sp>
        <p:nvSpPr>
          <p:cNvPr id="8" name="TextBox 7"/>
          <p:cNvSpPr txBox="1"/>
          <p:nvPr/>
        </p:nvSpPr>
        <p:spPr>
          <a:xfrm>
            <a:off x="4123265" y="1791015"/>
            <a:ext cx="3865035" cy="677108"/>
          </a:xfrm>
          <a:prstGeom prst="rect">
            <a:avLst/>
          </a:prstGeom>
          <a:noFill/>
        </p:spPr>
        <p:txBody>
          <a:bodyPr wrap="square" rtlCol="0">
            <a:spAutoFit/>
          </a:bodyPr>
          <a:lstStyle/>
          <a:p>
            <a:r>
              <a:rPr lang="en-US" b="1" i="1" dirty="0" smtClean="0">
                <a:solidFill>
                  <a:srgbClr val="D1282E"/>
                </a:solidFill>
              </a:rPr>
              <a:t>Conditions for This to Work</a:t>
            </a:r>
          </a:p>
          <a:p>
            <a:endParaRPr lang="en-US" sz="2000" dirty="0" smtClean="0"/>
          </a:p>
        </p:txBody>
      </p:sp>
    </p:spTree>
    <p:extLst>
      <p:ext uri="{BB962C8B-B14F-4D97-AF65-F5344CB8AC3E}">
        <p14:creationId xmlns:p14="http://schemas.microsoft.com/office/powerpoint/2010/main" val="33769346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a simple ensemble method</a:t>
            </a:r>
            <a:endParaRPr lang="en-US" u="sng" dirty="0"/>
          </a:p>
        </p:txBody>
      </p:sp>
      <p:sp>
        <p:nvSpPr>
          <p:cNvPr id="4" name="TextBox 3"/>
          <p:cNvSpPr txBox="1"/>
          <p:nvPr/>
        </p:nvSpPr>
        <p:spPr>
          <a:xfrm>
            <a:off x="237065" y="674795"/>
            <a:ext cx="8297333" cy="1877437"/>
          </a:xfrm>
          <a:prstGeom prst="rect">
            <a:avLst/>
          </a:prstGeom>
          <a:noFill/>
        </p:spPr>
        <p:txBody>
          <a:bodyPr wrap="square" rtlCol="0">
            <a:spAutoFit/>
          </a:bodyPr>
          <a:lstStyle/>
          <a:p>
            <a:r>
              <a:rPr lang="en-US" sz="1600" b="1" u="sng" dirty="0" smtClean="0"/>
              <a:t>Stacking</a:t>
            </a:r>
            <a:r>
              <a:rPr lang="en-US" sz="1600" b="1" dirty="0" smtClean="0"/>
              <a:t> – </a:t>
            </a:r>
            <a:r>
              <a:rPr lang="en-US" sz="1600" dirty="0" smtClean="0"/>
              <a:t>Let </a:t>
            </a:r>
            <a:r>
              <a:rPr lang="en-US" sz="1600" i="1" dirty="0" err="1" smtClean="0"/>
              <a:t>f</a:t>
            </a:r>
            <a:r>
              <a:rPr lang="en-US" sz="1600" i="1" baseline="30000" dirty="0" err="1" smtClean="0"/>
              <a:t>s</a:t>
            </a:r>
            <a:r>
              <a:rPr lang="en-US" sz="1600" i="1" dirty="0" smtClean="0"/>
              <a:t>(X</a:t>
            </a:r>
            <a:r>
              <a:rPr lang="en-US" sz="1600" i="1" baseline="-25000" dirty="0" smtClean="0"/>
              <a:t>i</a:t>
            </a:r>
            <a:r>
              <a:rPr lang="en-US" sz="1600" i="1" dirty="0" smtClean="0"/>
              <a:t>)</a:t>
            </a:r>
            <a:r>
              <a:rPr lang="en-US" sz="1600" dirty="0" smtClean="0"/>
              <a:t> be some prediction on a sample using some arbitrary classifier </a:t>
            </a:r>
            <a:r>
              <a:rPr lang="en-US" sz="1600" i="1" dirty="0" smtClean="0"/>
              <a:t>s</a:t>
            </a:r>
            <a:r>
              <a:rPr lang="en-US" sz="1600" dirty="0" smtClean="0"/>
              <a:t>. Stacking is the process of taking a weighted combination of the predictions of a total of </a:t>
            </a:r>
            <a:r>
              <a:rPr lang="en-US" sz="1600" i="1" dirty="0" smtClean="0"/>
              <a:t>S</a:t>
            </a:r>
            <a:r>
              <a:rPr lang="en-US" sz="1600" dirty="0" smtClean="0"/>
              <a:t> different classifiers.</a:t>
            </a:r>
          </a:p>
          <a:p>
            <a:endParaRPr lang="en-US" sz="1600" b="1" i="1" dirty="0"/>
          </a:p>
          <a:p>
            <a:r>
              <a:rPr lang="en-US" sz="1600" dirty="0" smtClean="0"/>
              <a:t>The weights can be a simple average, or learned via a secondary classification/regression process.</a:t>
            </a:r>
          </a:p>
          <a:p>
            <a:endParaRPr lang="en-US" sz="2000" dirty="0" smtClean="0"/>
          </a:p>
        </p:txBody>
      </p:sp>
      <p:grpSp>
        <p:nvGrpSpPr>
          <p:cNvPr id="19" name="Group 18"/>
          <p:cNvGrpSpPr/>
          <p:nvPr/>
        </p:nvGrpSpPr>
        <p:grpSpPr>
          <a:xfrm>
            <a:off x="584200" y="2562035"/>
            <a:ext cx="7950199" cy="3759200"/>
            <a:chOff x="584200" y="2133600"/>
            <a:chExt cx="7950199" cy="3759200"/>
          </a:xfrm>
        </p:grpSpPr>
        <p:pic>
          <p:nvPicPr>
            <p:cNvPr id="9" name="Content Placeholder 5"/>
            <p:cNvPicPr>
              <a:picLocks noChangeAspect="1"/>
            </p:cNvPicPr>
            <p:nvPr/>
          </p:nvPicPr>
          <p:blipFill>
            <a:blip r:embed="rId2"/>
            <a:stretch>
              <a:fillRect/>
            </a:stretch>
          </p:blipFill>
          <p:spPr bwMode="auto">
            <a:xfrm>
              <a:off x="1307112" y="2310415"/>
              <a:ext cx="1670641" cy="902685"/>
            </a:xfrm>
            <a:prstGeom prst="rect">
              <a:avLst/>
            </a:prstGeom>
            <a:noFill/>
            <a:ln w="9525">
              <a:noFill/>
              <a:miter lim="800000"/>
              <a:headEnd/>
              <a:tailEnd/>
            </a:ln>
          </p:spPr>
        </p:pic>
        <p:pic>
          <p:nvPicPr>
            <p:cNvPr id="10" name="Picture 9"/>
            <p:cNvPicPr>
              <a:picLocks noChangeAspect="1"/>
            </p:cNvPicPr>
            <p:nvPr/>
          </p:nvPicPr>
          <p:blipFill>
            <a:blip r:embed="rId3"/>
            <a:stretch>
              <a:fillRect/>
            </a:stretch>
          </p:blipFill>
          <p:spPr>
            <a:xfrm>
              <a:off x="1192813" y="3371366"/>
              <a:ext cx="1952334" cy="1048233"/>
            </a:xfrm>
            <a:prstGeom prst="rect">
              <a:avLst/>
            </a:prstGeom>
          </p:spPr>
        </p:pic>
        <p:pic>
          <p:nvPicPr>
            <p:cNvPr id="11" name="Picture 10"/>
            <p:cNvPicPr>
              <a:picLocks noChangeAspect="1"/>
            </p:cNvPicPr>
            <p:nvPr/>
          </p:nvPicPr>
          <p:blipFill>
            <a:blip r:embed="rId4"/>
            <a:stretch>
              <a:fillRect/>
            </a:stretch>
          </p:blipFill>
          <p:spPr>
            <a:xfrm>
              <a:off x="1307113" y="4581336"/>
              <a:ext cx="1838034" cy="1161637"/>
            </a:xfrm>
            <a:prstGeom prst="rect">
              <a:avLst/>
            </a:prstGeom>
          </p:spPr>
        </p:pic>
        <p:pic>
          <p:nvPicPr>
            <p:cNvPr id="12" name="Picture 11"/>
            <p:cNvPicPr>
              <a:picLocks noChangeAspect="1"/>
            </p:cNvPicPr>
            <p:nvPr/>
          </p:nvPicPr>
          <p:blipFill>
            <a:blip r:embed="rId3"/>
            <a:stretch>
              <a:fillRect/>
            </a:stretch>
          </p:blipFill>
          <p:spPr>
            <a:xfrm>
              <a:off x="5574313" y="3396766"/>
              <a:ext cx="1952334" cy="1048233"/>
            </a:xfrm>
            <a:prstGeom prst="rect">
              <a:avLst/>
            </a:prstGeom>
          </p:spPr>
        </p:pic>
        <p:pic>
          <p:nvPicPr>
            <p:cNvPr id="5" name="Picture 4" descr="Screen Shot 2014-11-26 at 2.55.5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2700" y="2377611"/>
              <a:ext cx="2997200" cy="959778"/>
            </a:xfrm>
            <a:prstGeom prst="rect">
              <a:avLst/>
            </a:prstGeom>
          </p:spPr>
        </p:pic>
        <p:cxnSp>
          <p:nvCxnSpPr>
            <p:cNvPr id="13" name="Straight Arrow Connector 12"/>
            <p:cNvCxnSpPr/>
            <p:nvPr/>
          </p:nvCxnSpPr>
          <p:spPr>
            <a:xfrm>
              <a:off x="2977753" y="2857500"/>
              <a:ext cx="2495947" cy="1092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0" idx="3"/>
            </p:cNvCxnSpPr>
            <p:nvPr/>
          </p:nvCxnSpPr>
          <p:spPr>
            <a:xfrm>
              <a:off x="3145147" y="3895483"/>
              <a:ext cx="2328553" cy="542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3"/>
            </p:cNvCxnSpPr>
            <p:nvPr/>
          </p:nvCxnSpPr>
          <p:spPr>
            <a:xfrm flipV="1">
              <a:off x="3145147" y="3949700"/>
              <a:ext cx="2328553" cy="12124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84200" y="2133600"/>
              <a:ext cx="7950199" cy="37592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12284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Popular ensemble methods</a:t>
            </a:r>
            <a:endParaRPr lang="en-US" u="sng" dirty="0"/>
          </a:p>
        </p:txBody>
      </p:sp>
      <p:sp>
        <p:nvSpPr>
          <p:cNvPr id="4" name="TextBox 3"/>
          <p:cNvSpPr txBox="1"/>
          <p:nvPr/>
        </p:nvSpPr>
        <p:spPr>
          <a:xfrm>
            <a:off x="237065" y="674795"/>
            <a:ext cx="8297333" cy="1384995"/>
          </a:xfrm>
          <a:prstGeom prst="rect">
            <a:avLst/>
          </a:prstGeom>
          <a:noFill/>
        </p:spPr>
        <p:txBody>
          <a:bodyPr wrap="square" rtlCol="0">
            <a:spAutoFit/>
          </a:bodyPr>
          <a:lstStyle/>
          <a:p>
            <a:r>
              <a:rPr lang="en-US" sz="1600" b="1" u="sng" dirty="0" smtClean="0"/>
              <a:t>Boosting</a:t>
            </a:r>
            <a:r>
              <a:rPr lang="en-US" sz="1600" b="1" dirty="0" smtClean="0"/>
              <a:t>– </a:t>
            </a:r>
            <a:r>
              <a:rPr lang="en-US" sz="1600" dirty="0" smtClean="0"/>
              <a:t>A process for combining many weak learners into a powerful strong learner. The two most popular methods are </a:t>
            </a:r>
            <a:r>
              <a:rPr lang="en-US" sz="1600" dirty="0" err="1" smtClean="0"/>
              <a:t>AdaBoost</a:t>
            </a:r>
            <a:r>
              <a:rPr lang="en-US" sz="1600" dirty="0" smtClean="0"/>
              <a:t> and Gradient Boosted Trees. These are two of the most powerful and popular out-of-the box ensemble methods.</a:t>
            </a:r>
          </a:p>
          <a:p>
            <a:endParaRPr lang="en-US" sz="1600" b="1" i="1" dirty="0"/>
          </a:p>
          <a:p>
            <a:endParaRPr lang="en-US" sz="2000" dirty="0" smtClean="0"/>
          </a:p>
        </p:txBody>
      </p:sp>
      <p:pic>
        <p:nvPicPr>
          <p:cNvPr id="3" name="Picture 2" descr="Screen Shot 2014-11-26 at 3.05.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165" y="1512201"/>
            <a:ext cx="3268135" cy="3160426"/>
          </a:xfrm>
          <a:prstGeom prst="rect">
            <a:avLst/>
          </a:prstGeom>
          <a:ln w="25400">
            <a:noFill/>
          </a:ln>
        </p:spPr>
      </p:pic>
      <p:pic>
        <p:nvPicPr>
          <p:cNvPr id="6" name="Picture 5" descr="Screen Shot 2014-11-26 at 3.08.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5" y="1512201"/>
            <a:ext cx="4470399" cy="3301098"/>
          </a:xfrm>
          <a:prstGeom prst="rect">
            <a:avLst/>
          </a:prstGeom>
        </p:spPr>
      </p:pic>
      <p:sp>
        <p:nvSpPr>
          <p:cNvPr id="7" name="TextBox 6"/>
          <p:cNvSpPr txBox="1"/>
          <p:nvPr/>
        </p:nvSpPr>
        <p:spPr>
          <a:xfrm>
            <a:off x="355600" y="4927600"/>
            <a:ext cx="8267700" cy="830997"/>
          </a:xfrm>
          <a:prstGeom prst="rect">
            <a:avLst/>
          </a:prstGeom>
          <a:noFill/>
        </p:spPr>
        <p:txBody>
          <a:bodyPr wrap="square" rtlCol="0">
            <a:spAutoFit/>
          </a:bodyPr>
          <a:lstStyle/>
          <a:p>
            <a:r>
              <a:rPr lang="en-US" sz="1600" dirty="0" smtClean="0">
                <a:solidFill>
                  <a:srgbClr val="FF0000"/>
                </a:solidFill>
              </a:rPr>
              <a:t>Intuition: use observed classification errors to reweight examples. At each iteration, incorrectly classified examples are </a:t>
            </a:r>
            <a:r>
              <a:rPr lang="en-US" sz="1600" dirty="0" err="1" smtClean="0">
                <a:solidFill>
                  <a:srgbClr val="FF0000"/>
                </a:solidFill>
              </a:rPr>
              <a:t>upweighted</a:t>
            </a:r>
            <a:r>
              <a:rPr lang="en-US" sz="1600" dirty="0" smtClean="0">
                <a:solidFill>
                  <a:srgbClr val="FF0000"/>
                </a:solidFill>
              </a:rPr>
              <a:t> so the model focus more on the hard to predict examples. </a:t>
            </a:r>
            <a:endParaRPr lang="en-US" sz="1600" dirty="0">
              <a:solidFill>
                <a:srgbClr val="FF0000"/>
              </a:solidFill>
            </a:endParaRPr>
          </a:p>
        </p:txBody>
      </p:sp>
      <p:sp>
        <p:nvSpPr>
          <p:cNvPr id="8" name="TextBox 7"/>
          <p:cNvSpPr txBox="1"/>
          <p:nvPr/>
        </p:nvSpPr>
        <p:spPr>
          <a:xfrm>
            <a:off x="355600" y="6413500"/>
            <a:ext cx="3873500" cy="276999"/>
          </a:xfrm>
          <a:prstGeom prst="rect">
            <a:avLst/>
          </a:prstGeom>
          <a:noFill/>
        </p:spPr>
        <p:txBody>
          <a:bodyPr wrap="square" rtlCol="0">
            <a:spAutoFit/>
          </a:bodyPr>
          <a:lstStyle/>
          <a:p>
            <a:r>
              <a:rPr lang="en-US" sz="1200" i="1" dirty="0" smtClean="0"/>
              <a:t>Image source: ESL2</a:t>
            </a:r>
            <a:endParaRPr lang="en-US" sz="1200" i="1" dirty="0"/>
          </a:p>
        </p:txBody>
      </p:sp>
    </p:spTree>
    <p:extLst>
      <p:ext uri="{BB962C8B-B14F-4D97-AF65-F5344CB8AC3E}">
        <p14:creationId xmlns:p14="http://schemas.microsoft.com/office/powerpoint/2010/main" val="27594661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Bagging</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731551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49544"/>
            <a:ext cx="7967134" cy="576051"/>
          </a:xfrm>
        </p:spPr>
        <p:txBody>
          <a:bodyPr>
            <a:normAutofit fontScale="90000"/>
          </a:bodyPr>
          <a:lstStyle/>
          <a:p>
            <a:r>
              <a:rPr lang="en-US" u="sng" dirty="0" smtClean="0"/>
              <a:t>Remember bootstrapping</a:t>
            </a:r>
            <a:endParaRPr lang="en-US" u="sng" dirty="0"/>
          </a:p>
        </p:txBody>
      </p:sp>
      <p:sp>
        <p:nvSpPr>
          <p:cNvPr id="4" name="TextBox 3"/>
          <p:cNvSpPr txBox="1"/>
          <p:nvPr/>
        </p:nvSpPr>
        <p:spPr>
          <a:xfrm>
            <a:off x="237066" y="735883"/>
            <a:ext cx="8415868" cy="1015663"/>
          </a:xfrm>
          <a:prstGeom prst="rect">
            <a:avLst/>
          </a:prstGeom>
          <a:noFill/>
        </p:spPr>
        <p:txBody>
          <a:bodyPr wrap="square" rtlCol="0">
            <a:spAutoFit/>
          </a:bodyPr>
          <a:lstStyle/>
          <a:p>
            <a:r>
              <a:rPr lang="en-US" sz="2000" b="1" dirty="0" smtClean="0"/>
              <a:t>Previously we used the bootstrapping procedure to learn empirical estimates of our out-of-sample error variance. Put another way, it helps us understand the variance of our predictions.</a:t>
            </a:r>
          </a:p>
        </p:txBody>
      </p:sp>
      <p:pic>
        <p:nvPicPr>
          <p:cNvPr id="9" name="Picture 8" descr="bootstr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832" y="1934633"/>
            <a:ext cx="5982523" cy="4486892"/>
          </a:xfrm>
          <a:prstGeom prst="rect">
            <a:avLst/>
          </a:prstGeom>
        </p:spPr>
      </p:pic>
    </p:spTree>
    <p:extLst>
      <p:ext uri="{BB962C8B-B14F-4D97-AF65-F5344CB8AC3E}">
        <p14:creationId xmlns:p14="http://schemas.microsoft.com/office/powerpoint/2010/main" val="14916812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49544"/>
            <a:ext cx="7967134" cy="576051"/>
          </a:xfrm>
        </p:spPr>
        <p:txBody>
          <a:bodyPr>
            <a:normAutofit fontScale="90000"/>
          </a:bodyPr>
          <a:lstStyle/>
          <a:p>
            <a:r>
              <a:rPr lang="en-US" u="sng" dirty="0" smtClean="0"/>
              <a:t>Bootstrap aggregating</a:t>
            </a:r>
            <a:endParaRPr lang="en-US" u="sng" dirty="0"/>
          </a:p>
        </p:txBody>
      </p:sp>
      <p:sp>
        <p:nvSpPr>
          <p:cNvPr id="4" name="TextBox 3"/>
          <p:cNvSpPr txBox="1"/>
          <p:nvPr/>
        </p:nvSpPr>
        <p:spPr>
          <a:xfrm>
            <a:off x="237066" y="735883"/>
            <a:ext cx="8602134" cy="4093428"/>
          </a:xfrm>
          <a:prstGeom prst="rect">
            <a:avLst/>
          </a:prstGeom>
          <a:noFill/>
        </p:spPr>
        <p:txBody>
          <a:bodyPr wrap="square" rtlCol="0">
            <a:spAutoFit/>
          </a:bodyPr>
          <a:lstStyle/>
          <a:p>
            <a:r>
              <a:rPr lang="en-US" sz="2000" b="1" dirty="0" smtClean="0"/>
              <a:t>We can also use bootstrapping to improve the underlying predictions. </a:t>
            </a:r>
            <a:endParaRPr lang="en-US" sz="2000" b="1" dirty="0"/>
          </a:p>
          <a:p>
            <a:endParaRPr lang="en-US" sz="2000" b="1" dirty="0"/>
          </a:p>
          <a:p>
            <a:r>
              <a:rPr lang="en-US" sz="2000" b="1" dirty="0" smtClean="0"/>
              <a:t>This is done via a procedure called Bootstrap Aggregating, or </a:t>
            </a:r>
            <a:r>
              <a:rPr lang="en-US" sz="2000" b="1" dirty="0" smtClean="0">
                <a:solidFill>
                  <a:schemeClr val="tx2"/>
                </a:solidFill>
              </a:rPr>
              <a:t>BAGGING</a:t>
            </a:r>
            <a:r>
              <a:rPr lang="en-US" sz="2000" b="1" dirty="0" smtClean="0"/>
              <a:t>.</a:t>
            </a:r>
          </a:p>
          <a:p>
            <a:endParaRPr lang="en-US" sz="2000" b="1" dirty="0"/>
          </a:p>
          <a:p>
            <a:r>
              <a:rPr lang="en-US" sz="2000" b="1" u="sng" dirty="0" smtClean="0"/>
              <a:t>The Bagging Procedure:</a:t>
            </a:r>
          </a:p>
          <a:p>
            <a:endParaRPr lang="en-US" sz="2000" b="1" dirty="0" smtClean="0"/>
          </a:p>
          <a:p>
            <a:pPr marL="457200" indent="-457200">
              <a:buAutoNum type="arabicPeriod"/>
            </a:pPr>
            <a:r>
              <a:rPr lang="en-US" sz="2000" dirty="0" smtClean="0"/>
              <a:t>Create a bootstrap sample of the data</a:t>
            </a:r>
          </a:p>
          <a:p>
            <a:pPr marL="457200" indent="-457200">
              <a:buAutoNum type="arabicPeriod"/>
            </a:pPr>
            <a:r>
              <a:rPr lang="en-US" sz="2000" dirty="0" smtClean="0"/>
              <a:t>Fit the model on the bootstrap sample from step 1</a:t>
            </a:r>
          </a:p>
          <a:p>
            <a:pPr marL="457200" indent="-457200">
              <a:buAutoNum type="arabicPeriod"/>
            </a:pPr>
            <a:r>
              <a:rPr lang="en-US" sz="2000" dirty="0" smtClean="0"/>
              <a:t>Make prediction on train/test data using model from step 2</a:t>
            </a:r>
          </a:p>
          <a:p>
            <a:pPr marL="457200" indent="-457200">
              <a:buAutoNum type="arabicPeriod"/>
            </a:pPr>
            <a:r>
              <a:rPr lang="en-US" sz="2000" dirty="0" smtClean="0"/>
              <a:t>Repeat this N times, storing each prediction of step 3</a:t>
            </a:r>
          </a:p>
          <a:p>
            <a:pPr marL="457200" indent="-457200">
              <a:buAutoNum type="arabicPeriod"/>
            </a:pPr>
            <a:r>
              <a:rPr lang="en-US" sz="2000" dirty="0" smtClean="0"/>
              <a:t>Make a final prediction by averaging the bootstrapped predictions</a:t>
            </a:r>
          </a:p>
        </p:txBody>
      </p:sp>
    </p:spTree>
    <p:extLst>
      <p:ext uri="{BB962C8B-B14F-4D97-AF65-F5344CB8AC3E}">
        <p14:creationId xmlns:p14="http://schemas.microsoft.com/office/powerpoint/2010/main" val="39192711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49544"/>
            <a:ext cx="7967134" cy="576051"/>
          </a:xfrm>
        </p:spPr>
        <p:txBody>
          <a:bodyPr>
            <a:normAutofit fontScale="90000"/>
          </a:bodyPr>
          <a:lstStyle/>
          <a:p>
            <a:r>
              <a:rPr lang="en-US" u="sng" dirty="0" smtClean="0"/>
              <a:t>Bagging (formalized)</a:t>
            </a:r>
            <a:endParaRPr lang="en-US" u="sng" dirty="0"/>
          </a:p>
        </p:txBody>
      </p:sp>
      <p:sp>
        <p:nvSpPr>
          <p:cNvPr id="4" name="TextBox 3"/>
          <p:cNvSpPr txBox="1"/>
          <p:nvPr/>
        </p:nvSpPr>
        <p:spPr>
          <a:xfrm>
            <a:off x="237066" y="735883"/>
            <a:ext cx="8602134" cy="707886"/>
          </a:xfrm>
          <a:prstGeom prst="rect">
            <a:avLst/>
          </a:prstGeom>
          <a:noFill/>
        </p:spPr>
        <p:txBody>
          <a:bodyPr wrap="square" rtlCol="0">
            <a:spAutoFit/>
          </a:bodyPr>
          <a:lstStyle/>
          <a:p>
            <a:r>
              <a:rPr lang="en-US" sz="2000" b="1" u="sng" dirty="0" smtClean="0"/>
              <a:t>The Bagging Procedure:</a:t>
            </a:r>
          </a:p>
          <a:p>
            <a:endParaRPr lang="en-US" sz="2000" b="1" dirty="0" smtClean="0"/>
          </a:p>
        </p:txBody>
      </p:sp>
      <p:pic>
        <p:nvPicPr>
          <p:cNvPr id="3" name="Picture 2" descr="Screen Shot 2014-11-18 at 4.22.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320802"/>
            <a:ext cx="7950199" cy="2476500"/>
          </a:xfrm>
          <a:prstGeom prst="rect">
            <a:avLst/>
          </a:prstGeom>
        </p:spPr>
      </p:pic>
      <p:pic>
        <p:nvPicPr>
          <p:cNvPr id="6" name="Picture 5" descr="Screen Shot 2014-11-19 at 10.29.3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00" y="4356100"/>
            <a:ext cx="6718300" cy="1866900"/>
          </a:xfrm>
          <a:prstGeom prst="rect">
            <a:avLst/>
          </a:prstGeom>
          <a:ln w="25400">
            <a:solidFill>
              <a:srgbClr val="FF0000"/>
            </a:solidFill>
          </a:ln>
        </p:spPr>
      </p:pic>
    </p:spTree>
    <p:extLst>
      <p:ext uri="{BB962C8B-B14F-4D97-AF65-F5344CB8AC3E}">
        <p14:creationId xmlns:p14="http://schemas.microsoft.com/office/powerpoint/2010/main" val="322647956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33754</TotalTime>
  <Words>1491</Words>
  <Application>Microsoft Macintosh PowerPoint</Application>
  <PresentationFormat>On-screen Show (4:3)</PresentationFormat>
  <Paragraphs>160</Paragraphs>
  <Slides>21</Slides>
  <Notes>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Essential</vt:lpstr>
      <vt:lpstr>PowerPoint Presentation</vt:lpstr>
      <vt:lpstr>Ensemble methods</vt:lpstr>
      <vt:lpstr>Wisdom of crowds</vt:lpstr>
      <vt:lpstr>a simple ensemble method</vt:lpstr>
      <vt:lpstr>Popular ensemble methods</vt:lpstr>
      <vt:lpstr>Bagging</vt:lpstr>
      <vt:lpstr>Remember bootstrapping</vt:lpstr>
      <vt:lpstr>Bootstrap aggregating</vt:lpstr>
      <vt:lpstr>Bagging (formalized)</vt:lpstr>
      <vt:lpstr>Example bagging</vt:lpstr>
      <vt:lpstr>When to use bagging</vt:lpstr>
      <vt:lpstr>example unstable algorithm</vt:lpstr>
      <vt:lpstr>Wisdom of a crowd of Treess</vt:lpstr>
      <vt:lpstr>Decorrelating trees</vt:lpstr>
      <vt:lpstr>The rf algorithm</vt:lpstr>
      <vt:lpstr>Why it works</vt:lpstr>
      <vt:lpstr>Implementing in python</vt:lpstr>
      <vt:lpstr>tuning</vt:lpstr>
      <vt:lpstr>Out-of-bag error</vt:lpstr>
      <vt:lpstr>Example tuning</vt:lpstr>
      <vt:lpstr>Feature importance</vt:lpstr>
    </vt:vector>
  </TitlesOfParts>
  <Company>Dstillery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359</cp:revision>
  <cp:lastPrinted>2014-12-03T20:06:32Z</cp:lastPrinted>
  <dcterms:created xsi:type="dcterms:W3CDTF">2014-08-12T17:27:36Z</dcterms:created>
  <dcterms:modified xsi:type="dcterms:W3CDTF">2015-09-21T20:16:21Z</dcterms:modified>
</cp:coreProperties>
</file>