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0"/>
  </p:notesMasterIdLst>
  <p:sldIdLst>
    <p:sldId id="256" r:id="rId2"/>
    <p:sldId id="387" r:id="rId3"/>
    <p:sldId id="395" r:id="rId4"/>
    <p:sldId id="396" r:id="rId5"/>
    <p:sldId id="397" r:id="rId6"/>
    <p:sldId id="398" r:id="rId7"/>
    <p:sldId id="399" r:id="rId8"/>
    <p:sldId id="400"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29" autoAdjust="0"/>
    <p:restoredTop sz="90810" autoAdjust="0"/>
  </p:normalViewPr>
  <p:slideViewPr>
    <p:cSldViewPr snapToGrid="0" snapToObjects="1">
      <p:cViewPr>
        <p:scale>
          <a:sx n="100" d="100"/>
          <a:sy n="100" d="100"/>
        </p:scale>
        <p:origin x="-1104"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printerSettings" Target="printerSettings/printerSettings1.bin"/><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3/6/15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3/6/15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3/6/15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3/6/15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3/6/15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3/6/15</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3/6/15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3/6/15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3/6/15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3/6/15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3/6/15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3/6/15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3/6/15</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VP – Data Science, Dstillery</a:t>
            </a:r>
          </a:p>
          <a:p>
            <a:r>
              <a:rPr lang="en-US" dirty="0" smtClean="0"/>
              <a:t>Adjunct Professor, NYU</a:t>
            </a:r>
          </a:p>
          <a:p>
            <a:r>
              <a:rPr lang="en-US" dirty="0" smtClean="0"/>
              <a:t>Fall 2014</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a:bodyPr>
          <a:lstStyle/>
          <a:p>
            <a:pPr algn="ctr"/>
            <a:r>
              <a:rPr lang="en-US" dirty="0" smtClean="0"/>
              <a:t>boosting</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35686406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contents</a:t>
            </a:r>
            <a:endParaRPr lang="en-US" u="sng" dirty="0"/>
          </a:p>
        </p:txBody>
      </p:sp>
      <p:sp>
        <p:nvSpPr>
          <p:cNvPr id="4" name="TextBox 3"/>
          <p:cNvSpPr txBox="1"/>
          <p:nvPr/>
        </p:nvSpPr>
        <p:spPr>
          <a:xfrm>
            <a:off x="237066" y="928795"/>
            <a:ext cx="8297333" cy="4832093"/>
          </a:xfrm>
          <a:prstGeom prst="rect">
            <a:avLst/>
          </a:prstGeom>
          <a:noFill/>
        </p:spPr>
        <p:txBody>
          <a:bodyPr wrap="square" rtlCol="0">
            <a:spAutoFit/>
          </a:bodyPr>
          <a:lstStyle/>
          <a:p>
            <a:r>
              <a:rPr lang="en-US" sz="1600" b="1" dirty="0" smtClean="0"/>
              <a:t>Weak learners</a:t>
            </a:r>
          </a:p>
          <a:p>
            <a:endParaRPr lang="en-US" sz="1600" b="1" dirty="0"/>
          </a:p>
          <a:p>
            <a:r>
              <a:rPr lang="en-US" sz="1600" b="1" dirty="0" smtClean="0"/>
              <a:t>The idea of additive modeling</a:t>
            </a:r>
          </a:p>
          <a:p>
            <a:r>
              <a:rPr lang="en-US" sz="1600" b="1" dirty="0" smtClean="0"/>
              <a:t>--- simple example with Y = X^2 + e</a:t>
            </a:r>
          </a:p>
          <a:p>
            <a:r>
              <a:rPr lang="en-US" sz="1600" b="1" dirty="0" smtClean="0"/>
              <a:t>--- choosing the right base learner (must be able to express the right effects)</a:t>
            </a:r>
          </a:p>
          <a:p>
            <a:endParaRPr lang="en-US" sz="1600" b="1" dirty="0"/>
          </a:p>
          <a:p>
            <a:r>
              <a:rPr lang="en-US" sz="1600" b="1" dirty="0" smtClean="0"/>
              <a:t>Gradient Boosting</a:t>
            </a:r>
          </a:p>
          <a:p>
            <a:r>
              <a:rPr lang="en-US" sz="1600" b="1" dirty="0" smtClean="0"/>
              <a:t>- derivation</a:t>
            </a:r>
          </a:p>
          <a:p>
            <a:pPr marL="285750" indent="-285750">
              <a:buFontTx/>
              <a:buChar char="-"/>
            </a:pPr>
            <a:r>
              <a:rPr lang="en-US" sz="1600" b="1" dirty="0" err="1" smtClean="0"/>
              <a:t>Behaviour</a:t>
            </a:r>
            <a:endParaRPr lang="en-US" sz="1600" b="1" dirty="0" smtClean="0"/>
          </a:p>
          <a:p>
            <a:pPr marL="285750" indent="-285750">
              <a:buFontTx/>
              <a:buChar char="-"/>
            </a:pPr>
            <a:r>
              <a:rPr lang="en-US" sz="1600" b="1" dirty="0" smtClean="0"/>
              <a:t>Implementation</a:t>
            </a:r>
          </a:p>
          <a:p>
            <a:pPr marL="285750" indent="-285750">
              <a:buFontTx/>
              <a:buChar char="-"/>
            </a:pPr>
            <a:r>
              <a:rPr lang="en-US" sz="1600" b="1" dirty="0" smtClean="0"/>
              <a:t>optimization</a:t>
            </a:r>
          </a:p>
          <a:p>
            <a:endParaRPr lang="en-US" sz="1600" b="1" dirty="0"/>
          </a:p>
          <a:p>
            <a:r>
              <a:rPr lang="en-US" sz="1600" b="1" dirty="0" err="1" smtClean="0"/>
              <a:t>AdaBoost</a:t>
            </a:r>
            <a:endParaRPr lang="en-US" sz="1600" b="1" dirty="0" smtClean="0"/>
          </a:p>
          <a:p>
            <a:r>
              <a:rPr lang="en-US" sz="1600" b="1" dirty="0" smtClean="0"/>
              <a:t>- derivation</a:t>
            </a:r>
          </a:p>
          <a:p>
            <a:endParaRPr lang="en-US" sz="1600" b="1" dirty="0"/>
          </a:p>
          <a:p>
            <a:r>
              <a:rPr lang="en-US" sz="1600" b="1" dirty="0" err="1" smtClean="0"/>
              <a:t>LogitBoost</a:t>
            </a:r>
            <a:endParaRPr lang="en-US" sz="1600" b="1" dirty="0" smtClean="0"/>
          </a:p>
          <a:p>
            <a:r>
              <a:rPr lang="en-US" sz="1600" b="1" dirty="0" smtClean="0"/>
              <a:t>- derivation</a:t>
            </a:r>
            <a:endParaRPr lang="en-US" sz="1600" dirty="0" smtClean="0"/>
          </a:p>
          <a:p>
            <a:endParaRPr lang="en-US" sz="1600" b="1" i="1" dirty="0"/>
          </a:p>
          <a:p>
            <a:endParaRPr lang="en-US" sz="2000" dirty="0" smtClean="0"/>
          </a:p>
        </p:txBody>
      </p:sp>
      <p:sp>
        <p:nvSpPr>
          <p:cNvPr id="8" name="TextBox 7"/>
          <p:cNvSpPr txBox="1"/>
          <p:nvPr/>
        </p:nvSpPr>
        <p:spPr>
          <a:xfrm>
            <a:off x="355600" y="6413500"/>
            <a:ext cx="3873500" cy="276999"/>
          </a:xfrm>
          <a:prstGeom prst="rect">
            <a:avLst/>
          </a:prstGeom>
          <a:noFill/>
        </p:spPr>
        <p:txBody>
          <a:bodyPr wrap="square" rtlCol="0">
            <a:spAutoFit/>
          </a:bodyPr>
          <a:lstStyle/>
          <a:p>
            <a:r>
              <a:rPr lang="en-US" sz="1200" i="1" dirty="0" smtClean="0"/>
              <a:t>Image source: ESL2</a:t>
            </a:r>
            <a:endParaRPr lang="en-US" sz="1200" i="1" dirty="0"/>
          </a:p>
        </p:txBody>
      </p:sp>
    </p:spTree>
    <p:extLst>
      <p:ext uri="{BB962C8B-B14F-4D97-AF65-F5344CB8AC3E}">
        <p14:creationId xmlns:p14="http://schemas.microsoft.com/office/powerpoint/2010/main" val="275946610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Popular ensemble methods</a:t>
            </a:r>
            <a:endParaRPr lang="en-US" u="sng" dirty="0"/>
          </a:p>
        </p:txBody>
      </p:sp>
      <p:sp>
        <p:nvSpPr>
          <p:cNvPr id="4" name="TextBox 3"/>
          <p:cNvSpPr txBox="1"/>
          <p:nvPr/>
        </p:nvSpPr>
        <p:spPr>
          <a:xfrm>
            <a:off x="237065" y="674795"/>
            <a:ext cx="8297333" cy="1384995"/>
          </a:xfrm>
          <a:prstGeom prst="rect">
            <a:avLst/>
          </a:prstGeom>
          <a:noFill/>
        </p:spPr>
        <p:txBody>
          <a:bodyPr wrap="square" rtlCol="0">
            <a:spAutoFit/>
          </a:bodyPr>
          <a:lstStyle/>
          <a:p>
            <a:r>
              <a:rPr lang="en-US" sz="1600" b="1" u="sng" dirty="0" smtClean="0"/>
              <a:t>Boosting</a:t>
            </a:r>
            <a:r>
              <a:rPr lang="en-US" sz="1600" b="1" dirty="0" smtClean="0"/>
              <a:t>– </a:t>
            </a:r>
            <a:r>
              <a:rPr lang="en-US" sz="1600" dirty="0" smtClean="0"/>
              <a:t>A process for combining many weak learners into a powerful strong learner. The two most popular methods are </a:t>
            </a:r>
            <a:r>
              <a:rPr lang="en-US" sz="1600" dirty="0" err="1" smtClean="0"/>
              <a:t>AdaBoost</a:t>
            </a:r>
            <a:r>
              <a:rPr lang="en-US" sz="1600" dirty="0" smtClean="0"/>
              <a:t> and Gradient Boosted Trees. These are two of the most powerful and popular out-of-the box ensemble methods.</a:t>
            </a:r>
          </a:p>
          <a:p>
            <a:endParaRPr lang="en-US" sz="1600" b="1" i="1" dirty="0"/>
          </a:p>
          <a:p>
            <a:endParaRPr lang="en-US" sz="2000" dirty="0" smtClean="0"/>
          </a:p>
        </p:txBody>
      </p:sp>
      <p:pic>
        <p:nvPicPr>
          <p:cNvPr id="3" name="Picture 2" descr="Screen Shot 2014-11-26 at 3.05.4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5165" y="1512201"/>
            <a:ext cx="3268135" cy="3160426"/>
          </a:xfrm>
          <a:prstGeom prst="rect">
            <a:avLst/>
          </a:prstGeom>
          <a:ln w="25400">
            <a:noFill/>
          </a:ln>
        </p:spPr>
      </p:pic>
      <p:pic>
        <p:nvPicPr>
          <p:cNvPr id="6" name="Picture 5" descr="Screen Shot 2014-11-26 at 3.08.51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065" y="1512201"/>
            <a:ext cx="4470399" cy="3301098"/>
          </a:xfrm>
          <a:prstGeom prst="rect">
            <a:avLst/>
          </a:prstGeom>
        </p:spPr>
      </p:pic>
      <p:sp>
        <p:nvSpPr>
          <p:cNvPr id="7" name="TextBox 6"/>
          <p:cNvSpPr txBox="1"/>
          <p:nvPr/>
        </p:nvSpPr>
        <p:spPr>
          <a:xfrm>
            <a:off x="355600" y="4927600"/>
            <a:ext cx="8267700" cy="830997"/>
          </a:xfrm>
          <a:prstGeom prst="rect">
            <a:avLst/>
          </a:prstGeom>
          <a:noFill/>
        </p:spPr>
        <p:txBody>
          <a:bodyPr wrap="square" rtlCol="0">
            <a:spAutoFit/>
          </a:bodyPr>
          <a:lstStyle/>
          <a:p>
            <a:r>
              <a:rPr lang="en-US" sz="1600" dirty="0" smtClean="0">
                <a:solidFill>
                  <a:srgbClr val="FF0000"/>
                </a:solidFill>
              </a:rPr>
              <a:t>Intuition: use observed classification errors to reweight examples. At each iteration, incorrectly classified examples are </a:t>
            </a:r>
            <a:r>
              <a:rPr lang="en-US" sz="1600" dirty="0" err="1" smtClean="0">
                <a:solidFill>
                  <a:srgbClr val="FF0000"/>
                </a:solidFill>
              </a:rPr>
              <a:t>upweighted</a:t>
            </a:r>
            <a:r>
              <a:rPr lang="en-US" sz="1600" dirty="0" smtClean="0">
                <a:solidFill>
                  <a:srgbClr val="FF0000"/>
                </a:solidFill>
              </a:rPr>
              <a:t> so the model focus more on the hard to predict examples. </a:t>
            </a:r>
            <a:endParaRPr lang="en-US" sz="1600" dirty="0">
              <a:solidFill>
                <a:srgbClr val="FF0000"/>
              </a:solidFill>
            </a:endParaRPr>
          </a:p>
        </p:txBody>
      </p:sp>
      <p:sp>
        <p:nvSpPr>
          <p:cNvPr id="8" name="TextBox 7"/>
          <p:cNvSpPr txBox="1"/>
          <p:nvPr/>
        </p:nvSpPr>
        <p:spPr>
          <a:xfrm>
            <a:off x="355600" y="6413500"/>
            <a:ext cx="3873500" cy="276999"/>
          </a:xfrm>
          <a:prstGeom prst="rect">
            <a:avLst/>
          </a:prstGeom>
          <a:noFill/>
        </p:spPr>
        <p:txBody>
          <a:bodyPr wrap="square" rtlCol="0">
            <a:spAutoFit/>
          </a:bodyPr>
          <a:lstStyle/>
          <a:p>
            <a:r>
              <a:rPr lang="en-US" sz="1200" i="1" dirty="0" smtClean="0"/>
              <a:t>Image source: ESL2</a:t>
            </a:r>
            <a:endParaRPr lang="en-US" sz="1200" i="1" dirty="0"/>
          </a:p>
        </p:txBody>
      </p:sp>
    </p:spTree>
    <p:extLst>
      <p:ext uri="{BB962C8B-B14F-4D97-AF65-F5344CB8AC3E}">
        <p14:creationId xmlns:p14="http://schemas.microsoft.com/office/powerpoint/2010/main" val="65285159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contents</a:t>
            </a:r>
            <a:endParaRPr lang="en-US" u="sng" dirty="0"/>
          </a:p>
        </p:txBody>
      </p:sp>
      <p:pic>
        <p:nvPicPr>
          <p:cNvPr id="3" name="Picture 2" descr="gbt_sim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85800"/>
            <a:ext cx="7315200" cy="5486400"/>
          </a:xfrm>
          <a:prstGeom prst="rect">
            <a:avLst/>
          </a:prstGeom>
        </p:spPr>
      </p:pic>
    </p:spTree>
    <p:extLst>
      <p:ext uri="{BB962C8B-B14F-4D97-AF65-F5344CB8AC3E}">
        <p14:creationId xmlns:p14="http://schemas.microsoft.com/office/powerpoint/2010/main" val="2292264205"/>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contents</a:t>
            </a:r>
            <a:endParaRPr lang="en-US" u="sng" dirty="0"/>
          </a:p>
        </p:txBody>
      </p:sp>
      <p:pic>
        <p:nvPicPr>
          <p:cNvPr id="3" name="Picture 2" descr="gbt_tree_iter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00" y="406400"/>
            <a:ext cx="8805672" cy="6044184"/>
          </a:xfrm>
          <a:prstGeom prst="rect">
            <a:avLst/>
          </a:prstGeom>
        </p:spPr>
      </p:pic>
    </p:spTree>
    <p:extLst>
      <p:ext uri="{BB962C8B-B14F-4D97-AF65-F5344CB8AC3E}">
        <p14:creationId xmlns:p14="http://schemas.microsoft.com/office/powerpoint/2010/main" val="3977757560"/>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contents</a:t>
            </a:r>
            <a:endParaRPr lang="en-US" u="sng" dirty="0"/>
          </a:p>
        </p:txBody>
      </p:sp>
      <p:pic>
        <p:nvPicPr>
          <p:cNvPr id="3" name="Picture 2" descr="gbt_n_es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685800"/>
            <a:ext cx="7315200" cy="5486400"/>
          </a:xfrm>
          <a:prstGeom prst="rect">
            <a:avLst/>
          </a:prstGeom>
        </p:spPr>
      </p:pic>
    </p:spTree>
    <p:extLst>
      <p:ext uri="{BB962C8B-B14F-4D97-AF65-F5344CB8AC3E}">
        <p14:creationId xmlns:p14="http://schemas.microsoft.com/office/powerpoint/2010/main" val="397775756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98744"/>
            <a:ext cx="8297335" cy="576051"/>
          </a:xfrm>
        </p:spPr>
        <p:txBody>
          <a:bodyPr>
            <a:normAutofit fontScale="90000"/>
          </a:bodyPr>
          <a:lstStyle/>
          <a:p>
            <a:r>
              <a:rPr lang="en-US" u="sng" dirty="0" smtClean="0"/>
              <a:t>contents</a:t>
            </a:r>
            <a:endParaRPr lang="en-US" u="sng" dirty="0"/>
          </a:p>
        </p:txBody>
      </p:sp>
      <p:pic>
        <p:nvPicPr>
          <p:cNvPr id="5" name="Picture 4" descr="gbt_iterfi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28700"/>
            <a:ext cx="7315200" cy="5486400"/>
          </a:xfrm>
          <a:prstGeom prst="rect">
            <a:avLst/>
          </a:prstGeom>
        </p:spPr>
      </p:pic>
    </p:spTree>
    <p:extLst>
      <p:ext uri="{BB962C8B-B14F-4D97-AF65-F5344CB8AC3E}">
        <p14:creationId xmlns:p14="http://schemas.microsoft.com/office/powerpoint/2010/main" val="3977757560"/>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34830</TotalTime>
  <Words>364</Words>
  <Application>Microsoft Macintosh PowerPoint</Application>
  <PresentationFormat>On-screen Show (4:3)</PresentationFormat>
  <Paragraphs>46</Paragraphs>
  <Slides>8</Slides>
  <Notes>2</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Essential</vt:lpstr>
      <vt:lpstr>PowerPoint Presentation</vt:lpstr>
      <vt:lpstr>boosting</vt:lpstr>
      <vt:lpstr>contents</vt:lpstr>
      <vt:lpstr>Popular ensemble methods</vt:lpstr>
      <vt:lpstr>contents</vt:lpstr>
      <vt:lpstr>contents</vt:lpstr>
      <vt:lpstr>contents</vt:lpstr>
      <vt:lpstr>contents</vt:lpstr>
    </vt:vector>
  </TitlesOfParts>
  <Company>Dstillery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361</cp:revision>
  <cp:lastPrinted>2014-12-03T20:06:32Z</cp:lastPrinted>
  <dcterms:created xsi:type="dcterms:W3CDTF">2014-08-12T17:27:36Z</dcterms:created>
  <dcterms:modified xsi:type="dcterms:W3CDTF">2015-03-07T15:21:04Z</dcterms:modified>
</cp:coreProperties>
</file>