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18"/>
  </p:notesMasterIdLst>
  <p:sldIdLst>
    <p:sldId id="256" r:id="rId2"/>
    <p:sldId id="261" r:id="rId3"/>
    <p:sldId id="270" r:id="rId4"/>
    <p:sldId id="276" r:id="rId5"/>
    <p:sldId id="277" r:id="rId6"/>
    <p:sldId id="278" r:id="rId7"/>
    <p:sldId id="279" r:id="rId8"/>
    <p:sldId id="284" r:id="rId9"/>
    <p:sldId id="285" r:id="rId10"/>
    <p:sldId id="286" r:id="rId11"/>
    <p:sldId id="287" r:id="rId12"/>
    <p:sldId id="280" r:id="rId13"/>
    <p:sldId id="281" r:id="rId14"/>
    <p:sldId id="282" r:id="rId15"/>
    <p:sldId id="283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120" y="-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5EDC6-0CAF-A442-80CF-5F19E6B5F384}" type="datetimeFigureOut">
              <a:rPr lang="en-US" smtClean="0"/>
              <a:t>11/3/14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280E0-46B4-8149-A6A1-3A16A372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9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=aMDe5pODkB0 (</a:t>
            </a:r>
            <a:r>
              <a:rPr lang="en-US" dirty="0" err="1" smtClean="0"/>
              <a:t>harlan</a:t>
            </a:r>
            <a:r>
              <a:rPr lang="en-US" dirty="0" smtClean="0"/>
              <a:t> </a:t>
            </a:r>
            <a:r>
              <a:rPr lang="en-US" dirty="0" err="1" smtClean="0"/>
              <a:t>harris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20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photos of stats and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photos of stats and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photos of stats and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photos of stats and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photos of stats and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photos of stats and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photos of stats and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photos of stats and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photos of stats and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photos of stats and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photos of stats and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photos of stats and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photos of stats and 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11/3/14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11/3/14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11/3/14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11/3/14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11/3/14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11/3/14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9B2654-3ED7-F24E-B6CF-7C97E842EC61}" type="datetimeFigureOut">
              <a:rPr lang="en-US" smtClean="0"/>
              <a:t>11/3/14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82966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5272271" y="6451986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NYU – Intro</a:t>
            </a:r>
            <a:r>
              <a:rPr lang="en-US" baseline="0" dirty="0" smtClean="0"/>
              <a:t> to Data Science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Copyright: Brian d’Alessandro, all rights reserved</a:t>
            </a:r>
          </a:p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59892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Brian d’Alessandro</a:t>
            </a:r>
          </a:p>
          <a:p>
            <a:r>
              <a:rPr lang="en-US" dirty="0" smtClean="0"/>
              <a:t>VP – Data Science, Dstillery</a:t>
            </a:r>
          </a:p>
          <a:p>
            <a:r>
              <a:rPr lang="en-US" dirty="0" smtClean="0"/>
              <a:t>Adjunct Professor, NYU</a:t>
            </a:r>
          </a:p>
          <a:p>
            <a:r>
              <a:rPr lang="en-US" dirty="0" smtClean="0"/>
              <a:t>Fall 2014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533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cs typeface="Century Gothic"/>
              </a:rPr>
              <a:t>Introduction to Data Science</a:t>
            </a:r>
            <a:br>
              <a:rPr lang="en-US" sz="4000" dirty="0" smtClean="0">
                <a:cs typeface="Century Gothic"/>
              </a:rPr>
            </a:br>
            <a:r>
              <a:rPr lang="en-US" sz="4000" dirty="0" smtClean="0">
                <a:cs typeface="Century Gothic"/>
              </a:rPr>
              <a:t/>
            </a:r>
            <a:br>
              <a:rPr lang="en-US" sz="4000" dirty="0" smtClean="0">
                <a:cs typeface="Century Gothic"/>
              </a:rPr>
            </a:br>
            <a:r>
              <a:rPr lang="en-US" sz="4000" dirty="0" smtClean="0">
                <a:cs typeface="Century Gothic"/>
              </a:rPr>
              <a:t>Data Mining for Business Analytics</a:t>
            </a:r>
            <a:endParaRPr lang="en-US" sz="4000" dirty="0"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739" y="4992382"/>
            <a:ext cx="8391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 smtClean="0"/>
              <a:t>Fine Print</a:t>
            </a:r>
            <a:r>
              <a:rPr lang="en-US" sz="1600" i="1" dirty="0" smtClean="0"/>
              <a:t>: these slides are, and always will be a work in progress. The material presented herein is original, inspired, or borrowed from others’ </a:t>
            </a:r>
            <a:r>
              <a:rPr lang="en-US" sz="1600" i="1" dirty="0" err="1" smtClean="0"/>
              <a:t>worl</a:t>
            </a:r>
            <a:r>
              <a:rPr lang="en-US" sz="1600" i="1" dirty="0" smtClean="0"/>
              <a:t>. Where possible, attribution and acknowledgement will be made to content’s original source. Do not distribute, except for as needed as a pedagogical tool in the subject of Data Science.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6382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494" y="5054596"/>
            <a:ext cx="1238691" cy="147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-158230"/>
            <a:ext cx="6461357" cy="1155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big data storage: </a:t>
            </a:r>
            <a:r>
              <a:rPr lang="en-US" dirty="0" err="1" smtClean="0"/>
              <a:t>Hdfs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33" y="1896530"/>
            <a:ext cx="7693709" cy="25376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78108" y="1085334"/>
            <a:ext cx="795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HDFS: Distributed and redundant file storage system. Distribution speeds up computation and redundancy improves fault tolerance.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634" y="4157129"/>
            <a:ext cx="1499915" cy="11091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631" y="3987799"/>
            <a:ext cx="1155700" cy="1066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5044" y="4438071"/>
            <a:ext cx="795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People access and analyze data on </a:t>
            </a:r>
            <a:r>
              <a:rPr lang="en-US" dirty="0" err="1" smtClean="0"/>
              <a:t>hdfs</a:t>
            </a:r>
            <a:r>
              <a:rPr lang="en-US" dirty="0" smtClean="0"/>
              <a:t> using: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60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-158230"/>
            <a:ext cx="6461357" cy="1155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big data storage: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8108" y="1085334"/>
            <a:ext cx="795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is a big movement towards schema free databases that scale very well.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67" y="2801486"/>
            <a:ext cx="2811578" cy="18880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016" y="2165350"/>
            <a:ext cx="4611349" cy="1358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015" y="3745520"/>
            <a:ext cx="4611349" cy="15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5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857" y="3225200"/>
            <a:ext cx="5791200" cy="1371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Just as there is no concise definition of a data scientist…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There is no single ds working environment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0520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-158230"/>
            <a:ext cx="6461357" cy="1155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 ways to organize (1/2)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54137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527" y="1051031"/>
            <a:ext cx="645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The centralized team</a:t>
            </a:r>
            <a:endParaRPr lang="en-US" sz="2400" b="1" u="sng" dirty="0"/>
          </a:p>
        </p:txBody>
      </p:sp>
      <p:grpSp>
        <p:nvGrpSpPr>
          <p:cNvPr id="18" name="Group 17"/>
          <p:cNvGrpSpPr/>
          <p:nvPr/>
        </p:nvGrpSpPr>
        <p:grpSpPr>
          <a:xfrm>
            <a:off x="4174049" y="3014139"/>
            <a:ext cx="1710267" cy="778933"/>
            <a:chOff x="3378198" y="2997206"/>
            <a:chExt cx="1710267" cy="778933"/>
          </a:xfrm>
        </p:grpSpPr>
        <p:sp>
          <p:nvSpPr>
            <p:cNvPr id="7" name="Rectangle 6"/>
            <p:cNvSpPr/>
            <p:nvPr/>
          </p:nvSpPr>
          <p:spPr>
            <a:xfrm>
              <a:off x="3462859" y="2997206"/>
              <a:ext cx="1540934" cy="778933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78198" y="3014139"/>
              <a:ext cx="1710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Head of Data Science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74049" y="1659466"/>
            <a:ext cx="1710267" cy="778933"/>
            <a:chOff x="2980272" y="2387600"/>
            <a:chExt cx="1710267" cy="778933"/>
          </a:xfrm>
        </p:grpSpPr>
        <p:sp>
          <p:nvSpPr>
            <p:cNvPr id="10" name="TextBox 9"/>
            <p:cNvSpPr txBox="1"/>
            <p:nvPr/>
          </p:nvSpPr>
          <p:spPr>
            <a:xfrm>
              <a:off x="2980272" y="2404533"/>
              <a:ext cx="1710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Someone Important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64933" y="2387600"/>
              <a:ext cx="1540934" cy="77893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/>
          <p:cNvCxnSpPr>
            <a:stCxn id="11" idx="2"/>
            <a:endCxn id="5" idx="0"/>
          </p:cNvCxnSpPr>
          <p:nvPr/>
        </p:nvCxnSpPr>
        <p:spPr>
          <a:xfrm>
            <a:off x="5029177" y="2438399"/>
            <a:ext cx="6" cy="592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174049" y="2997206"/>
            <a:ext cx="1710267" cy="778933"/>
            <a:chOff x="3378198" y="2997206"/>
            <a:chExt cx="1710267" cy="778933"/>
          </a:xfrm>
        </p:grpSpPr>
        <p:sp>
          <p:nvSpPr>
            <p:cNvPr id="20" name="Rectangle 19"/>
            <p:cNvSpPr/>
            <p:nvPr/>
          </p:nvSpPr>
          <p:spPr>
            <a:xfrm>
              <a:off x="3462859" y="2997206"/>
              <a:ext cx="1540934" cy="778933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8198" y="3014139"/>
              <a:ext cx="1710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Head of Data Science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00111" y="4121383"/>
            <a:ext cx="1710267" cy="778933"/>
            <a:chOff x="3378198" y="2997206"/>
            <a:chExt cx="1710267" cy="778933"/>
          </a:xfrm>
        </p:grpSpPr>
        <p:sp>
          <p:nvSpPr>
            <p:cNvPr id="23" name="Rectangle 22"/>
            <p:cNvSpPr/>
            <p:nvPr/>
          </p:nvSpPr>
          <p:spPr>
            <a:xfrm>
              <a:off x="3462859" y="2997206"/>
              <a:ext cx="1540934" cy="778933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78198" y="3014139"/>
              <a:ext cx="1710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 </a:t>
              </a:r>
            </a:p>
            <a:p>
              <a:pPr algn="ctr"/>
              <a:r>
                <a:rPr lang="en-US" dirty="0" smtClean="0"/>
                <a:t>Scientist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17041" y="5255897"/>
            <a:ext cx="1710267" cy="778933"/>
            <a:chOff x="3378198" y="2997206"/>
            <a:chExt cx="1710267" cy="778933"/>
          </a:xfrm>
        </p:grpSpPr>
        <p:sp>
          <p:nvSpPr>
            <p:cNvPr id="26" name="Rectangle 25"/>
            <p:cNvSpPr/>
            <p:nvPr/>
          </p:nvSpPr>
          <p:spPr>
            <a:xfrm>
              <a:off x="3462859" y="2997206"/>
              <a:ext cx="1540934" cy="778933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8198" y="3014139"/>
              <a:ext cx="1710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 </a:t>
              </a:r>
            </a:p>
            <a:p>
              <a:pPr algn="ctr"/>
              <a:r>
                <a:rPr lang="en-US" dirty="0" smtClean="0"/>
                <a:t>Scientist</a:t>
              </a:r>
              <a:endParaRPr lang="en-US" dirty="0"/>
            </a:p>
          </p:txBody>
        </p:sp>
      </p:grpSp>
      <p:cxnSp>
        <p:nvCxnSpPr>
          <p:cNvPr id="33" name="Straight Connector 32"/>
          <p:cNvCxnSpPr>
            <a:stCxn id="7" idx="2"/>
          </p:cNvCxnSpPr>
          <p:nvPr/>
        </p:nvCxnSpPr>
        <p:spPr>
          <a:xfrm>
            <a:off x="5029177" y="3793072"/>
            <a:ext cx="6" cy="182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5029177" y="4436533"/>
            <a:ext cx="37252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029180" y="5604913"/>
            <a:ext cx="37252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616216" y="2997209"/>
            <a:ext cx="1710267" cy="778933"/>
            <a:chOff x="3378198" y="2997206"/>
            <a:chExt cx="1710267" cy="778933"/>
          </a:xfrm>
          <a:noFill/>
        </p:grpSpPr>
        <p:sp>
          <p:nvSpPr>
            <p:cNvPr id="42" name="Rectangle 41"/>
            <p:cNvSpPr/>
            <p:nvPr/>
          </p:nvSpPr>
          <p:spPr>
            <a:xfrm>
              <a:off x="3462859" y="2997206"/>
              <a:ext cx="1540934" cy="77893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8198" y="3198805"/>
              <a:ext cx="171026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Engineering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731912" y="2997206"/>
            <a:ext cx="1710267" cy="778933"/>
            <a:chOff x="3378198" y="2997206"/>
            <a:chExt cx="1710267" cy="778933"/>
          </a:xfrm>
          <a:noFill/>
        </p:grpSpPr>
        <p:sp>
          <p:nvSpPr>
            <p:cNvPr id="45" name="Rectangle 44"/>
            <p:cNvSpPr/>
            <p:nvPr/>
          </p:nvSpPr>
          <p:spPr>
            <a:xfrm>
              <a:off x="3462859" y="2997206"/>
              <a:ext cx="1540934" cy="77893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78198" y="3198805"/>
              <a:ext cx="171026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Operations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058383" y="2997212"/>
            <a:ext cx="1710267" cy="778933"/>
            <a:chOff x="3378198" y="2997206"/>
            <a:chExt cx="1710267" cy="778933"/>
          </a:xfrm>
          <a:noFill/>
        </p:grpSpPr>
        <p:sp>
          <p:nvSpPr>
            <p:cNvPr id="48" name="Rectangle 47"/>
            <p:cNvSpPr/>
            <p:nvPr/>
          </p:nvSpPr>
          <p:spPr>
            <a:xfrm>
              <a:off x="3462859" y="2997206"/>
              <a:ext cx="1540934" cy="77893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8198" y="3063341"/>
              <a:ext cx="171026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Sales &amp; Marketing</a:t>
              </a:r>
              <a:endParaRPr lang="en-US" dirty="0"/>
            </a:p>
          </p:txBody>
        </p:sp>
      </p:grpSp>
      <p:cxnSp>
        <p:nvCxnSpPr>
          <p:cNvPr id="51" name="Straight Connector 50"/>
          <p:cNvCxnSpPr>
            <a:stCxn id="42" idx="0"/>
          </p:cNvCxnSpPr>
          <p:nvPr/>
        </p:nvCxnSpPr>
        <p:spPr>
          <a:xfrm flipV="1">
            <a:off x="3471344" y="2438399"/>
            <a:ext cx="1557833" cy="558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8" idx="0"/>
            <a:endCxn id="11" idx="2"/>
          </p:cNvCxnSpPr>
          <p:nvPr/>
        </p:nvCxnSpPr>
        <p:spPr>
          <a:xfrm flipV="1">
            <a:off x="1913511" y="2438399"/>
            <a:ext cx="3115666" cy="558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1" idx="2"/>
            <a:endCxn id="45" idx="0"/>
          </p:cNvCxnSpPr>
          <p:nvPr/>
        </p:nvCxnSpPr>
        <p:spPr>
          <a:xfrm>
            <a:off x="5029177" y="2438399"/>
            <a:ext cx="1557863" cy="5588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900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-158230"/>
            <a:ext cx="6461357" cy="1155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 ways to organize (2/2)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23467" y="506964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527" y="1051031"/>
            <a:ext cx="645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The embedded team</a:t>
            </a:r>
            <a:endParaRPr lang="en-US" sz="2400" b="1" u="sng" dirty="0"/>
          </a:p>
        </p:txBody>
      </p:sp>
      <p:grpSp>
        <p:nvGrpSpPr>
          <p:cNvPr id="9" name="Group 8"/>
          <p:cNvGrpSpPr/>
          <p:nvPr/>
        </p:nvGrpSpPr>
        <p:grpSpPr>
          <a:xfrm>
            <a:off x="2480749" y="1828796"/>
            <a:ext cx="1710267" cy="778933"/>
            <a:chOff x="2980272" y="2387600"/>
            <a:chExt cx="1710267" cy="778933"/>
          </a:xfrm>
        </p:grpSpPr>
        <p:sp>
          <p:nvSpPr>
            <p:cNvPr id="10" name="TextBox 9"/>
            <p:cNvSpPr txBox="1"/>
            <p:nvPr/>
          </p:nvSpPr>
          <p:spPr>
            <a:xfrm>
              <a:off x="2980272" y="2404533"/>
              <a:ext cx="1710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Someone Important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64933" y="2387600"/>
              <a:ext cx="1540934" cy="77893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688617" y="4253549"/>
            <a:ext cx="1710267" cy="778933"/>
            <a:chOff x="3378198" y="2997206"/>
            <a:chExt cx="1710267" cy="778933"/>
          </a:xfrm>
        </p:grpSpPr>
        <p:sp>
          <p:nvSpPr>
            <p:cNvPr id="23" name="Rectangle 22"/>
            <p:cNvSpPr/>
            <p:nvPr/>
          </p:nvSpPr>
          <p:spPr>
            <a:xfrm>
              <a:off x="3462859" y="2997206"/>
              <a:ext cx="1540934" cy="778933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78198" y="3014139"/>
              <a:ext cx="1710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 </a:t>
              </a:r>
            </a:p>
            <a:p>
              <a:pPr algn="ctr"/>
              <a:r>
                <a:rPr lang="en-US" dirty="0" smtClean="0"/>
                <a:t>Scientist</a:t>
              </a:r>
              <a:endParaRPr lang="en-US" dirty="0"/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3335877" y="3962402"/>
            <a:ext cx="6" cy="18287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335877" y="4605863"/>
            <a:ext cx="37252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335880" y="5774243"/>
            <a:ext cx="37252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497685" y="3166539"/>
            <a:ext cx="1710267" cy="778933"/>
            <a:chOff x="3378198" y="2997206"/>
            <a:chExt cx="1710267" cy="778933"/>
          </a:xfrm>
          <a:noFill/>
        </p:grpSpPr>
        <p:sp>
          <p:nvSpPr>
            <p:cNvPr id="42" name="Rectangle 41"/>
            <p:cNvSpPr/>
            <p:nvPr/>
          </p:nvSpPr>
          <p:spPr>
            <a:xfrm>
              <a:off x="3462859" y="2997206"/>
              <a:ext cx="1540934" cy="77893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8198" y="3080274"/>
              <a:ext cx="171026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Head of</a:t>
              </a:r>
            </a:p>
            <a:p>
              <a:pPr algn="ctr"/>
              <a:r>
                <a:rPr lang="en-US" dirty="0" smtClean="0"/>
                <a:t>Engineering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038612" y="3166536"/>
            <a:ext cx="1710267" cy="778933"/>
            <a:chOff x="3378198" y="2997206"/>
            <a:chExt cx="1710267" cy="778933"/>
          </a:xfrm>
          <a:noFill/>
        </p:grpSpPr>
        <p:sp>
          <p:nvSpPr>
            <p:cNvPr id="45" name="Rectangle 44"/>
            <p:cNvSpPr/>
            <p:nvPr/>
          </p:nvSpPr>
          <p:spPr>
            <a:xfrm>
              <a:off x="3462859" y="2997206"/>
              <a:ext cx="1540934" cy="77893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78198" y="3198805"/>
              <a:ext cx="171026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Operations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39852" y="3166542"/>
            <a:ext cx="1710267" cy="778933"/>
            <a:chOff x="3378198" y="2997206"/>
            <a:chExt cx="1710267" cy="778933"/>
          </a:xfrm>
          <a:noFill/>
        </p:grpSpPr>
        <p:sp>
          <p:nvSpPr>
            <p:cNvPr id="48" name="Rectangle 47"/>
            <p:cNvSpPr/>
            <p:nvPr/>
          </p:nvSpPr>
          <p:spPr>
            <a:xfrm>
              <a:off x="3462859" y="2997206"/>
              <a:ext cx="1540934" cy="77893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8198" y="3063341"/>
              <a:ext cx="171026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Sales &amp; Marketing</a:t>
              </a:r>
              <a:endParaRPr lang="en-US" dirty="0"/>
            </a:p>
          </p:txBody>
        </p:sp>
      </p:grpSp>
      <p:cxnSp>
        <p:nvCxnSpPr>
          <p:cNvPr id="51" name="Straight Connector 50"/>
          <p:cNvCxnSpPr>
            <a:stCxn id="42" idx="0"/>
            <a:endCxn id="11" idx="2"/>
          </p:cNvCxnSpPr>
          <p:nvPr/>
        </p:nvCxnSpPr>
        <p:spPr>
          <a:xfrm flipH="1" flipV="1">
            <a:off x="3335877" y="2607729"/>
            <a:ext cx="16936" cy="558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11" idx="2"/>
          </p:cNvCxnSpPr>
          <p:nvPr/>
        </p:nvCxnSpPr>
        <p:spPr>
          <a:xfrm flipV="1">
            <a:off x="1811913" y="2607729"/>
            <a:ext cx="1523964" cy="558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1" idx="2"/>
            <a:endCxn id="45" idx="0"/>
          </p:cNvCxnSpPr>
          <p:nvPr/>
        </p:nvCxnSpPr>
        <p:spPr>
          <a:xfrm>
            <a:off x="3335877" y="2607729"/>
            <a:ext cx="1557863" cy="5588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3615290" y="4253549"/>
            <a:ext cx="1710267" cy="778933"/>
            <a:chOff x="3378198" y="2997206"/>
            <a:chExt cx="1710267" cy="778933"/>
          </a:xfrm>
          <a:noFill/>
        </p:grpSpPr>
        <p:sp>
          <p:nvSpPr>
            <p:cNvPr id="39" name="Rectangle 38"/>
            <p:cNvSpPr/>
            <p:nvPr/>
          </p:nvSpPr>
          <p:spPr>
            <a:xfrm>
              <a:off x="3462859" y="2997206"/>
              <a:ext cx="1540934" cy="77893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378198" y="3198805"/>
              <a:ext cx="171026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Team Lead 1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156196" y="4253549"/>
            <a:ext cx="1710267" cy="778933"/>
            <a:chOff x="3378198" y="2997206"/>
            <a:chExt cx="1710267" cy="778933"/>
          </a:xfrm>
          <a:noFill/>
        </p:grpSpPr>
        <p:sp>
          <p:nvSpPr>
            <p:cNvPr id="54" name="Rectangle 53"/>
            <p:cNvSpPr/>
            <p:nvPr/>
          </p:nvSpPr>
          <p:spPr>
            <a:xfrm>
              <a:off x="3462859" y="2997206"/>
              <a:ext cx="1540934" cy="77893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78198" y="3198805"/>
              <a:ext cx="171026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Engineers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688620" y="5354197"/>
            <a:ext cx="1710267" cy="778933"/>
            <a:chOff x="3378198" y="2997206"/>
            <a:chExt cx="1710267" cy="778933"/>
          </a:xfrm>
        </p:grpSpPr>
        <p:sp>
          <p:nvSpPr>
            <p:cNvPr id="58" name="Rectangle 57"/>
            <p:cNvSpPr/>
            <p:nvPr/>
          </p:nvSpPr>
          <p:spPr>
            <a:xfrm>
              <a:off x="3462859" y="2997206"/>
              <a:ext cx="1540934" cy="778933"/>
            </a:xfrm>
            <a:prstGeom prst="rect">
              <a:avLst/>
            </a:prstGeom>
            <a:solidFill>
              <a:srgbClr val="CCFFC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378198" y="3014139"/>
              <a:ext cx="1710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 </a:t>
              </a:r>
            </a:p>
            <a:p>
              <a:pPr algn="ctr"/>
              <a:r>
                <a:rPr lang="en-US" dirty="0" smtClean="0"/>
                <a:t>Scientist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615293" y="5354197"/>
            <a:ext cx="1710267" cy="778933"/>
            <a:chOff x="3378198" y="2997206"/>
            <a:chExt cx="1710267" cy="778933"/>
          </a:xfrm>
          <a:noFill/>
        </p:grpSpPr>
        <p:sp>
          <p:nvSpPr>
            <p:cNvPr id="61" name="Rectangle 60"/>
            <p:cNvSpPr/>
            <p:nvPr/>
          </p:nvSpPr>
          <p:spPr>
            <a:xfrm>
              <a:off x="3462859" y="2997206"/>
              <a:ext cx="1540934" cy="77893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78198" y="3198805"/>
              <a:ext cx="171026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Team Lead 2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156199" y="5354197"/>
            <a:ext cx="1710267" cy="778933"/>
            <a:chOff x="3378198" y="2997206"/>
            <a:chExt cx="1710267" cy="778933"/>
          </a:xfrm>
          <a:noFill/>
        </p:grpSpPr>
        <p:sp>
          <p:nvSpPr>
            <p:cNvPr id="64" name="Rectangle 63"/>
            <p:cNvSpPr/>
            <p:nvPr/>
          </p:nvSpPr>
          <p:spPr>
            <a:xfrm>
              <a:off x="3462859" y="2997206"/>
              <a:ext cx="1540934" cy="778933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378198" y="3198805"/>
              <a:ext cx="171026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Engineers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36079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-158230"/>
            <a:ext cx="6461357" cy="1155888"/>
          </a:xfrm>
        </p:spPr>
        <p:txBody>
          <a:bodyPr>
            <a:normAutofit/>
          </a:bodyPr>
          <a:lstStyle/>
          <a:p>
            <a:r>
              <a:rPr lang="en-US" dirty="0" smtClean="0"/>
              <a:t>Which is better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312577"/>
              </p:ext>
            </p:extLst>
          </p:nvPr>
        </p:nvGraphicFramePr>
        <p:xfrm>
          <a:off x="278107" y="2167471"/>
          <a:ext cx="8544159" cy="3142798"/>
        </p:xfrm>
        <a:graphic>
          <a:graphicData uri="http://schemas.openxmlformats.org/drawingml/2006/table">
            <a:tbl>
              <a:tblPr/>
              <a:tblGrid>
                <a:gridCol w="1429483"/>
                <a:gridCol w="3611898"/>
                <a:gridCol w="3502778"/>
              </a:tblGrid>
              <a:tr h="404038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732" marR="9732" marT="9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Pros</a:t>
                      </a:r>
                    </a:p>
                  </a:txBody>
                  <a:tcPr marL="9732" marR="9732" marT="9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sng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</a:t>
                      </a:r>
                    </a:p>
                  </a:txBody>
                  <a:tcPr marL="9732" marR="9732" marT="9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053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732" marR="9732" marT="9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732" marR="9732" marT="9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732" marR="9732" marT="9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40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Centralized</a:t>
                      </a:r>
                    </a:p>
                  </a:txBody>
                  <a:tcPr marL="9732" marR="9732" marT="9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Variety of problem exposure</a:t>
                      </a:r>
                    </a:p>
                  </a:txBody>
                  <a:tcPr marL="9732" marR="9732" marT="9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Disconnect w/ Product Details</a:t>
                      </a:r>
                    </a:p>
                  </a:txBody>
                  <a:tcPr marL="9732" marR="9732" marT="9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</a:tr>
              <a:tr h="404038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732" marR="9732" marT="9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Develop own Standards</a:t>
                      </a:r>
                    </a:p>
                  </a:txBody>
                  <a:tcPr marL="9732" marR="9732" marT="9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Standards not in Sync with Engineers</a:t>
                      </a:r>
                    </a:p>
                  </a:txBody>
                  <a:tcPr marL="9732" marR="9732" marT="9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</a:tr>
              <a:tr h="404038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732" marR="9732" marT="9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Like minded peers</a:t>
                      </a:r>
                    </a:p>
                  </a:txBody>
                  <a:tcPr marL="9732" marR="9732" marT="9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Limited exposure to Engineering work</a:t>
                      </a:r>
                    </a:p>
                  </a:txBody>
                  <a:tcPr marL="9732" marR="9732" marT="9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</a:tr>
              <a:tr h="404038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732" marR="9732" marT="9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732" marR="9732" marT="9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732" marR="9732" marT="9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</a:tr>
              <a:tr h="4040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Embedded</a:t>
                      </a:r>
                    </a:p>
                  </a:txBody>
                  <a:tcPr marL="9732" marR="9732" marT="9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Deeply integrated with implementation</a:t>
                      </a:r>
                    </a:p>
                  </a:txBody>
                  <a:tcPr marL="9732" marR="9732" marT="9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Limited variety of problems worked on</a:t>
                      </a:r>
                    </a:p>
                  </a:txBody>
                  <a:tcPr marL="9732" marR="9732" marT="9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</a:tr>
              <a:tr h="404038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732" marR="9732" marT="9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More exposure to hard tech skills</a:t>
                      </a:r>
                    </a:p>
                  </a:txBody>
                  <a:tcPr marL="9732" marR="9732" marT="9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Risk of being a pure engineer</a:t>
                      </a:r>
                    </a:p>
                  </a:txBody>
                  <a:tcPr marL="9732" marR="9732" marT="973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8B7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8000" y="1286933"/>
            <a:ext cx="7958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Bottom line: every situation is different, though hybrid models (like rotational embedding) can achieve best of both worlds.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80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-158230"/>
            <a:ext cx="6461357" cy="1155888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8108" y="1085334"/>
            <a:ext cx="7959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Knowing what to expect when you hit the job market can shape your course of study.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00656" y="2455330"/>
            <a:ext cx="250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Required Skills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168389" y="2824662"/>
            <a:ext cx="26468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Linux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Python (safest bet)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SQL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Good communication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79914" y="2455333"/>
            <a:ext cx="250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Bonus Skills</a:t>
            </a:r>
            <a:endParaRPr lang="en-US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5147647" y="2824665"/>
            <a:ext cx="219803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Hdfs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Hadoop</a:t>
            </a:r>
            <a:r>
              <a:rPr lang="en-US" dirty="0" smtClean="0"/>
              <a:t>/Hive/Pig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NoSQL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Java/C++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62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857" y="2488601"/>
            <a:ext cx="5791200" cy="1371600"/>
          </a:xfrm>
        </p:spPr>
        <p:txBody>
          <a:bodyPr/>
          <a:lstStyle/>
          <a:p>
            <a:r>
              <a:rPr lang="en-US" dirty="0" smtClean="0"/>
              <a:t>The Data Science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4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9" y="-158230"/>
            <a:ext cx="5791200" cy="1155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you’ve got yourself a DS job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527" y="1271160"/>
            <a:ext cx="6452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Things to consider in the wild….</a:t>
            </a:r>
            <a:endParaRPr lang="en-US" sz="2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77333" y="2065867"/>
            <a:ext cx="75353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Who will I work for?</a:t>
            </a:r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What programming languages will I use?</a:t>
            </a:r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What infrastructure will I use?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69646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-158230"/>
            <a:ext cx="6461357" cy="1155888"/>
          </a:xfrm>
        </p:spPr>
        <p:txBody>
          <a:bodyPr>
            <a:normAutofit/>
          </a:bodyPr>
          <a:lstStyle/>
          <a:p>
            <a:r>
              <a:rPr lang="en-US" dirty="0" smtClean="0"/>
              <a:t>The resume: skills</a:t>
            </a:r>
            <a:endParaRPr lang="en-US" dirty="0"/>
          </a:p>
        </p:txBody>
      </p:sp>
      <p:pic>
        <p:nvPicPr>
          <p:cNvPr id="4" name="Picture 3" descr="Screen Shot 2014-08-25 at 11.09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2" y="1771650"/>
            <a:ext cx="6479273" cy="40195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8912" y="997658"/>
            <a:ext cx="69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Through the lens of a FB Data Scientist Job Description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69465" y="1456268"/>
            <a:ext cx="3064933" cy="64633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PhD not necessary, but experience is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58799" y="2438401"/>
            <a:ext cx="59266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1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-158230"/>
            <a:ext cx="6461357" cy="1155888"/>
          </a:xfrm>
        </p:spPr>
        <p:txBody>
          <a:bodyPr>
            <a:normAutofit/>
          </a:bodyPr>
          <a:lstStyle/>
          <a:p>
            <a:r>
              <a:rPr lang="en-US" dirty="0" smtClean="0"/>
              <a:t>The resume: skills</a:t>
            </a:r>
            <a:endParaRPr lang="en-US" dirty="0"/>
          </a:p>
        </p:txBody>
      </p:sp>
      <p:pic>
        <p:nvPicPr>
          <p:cNvPr id="4" name="Picture 3" descr="Screen Shot 2014-08-25 at 11.09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2" y="1771650"/>
            <a:ext cx="6479273" cy="40195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8912" y="997658"/>
            <a:ext cx="69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Through the lens of a FB Data Scientist Job Description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672661" y="1998124"/>
            <a:ext cx="3064933" cy="9233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You can’t be a Data Scientist if you can’t handle data…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58799" y="3064922"/>
            <a:ext cx="59266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5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-158230"/>
            <a:ext cx="6461357" cy="1155888"/>
          </a:xfrm>
        </p:spPr>
        <p:txBody>
          <a:bodyPr>
            <a:normAutofit/>
          </a:bodyPr>
          <a:lstStyle/>
          <a:p>
            <a:r>
              <a:rPr lang="en-US" dirty="0" smtClean="0"/>
              <a:t>The resume: skills</a:t>
            </a:r>
            <a:endParaRPr lang="en-US" dirty="0"/>
          </a:p>
        </p:txBody>
      </p:sp>
      <p:pic>
        <p:nvPicPr>
          <p:cNvPr id="4" name="Picture 3" descr="Screen Shot 2014-08-25 at 11.09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2" y="1771650"/>
            <a:ext cx="6479273" cy="40195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8912" y="997658"/>
            <a:ext cx="69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Through the lens of a FB Data Scientist Job Description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96005" y="2878640"/>
            <a:ext cx="2573857" cy="64633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This is essentially the goal of this course.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58799" y="3708376"/>
            <a:ext cx="59266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13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-158230"/>
            <a:ext cx="6461357" cy="1155888"/>
          </a:xfrm>
        </p:spPr>
        <p:txBody>
          <a:bodyPr>
            <a:normAutofit/>
          </a:bodyPr>
          <a:lstStyle/>
          <a:p>
            <a:r>
              <a:rPr lang="en-US" dirty="0" smtClean="0"/>
              <a:t>The hard skills</a:t>
            </a:r>
            <a:endParaRPr lang="en-US" dirty="0"/>
          </a:p>
        </p:txBody>
      </p:sp>
      <p:pic>
        <p:nvPicPr>
          <p:cNvPr id="4" name="Picture 3" descr="Screen Shot 2014-08-25 at 11.09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2" y="1771650"/>
            <a:ext cx="6479273" cy="40195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8912" y="997658"/>
            <a:ext cx="696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Through the lens of a FB Data Scientist Job Description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28912" y="3759201"/>
            <a:ext cx="6479273" cy="19811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8933" y="3047970"/>
            <a:ext cx="7890929" cy="64633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Necessary: a scripting language, SQL and a scientific computing language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59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-158230"/>
            <a:ext cx="6461357" cy="1155888"/>
          </a:xfrm>
        </p:spPr>
        <p:txBody>
          <a:bodyPr>
            <a:normAutofit/>
          </a:bodyPr>
          <a:lstStyle/>
          <a:p>
            <a:r>
              <a:rPr lang="en-US" dirty="0" smtClean="0"/>
              <a:t>Developing for 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267" y="2123597"/>
            <a:ext cx="6214533" cy="44084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5603" y="1016003"/>
            <a:ext cx="8365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LEARN LINUX! </a:t>
            </a:r>
          </a:p>
          <a:p>
            <a:r>
              <a:rPr lang="en-US" dirty="0" smtClean="0"/>
              <a:t>This is not going to be a focus of the course, but almost every engineering and DS team uses it.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572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-158230"/>
            <a:ext cx="6461357" cy="1155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Developing for ds: Version control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5603" y="1016003"/>
            <a:ext cx="8365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LEARN GIT!</a:t>
            </a:r>
          </a:p>
          <a:p>
            <a:r>
              <a:rPr lang="en-US" dirty="0" smtClean="0"/>
              <a:t>In this course we will suggest using </a:t>
            </a:r>
            <a:r>
              <a:rPr lang="en-US" dirty="0" err="1" smtClean="0"/>
              <a:t>Github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1823975"/>
            <a:ext cx="7027333" cy="457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32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2083</TotalTime>
  <Words>619</Words>
  <Application>Microsoft Macintosh PowerPoint</Application>
  <PresentationFormat>On-screen Show (4:3)</PresentationFormat>
  <Paragraphs>124</Paragraphs>
  <Slides>16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Essential</vt:lpstr>
      <vt:lpstr>PowerPoint Presentation</vt:lpstr>
      <vt:lpstr>The Data Science Environment</vt:lpstr>
      <vt:lpstr>So you’ve got yourself a DS job</vt:lpstr>
      <vt:lpstr>The resume: skills</vt:lpstr>
      <vt:lpstr>The resume: skills</vt:lpstr>
      <vt:lpstr>The resume: skills</vt:lpstr>
      <vt:lpstr>The hard skills</vt:lpstr>
      <vt:lpstr>Developing for ds</vt:lpstr>
      <vt:lpstr>Developing for ds: Version control</vt:lpstr>
      <vt:lpstr>big data storage: Hdfs</vt:lpstr>
      <vt:lpstr>big data storage: Nosql</vt:lpstr>
      <vt:lpstr>Just as there is no concise definition of a data scientist…  There is no single ds working environment</vt:lpstr>
      <vt:lpstr>2 ways to organize (1/2)</vt:lpstr>
      <vt:lpstr>2 ways to organize (2/2)</vt:lpstr>
      <vt:lpstr>Which is better</vt:lpstr>
      <vt:lpstr>summary</vt:lpstr>
    </vt:vector>
  </TitlesOfParts>
  <Company>Dstillery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Dalessandro</dc:creator>
  <cp:lastModifiedBy>Brian Dalessandro</cp:lastModifiedBy>
  <cp:revision>38</cp:revision>
  <dcterms:created xsi:type="dcterms:W3CDTF">2014-08-12T17:27:36Z</dcterms:created>
  <dcterms:modified xsi:type="dcterms:W3CDTF">2014-11-03T15:08:38Z</dcterms:modified>
</cp:coreProperties>
</file>