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9"/>
  </p:notesMasterIdLst>
  <p:sldIdLst>
    <p:sldId id="256" r:id="rId2"/>
    <p:sldId id="261" r:id="rId3"/>
    <p:sldId id="264" r:id="rId4"/>
    <p:sldId id="265" r:id="rId5"/>
    <p:sldId id="266" r:id="rId6"/>
    <p:sldId id="273" r:id="rId7"/>
    <p:sldId id="274" r:id="rId8"/>
    <p:sldId id="267" r:id="rId9"/>
    <p:sldId id="268" r:id="rId10"/>
    <p:sldId id="269" r:id="rId11"/>
    <p:sldId id="270" r:id="rId12"/>
    <p:sldId id="271" r:id="rId13"/>
    <p:sldId id="275" r:id="rId14"/>
    <p:sldId id="276" r:id="rId15"/>
    <p:sldId id="278" r:id="rId16"/>
    <p:sldId id="277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792" autoAdjust="0"/>
  </p:normalViewPr>
  <p:slideViewPr>
    <p:cSldViewPr snapToGrid="0" snapToObjects="1">
      <p:cViewPr>
        <p:scale>
          <a:sx n="75" d="100"/>
          <a:sy n="75" d="100"/>
        </p:scale>
        <p:origin x="-1864" y="-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EDC6-0CAF-A442-80CF-5F19E6B5F384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80E0-46B4-8149-A6A1-3A16A372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=aMDe5pODkB0 (</a:t>
            </a:r>
            <a:r>
              <a:rPr lang="en-US" dirty="0" err="1" smtClean="0"/>
              <a:t>harlan</a:t>
            </a:r>
            <a:r>
              <a:rPr lang="en-US" dirty="0" smtClean="0"/>
              <a:t> </a:t>
            </a:r>
            <a:r>
              <a:rPr lang="en-US" dirty="0" err="1" smtClean="0"/>
              <a:t>harris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4613" y="8686488"/>
            <a:ext cx="2971800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86" tIns="46144" rIns="92286" bIns="46144" anchor="b"/>
          <a:lstStyle/>
          <a:p>
            <a:pPr algn="r" defTabSz="922338"/>
            <a:fld id="{C19F38B3-0B61-4AA5-9B6D-27BFFC65EF75}" type="slidenum">
              <a:rPr lang="en-US" altLang="en-US" sz="1200"/>
              <a:pPr algn="r" defTabSz="922338"/>
              <a:t>6</a:t>
            </a:fld>
            <a:endParaRPr lang="en-US" alt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9" y="4342464"/>
            <a:ext cx="5483225" cy="41144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9" tIns="45714" rIns="91429" bIns="45714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 txBox="1">
            <a:spLocks noGrp="1" noChangeArrowheads="1"/>
          </p:cNvSpPr>
          <p:nvPr/>
        </p:nvSpPr>
        <p:spPr bwMode="auto">
          <a:xfrm>
            <a:off x="3884613" y="8686488"/>
            <a:ext cx="2971800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286" tIns="46144" rIns="92286" bIns="46144" anchor="b"/>
          <a:lstStyle/>
          <a:p>
            <a:pPr algn="r" defTabSz="922338"/>
            <a:fld id="{C19F38B3-0B61-4AA5-9B6D-27BFFC65EF75}" type="slidenum">
              <a:rPr lang="en-US" altLang="en-US" sz="1200"/>
              <a:pPr algn="r" defTabSz="922338"/>
              <a:t>7</a:t>
            </a:fld>
            <a:endParaRPr lang="en-US" alt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9" y="4342464"/>
            <a:ext cx="5483225" cy="41144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9" tIns="45714" rIns="91429" bIns="45714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something more illustrative than a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6/4/15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9B2654-3ED7-F24E-B6CF-7C97E842EC61}" type="datetimeFigureOut">
              <a:rPr lang="en-US" smtClean="0"/>
              <a:t>6/4/15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8296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272271" y="645198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NYU – Intro</a:t>
            </a:r>
            <a:r>
              <a:rPr lang="en-US" baseline="0" dirty="0" smtClean="0"/>
              <a:t> to Data Science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Copyright: Brian d’Alessandro, all rights reserved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989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d’Alessandro</a:t>
            </a:r>
          </a:p>
          <a:p>
            <a:r>
              <a:rPr lang="en-US" dirty="0" smtClean="0"/>
              <a:t>VP – Data Science, Dstillery</a:t>
            </a:r>
          </a:p>
          <a:p>
            <a:r>
              <a:rPr lang="en-US" dirty="0" smtClean="0"/>
              <a:t>Adjunct Professor, NYU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cs typeface="Century Gothic"/>
              </a:rPr>
              <a:t>Introduction to Data Science</a:t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/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>Data Mining for Business Analytics</a:t>
            </a:r>
            <a:endParaRPr lang="en-US" sz="4000" dirty="0"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39" y="4992382"/>
            <a:ext cx="839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Fine Print</a:t>
            </a:r>
            <a:r>
              <a:rPr lang="en-US" sz="1600" i="1" dirty="0" smtClean="0"/>
              <a:t>: these slides are, and always will be a work in progress. The material presented herein is original, inspired, or borrowed from others’ </a:t>
            </a:r>
            <a:r>
              <a:rPr lang="en-US" sz="1600" i="1" dirty="0" err="1" smtClean="0"/>
              <a:t>worl</a:t>
            </a:r>
            <a:r>
              <a:rPr lang="en-US" sz="1600" i="1" dirty="0" smtClean="0"/>
              <a:t>. Where possible, attribution and acknowledgement will be made to content’s original source. Do not distribute, except for as needed as a pedagogical tool in the subject of Data Science.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38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problem formulation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01" y="1166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Break problem into smaller problems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138" y="1913467"/>
            <a:ext cx="8534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Example:</a:t>
            </a:r>
          </a:p>
          <a:p>
            <a:endParaRPr lang="en-US" i="1" dirty="0" smtClean="0"/>
          </a:p>
          <a:p>
            <a:r>
              <a:rPr lang="en-US" b="1" dirty="0" smtClean="0"/>
              <a:t>Business goal </a:t>
            </a:r>
            <a:r>
              <a:rPr lang="en-US" dirty="0" smtClean="0"/>
              <a:t>– get the highest net donations from a mail solicitation campaign.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DS Problem Formulation: </a:t>
            </a:r>
            <a:r>
              <a:rPr lang="en-US" dirty="0" smtClean="0"/>
              <a:t>Maximize Net Revenue</a:t>
            </a:r>
          </a:p>
          <a:p>
            <a:endParaRPr lang="en-US" b="1" dirty="0"/>
          </a:p>
          <a:p>
            <a:r>
              <a:rPr lang="en-US" dirty="0" smtClean="0"/>
              <a:t>i.e., Maximize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SUM ( E[</a:t>
            </a:r>
            <a:r>
              <a:rPr lang="en-US" b="1" i="1" dirty="0" err="1" smtClean="0">
                <a:solidFill>
                  <a:srgbClr val="FF0000"/>
                </a:solidFill>
              </a:rPr>
              <a:t>Donation|Solicitation</a:t>
            </a:r>
            <a:r>
              <a:rPr lang="en-US" b="1" i="1" dirty="0" smtClean="0">
                <a:solidFill>
                  <a:srgbClr val="FF0000"/>
                </a:solidFill>
              </a:rPr>
              <a:t>] – Cost[Solicitation] ) 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5600" y="4267199"/>
            <a:ext cx="8398937" cy="1586594"/>
            <a:chOff x="355600" y="4233333"/>
            <a:chExt cx="8398937" cy="1586594"/>
          </a:xfrm>
        </p:grpSpPr>
        <p:sp>
          <p:nvSpPr>
            <p:cNvPr id="7" name="Rectangle 6"/>
            <p:cNvSpPr/>
            <p:nvPr/>
          </p:nvSpPr>
          <p:spPr>
            <a:xfrm>
              <a:off x="355600" y="4233333"/>
              <a:ext cx="8398937" cy="14562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4250266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u="sng" dirty="0" smtClean="0">
                  <a:solidFill>
                    <a:schemeClr val="bg1"/>
                  </a:solidFill>
                </a:rPr>
                <a:t>Strategy</a:t>
              </a:r>
              <a:endParaRPr lang="en-US" b="1" u="sng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" y="4619598"/>
              <a:ext cx="77046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b="1" dirty="0" smtClean="0">
                  <a:solidFill>
                    <a:srgbClr val="FFFFFF"/>
                  </a:solidFill>
                </a:rPr>
                <a:t>Decompose E[D|S] to E[</a:t>
              </a:r>
              <a:r>
                <a:rPr lang="en-US" b="1" dirty="0" err="1" smtClean="0">
                  <a:solidFill>
                    <a:srgbClr val="FFFFFF"/>
                  </a:solidFill>
                </a:rPr>
                <a:t>D|Response,X</a:t>
              </a:r>
              <a:r>
                <a:rPr lang="en-US" b="1" dirty="0" smtClean="0">
                  <a:solidFill>
                    <a:srgbClr val="FFFFFF"/>
                  </a:solidFill>
                </a:rPr>
                <a:t>]*P(</a:t>
              </a:r>
              <a:r>
                <a:rPr lang="en-US" b="1" dirty="0" err="1" smtClean="0">
                  <a:solidFill>
                    <a:srgbClr val="FFFFFF"/>
                  </a:solidFill>
                </a:rPr>
                <a:t>Response|X</a:t>
              </a:r>
              <a:r>
                <a:rPr lang="en-US" b="1" dirty="0" smtClean="0">
                  <a:solidFill>
                    <a:srgbClr val="FFFFFF"/>
                  </a:solidFill>
                </a:rPr>
                <a:t>)</a:t>
              </a:r>
            </a:p>
            <a:p>
              <a:pPr marL="342900" indent="-342900">
                <a:buFontTx/>
                <a:buAutoNum type="arabicPeriod"/>
              </a:pPr>
              <a:r>
                <a:rPr lang="en-US" b="1" dirty="0" smtClean="0">
                  <a:solidFill>
                    <a:srgbClr val="FFFFFF"/>
                  </a:solidFill>
                </a:rPr>
                <a:t>Build two separate models, </a:t>
              </a:r>
              <a:r>
                <a:rPr lang="en-US" b="1" dirty="0">
                  <a:solidFill>
                    <a:srgbClr val="FFFFFF"/>
                  </a:solidFill>
                </a:rPr>
                <a:t>E[</a:t>
              </a:r>
              <a:r>
                <a:rPr lang="en-US" b="1" dirty="0" err="1">
                  <a:solidFill>
                    <a:srgbClr val="FFFFFF"/>
                  </a:solidFill>
                </a:rPr>
                <a:t>D|Response,X</a:t>
              </a:r>
              <a:r>
                <a:rPr lang="en-US" b="1" dirty="0" smtClean="0">
                  <a:solidFill>
                    <a:srgbClr val="FFFFFF"/>
                  </a:solidFill>
                </a:rPr>
                <a:t>] &amp; P</a:t>
              </a:r>
              <a:r>
                <a:rPr lang="en-US" b="1" dirty="0">
                  <a:solidFill>
                    <a:srgbClr val="FFFFFF"/>
                  </a:solidFill>
                </a:rPr>
                <a:t>(</a:t>
              </a:r>
              <a:r>
                <a:rPr lang="en-US" b="1" dirty="0" err="1">
                  <a:solidFill>
                    <a:srgbClr val="FFFFFF"/>
                  </a:solidFill>
                </a:rPr>
                <a:t>Response|X</a:t>
              </a:r>
              <a:r>
                <a:rPr lang="en-US" b="1" dirty="0" smtClean="0">
                  <a:solidFill>
                    <a:srgbClr val="FFFFFF"/>
                  </a:solidFill>
                </a:rPr>
                <a:t>)</a:t>
              </a:r>
            </a:p>
            <a:p>
              <a:pPr marL="342900" indent="-342900">
                <a:buFontTx/>
                <a:buAutoNum type="arabicPeriod"/>
              </a:pPr>
              <a:r>
                <a:rPr lang="en-US" b="1" dirty="0" smtClean="0">
                  <a:solidFill>
                    <a:srgbClr val="FFFFFF"/>
                  </a:solidFill>
                </a:rPr>
                <a:t>Validate and deploy</a:t>
              </a:r>
              <a:endParaRPr lang="en-US" b="1" dirty="0">
                <a:solidFill>
                  <a:srgbClr val="FFFFFF"/>
                </a:solidFill>
              </a:endParaRPr>
            </a:p>
            <a:p>
              <a:pPr marL="342900" indent="-342900">
                <a:buAutoNum type="arabicPeriod"/>
              </a:pPr>
              <a:endParaRPr lang="en-US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32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problem formulation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87893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Iterate as much as possible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7071" y="1422410"/>
            <a:ext cx="85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Keep the problem simpler at first, add more to it later.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0" y="2166658"/>
            <a:ext cx="4419601" cy="33127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540" y="5438975"/>
            <a:ext cx="467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Model Complexity and </a:t>
            </a:r>
          </a:p>
          <a:p>
            <a:pPr algn="ctr"/>
            <a:r>
              <a:rPr lang="en-US" sz="1600" b="1" dirty="0" smtClean="0"/>
              <a:t>Effort Building/Implementing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8466" y="2302933"/>
            <a:ext cx="331206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good but simple model is always better than no model!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Bias yourself towards deployment when competing against time.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 rot="19790159">
            <a:off x="4307931" y="3257783"/>
            <a:ext cx="721268" cy="216932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87893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Clearly the most important topic yet…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7071" y="1608685"/>
            <a:ext cx="853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Rules of thumb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888" y="2244146"/>
            <a:ext cx="653626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Know where your data comes from.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Know how to get the data.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Know what your data looks like.</a:t>
            </a:r>
          </a:p>
          <a:p>
            <a:pPr marL="342900" indent="-342900">
              <a:buAutoNum type="arabicPeriod"/>
            </a:pPr>
            <a:endParaRPr lang="en-US" sz="2800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Know the limits of your data.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7071" y="5572837"/>
            <a:ext cx="853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Don’t worry, we will cover this topic extensively!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3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87893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engine of data science.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4" y="1553636"/>
            <a:ext cx="4174067" cy="41361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67872" y="1913486"/>
            <a:ext cx="2709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1282E"/>
                </a:solidFill>
              </a:rPr>
              <a:t>Modeling is how you get from data to insights and decision making. </a:t>
            </a:r>
          </a:p>
          <a:p>
            <a:endParaRPr lang="en-US" sz="2000" dirty="0">
              <a:solidFill>
                <a:srgbClr val="D1282E"/>
              </a:solidFill>
            </a:endParaRPr>
          </a:p>
          <a:p>
            <a:r>
              <a:rPr lang="en-US" sz="2000" dirty="0" smtClean="0">
                <a:solidFill>
                  <a:srgbClr val="D1282E"/>
                </a:solidFill>
              </a:rPr>
              <a:t>We will cover how this is done extensively in this course.</a:t>
            </a:r>
            <a:endParaRPr lang="en-US" sz="2000" dirty="0">
              <a:solidFill>
                <a:srgbClr val="D1282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37001" y="3556004"/>
            <a:ext cx="96520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192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5" y="811207"/>
            <a:ext cx="834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safety net of data science.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9335" y="1171295"/>
            <a:ext cx="7907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D1282E"/>
                </a:solidFill>
              </a:rPr>
              <a:t>Evaluation should be built in automatically to the modeling process.</a:t>
            </a:r>
            <a:endParaRPr lang="en-US" sz="2000" dirty="0">
              <a:solidFill>
                <a:srgbClr val="D1282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76852" y="1984599"/>
            <a:ext cx="6587067" cy="2624667"/>
            <a:chOff x="1066800" y="2353733"/>
            <a:chExt cx="6587067" cy="2624667"/>
          </a:xfrm>
        </p:grpSpPr>
        <p:grpSp>
          <p:nvGrpSpPr>
            <p:cNvPr id="22" name="Group 21"/>
            <p:cNvGrpSpPr/>
            <p:nvPr/>
          </p:nvGrpSpPr>
          <p:grpSpPr>
            <a:xfrm>
              <a:off x="1193754" y="2523091"/>
              <a:ext cx="6307702" cy="2247033"/>
              <a:chOff x="1193754" y="2523091"/>
              <a:chExt cx="6307702" cy="224703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210683" y="3901269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36124" y="2523091"/>
                <a:ext cx="3031064" cy="9990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90135" y="2793999"/>
                <a:ext cx="248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chemeClr val="bg1"/>
                    </a:solidFill>
                  </a:rPr>
                  <a:t>Training Data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4419587" y="2523091"/>
                <a:ext cx="3081869" cy="999047"/>
                <a:chOff x="4419587" y="2523091"/>
                <a:chExt cx="3081869" cy="999047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4419587" y="2523091"/>
                  <a:ext cx="3081869" cy="999047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741336" y="2675468"/>
                  <a:ext cx="2438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In Sample, </a:t>
                  </a:r>
                </a:p>
                <a:p>
                  <a:pPr algn="ctr"/>
                  <a:r>
                    <a:rPr lang="en-US" b="1" dirty="0" smtClean="0"/>
                    <a:t>Out of Time</a:t>
                  </a:r>
                  <a:endParaRPr lang="en-US" b="1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4419587" y="3771077"/>
                <a:ext cx="3081869" cy="999047"/>
                <a:chOff x="4419587" y="2523091"/>
                <a:chExt cx="3081869" cy="99904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419587" y="2523091"/>
                  <a:ext cx="3081869" cy="999047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741336" y="2675468"/>
                  <a:ext cx="2438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Out of Sample, </a:t>
                  </a:r>
                </a:p>
                <a:p>
                  <a:pPr algn="ctr"/>
                  <a:r>
                    <a:rPr lang="en-US" b="1" dirty="0" smtClean="0"/>
                    <a:t>Out of Time</a:t>
                  </a:r>
                  <a:endParaRPr lang="en-US" b="1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1193754" y="3771077"/>
                <a:ext cx="3081869" cy="999047"/>
                <a:chOff x="4419587" y="2523091"/>
                <a:chExt cx="3081869" cy="999047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4419587" y="2523091"/>
                  <a:ext cx="3081869" cy="999047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741336" y="2675468"/>
                  <a:ext cx="24384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Out of Sample, </a:t>
                  </a:r>
                </a:p>
                <a:p>
                  <a:pPr algn="ctr"/>
                  <a:r>
                    <a:rPr lang="en-US" b="1" dirty="0" err="1" smtClean="0"/>
                    <a:t>InTime</a:t>
                  </a:r>
                  <a:endParaRPr lang="en-US" b="1" dirty="0"/>
                </a:p>
              </p:txBody>
            </p:sp>
          </p:grpSp>
        </p:grpSp>
        <p:sp>
          <p:nvSpPr>
            <p:cNvPr id="23" name="Rectangle 22"/>
            <p:cNvSpPr/>
            <p:nvPr/>
          </p:nvSpPr>
          <p:spPr>
            <a:xfrm>
              <a:off x="1066800" y="2353733"/>
              <a:ext cx="6587067" cy="26246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251199" y="4758280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Time Index</a:t>
            </a:r>
            <a:endParaRPr lang="en-US" b="1" i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82626" y="3180026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User Index</a:t>
            </a:r>
            <a:endParaRPr 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9602" y="5388551"/>
            <a:ext cx="7907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D1282E"/>
                </a:solidFill>
              </a:rPr>
              <a:t>Throughout this class we will learn various evaluation methodologies along with some of the theory as to why proper evaluation is critically important.</a:t>
            </a:r>
            <a:endParaRPr lang="en-US" sz="2000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7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335" y="641877"/>
            <a:ext cx="8348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Your model and analysis are nothing without action.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6605"/>
            <a:ext cx="2904983" cy="2175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7" y="3941584"/>
            <a:ext cx="2353733" cy="183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14136" y="1402076"/>
            <a:ext cx="540333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your model is shipped to a production system: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Don’t walk away – your model isn’t what you think it is, its what the developer thinks it is.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You are the steward and caretaker. Be proactive about QA and regular performance monitoring.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2669" y="4015162"/>
            <a:ext cx="54033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your analysis is delivered to people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Communication is everything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Use data to tell a story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Connect your analysis to the audiences’ goals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Collect feedback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24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9" y="-276761"/>
            <a:ext cx="5791200" cy="1155888"/>
          </a:xfrm>
        </p:spPr>
        <p:txBody>
          <a:bodyPr/>
          <a:lstStyle/>
          <a:p>
            <a:r>
              <a:rPr lang="en-US" dirty="0" smtClean="0"/>
              <a:t>Full circle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4" descr="CRISP-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96680" y="1655057"/>
            <a:ext cx="4624254" cy="4605199"/>
          </a:xfrm>
        </p:spPr>
      </p:pic>
      <p:sp>
        <p:nvSpPr>
          <p:cNvPr id="7" name="TextBox 6"/>
          <p:cNvSpPr txBox="1"/>
          <p:nvPr/>
        </p:nvSpPr>
        <p:spPr>
          <a:xfrm>
            <a:off x="270935" y="828328"/>
            <a:ext cx="79756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Once deployed, its not over. Start thinking about the next iteration</a:t>
            </a:r>
            <a:r>
              <a:rPr lang="en-US" dirty="0" smtClean="0"/>
              <a:t>!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438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9" y="-276761"/>
            <a:ext cx="5791200" cy="1155888"/>
          </a:xfrm>
        </p:spPr>
        <p:txBody>
          <a:bodyPr/>
          <a:lstStyle/>
          <a:p>
            <a:r>
              <a:rPr lang="en-US" dirty="0" smtClean="0"/>
              <a:t>Case study: Target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0935" y="828328"/>
            <a:ext cx="79756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Who has heard of this case?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 smtClean="0"/>
          </a:p>
        </p:txBody>
      </p:sp>
      <p:pic>
        <p:nvPicPr>
          <p:cNvPr id="4" name="Picture 3" descr="Screen Shot 2014-09-15 at 6.07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9" y="1286934"/>
            <a:ext cx="6121400" cy="1470336"/>
          </a:xfrm>
          <a:prstGeom prst="rect">
            <a:avLst/>
          </a:prstGeom>
        </p:spPr>
      </p:pic>
      <p:pic>
        <p:nvPicPr>
          <p:cNvPr id="5" name="Picture 4" descr="Screen Shot 2014-09-15 at 6.08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2791136"/>
            <a:ext cx="8242300" cy="28067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4500" y="5597836"/>
            <a:ext cx="732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www.forbes.com</a:t>
            </a:r>
            <a:r>
              <a:rPr lang="en-US" sz="1200" dirty="0"/>
              <a:t>/sites/</a:t>
            </a:r>
            <a:r>
              <a:rPr lang="en-US" sz="1200" dirty="0" err="1"/>
              <a:t>kashmirhill</a:t>
            </a:r>
            <a:r>
              <a:rPr lang="en-US" sz="1200" dirty="0"/>
              <a:t>/2012/02/16/how-target-figured-out-a-teen-girl-was-pregnant-before-her-father-did/</a:t>
            </a:r>
          </a:p>
        </p:txBody>
      </p:sp>
    </p:spTree>
    <p:extLst>
      <p:ext uri="{BB962C8B-B14F-4D97-AF65-F5344CB8AC3E}">
        <p14:creationId xmlns:p14="http://schemas.microsoft.com/office/powerpoint/2010/main" val="424063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857" y="2488601"/>
            <a:ext cx="5791200" cy="13716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smtClean="0"/>
              <a:t>mining process </a:t>
            </a:r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-276761"/>
            <a:ext cx="5791200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mining process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4" descr="CRISP-DM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996680" y="1655057"/>
            <a:ext cx="4624254" cy="4605199"/>
          </a:xfrm>
        </p:spPr>
      </p:pic>
      <p:sp>
        <p:nvSpPr>
          <p:cNvPr id="7" name="TextBox 6"/>
          <p:cNvSpPr txBox="1"/>
          <p:nvPr/>
        </p:nvSpPr>
        <p:spPr>
          <a:xfrm>
            <a:off x="406399" y="879127"/>
            <a:ext cx="541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Cross Industry Standard Process for Data Mining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100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Project/business understanding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02" y="879127"/>
            <a:ext cx="8654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Put the problem into context…ask questions…be creative</a:t>
            </a:r>
            <a:r>
              <a:rPr lang="en-US" sz="2400" b="1" dirty="0"/>
              <a:t>!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0269" y="2074770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What is the goal of the solution?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Why do we need to do this?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What data is available?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What constraints exist?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What is an acceptable solution?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How do we measure?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What is success?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43400"/>
            <a:ext cx="3187700" cy="2514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327" y="1727207"/>
            <a:ext cx="2786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Be prepared to ask…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53469" y="2997200"/>
            <a:ext cx="812800" cy="28786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079067" y="2506125"/>
            <a:ext cx="1507066" cy="524933"/>
            <a:chOff x="6079067" y="2082800"/>
            <a:chExt cx="1507066" cy="524933"/>
          </a:xfrm>
        </p:grpSpPr>
        <p:sp>
          <p:nvSpPr>
            <p:cNvPr id="13" name="Rounded Rectangle 12"/>
            <p:cNvSpPr/>
            <p:nvPr/>
          </p:nvSpPr>
          <p:spPr>
            <a:xfrm>
              <a:off x="6079067" y="2082800"/>
              <a:ext cx="1507066" cy="5249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51600" y="2133602"/>
              <a:ext cx="982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Sales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79070" y="3115716"/>
            <a:ext cx="1507066" cy="524933"/>
            <a:chOff x="6079067" y="2082800"/>
            <a:chExt cx="1507066" cy="524933"/>
          </a:xfrm>
        </p:grpSpPr>
        <p:sp>
          <p:nvSpPr>
            <p:cNvPr id="17" name="Rounded Rectangle 16"/>
            <p:cNvSpPr/>
            <p:nvPr/>
          </p:nvSpPr>
          <p:spPr>
            <a:xfrm>
              <a:off x="6079067" y="2082800"/>
              <a:ext cx="1507066" cy="5249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63733" y="2133602"/>
              <a:ext cx="1354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Marketing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96006" y="3708374"/>
            <a:ext cx="1557865" cy="524933"/>
            <a:chOff x="6079067" y="2082800"/>
            <a:chExt cx="1557865" cy="524933"/>
          </a:xfrm>
        </p:grpSpPr>
        <p:sp>
          <p:nvSpPr>
            <p:cNvPr id="20" name="Rounded Rectangle 19"/>
            <p:cNvSpPr/>
            <p:nvPr/>
          </p:nvSpPr>
          <p:spPr>
            <a:xfrm>
              <a:off x="6079067" y="2082800"/>
              <a:ext cx="1507066" cy="5249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9866" y="2133602"/>
              <a:ext cx="1507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Technology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96006" y="4284096"/>
            <a:ext cx="1557864" cy="524933"/>
            <a:chOff x="6079067" y="2082800"/>
            <a:chExt cx="1557864" cy="524933"/>
          </a:xfrm>
        </p:grpSpPr>
        <p:sp>
          <p:nvSpPr>
            <p:cNvPr id="23" name="Rounded Rectangle 22"/>
            <p:cNvSpPr/>
            <p:nvPr/>
          </p:nvSpPr>
          <p:spPr>
            <a:xfrm>
              <a:off x="6079067" y="2082800"/>
              <a:ext cx="1507066" cy="5249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63732" y="2133602"/>
              <a:ext cx="1473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Operations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79067" y="1927199"/>
            <a:ext cx="1507066" cy="524933"/>
            <a:chOff x="6079067" y="2082800"/>
            <a:chExt cx="1507066" cy="524933"/>
          </a:xfrm>
        </p:grpSpPr>
        <p:sp>
          <p:nvSpPr>
            <p:cNvPr id="26" name="Rounded Rectangle 25"/>
            <p:cNvSpPr/>
            <p:nvPr/>
          </p:nvSpPr>
          <p:spPr>
            <a:xfrm>
              <a:off x="6079067" y="2082800"/>
              <a:ext cx="1507066" cy="52493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63733" y="2133602"/>
              <a:ext cx="13546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Exec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1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002" y="675931"/>
            <a:ext cx="8654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 Scientists speak a different language, and you need to be able to translate. This means formulating business objectives in the language of data science.</a:t>
            </a:r>
            <a:endParaRPr lang="en-US" sz="2000" b="1" dirty="0"/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799" y="6172191"/>
            <a:ext cx="258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Tom P, CEO Dstillery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9" y="3836510"/>
            <a:ext cx="2335681" cy="2335681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270933" y="2048933"/>
            <a:ext cx="3064934" cy="1422400"/>
          </a:xfrm>
          <a:prstGeom prst="wedgeEllipseCallout">
            <a:avLst>
              <a:gd name="adj1" fmla="val 781"/>
              <a:gd name="adj2" fmla="val 704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7666" y="2286001"/>
            <a:ext cx="2589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should invest in more data, but only if it drives positive ROI!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28" descr="head_shot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67" y="3711778"/>
            <a:ext cx="2302934" cy="230293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368999" y="6076947"/>
            <a:ext cx="2589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Data Scientist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3335868" y="1523997"/>
            <a:ext cx="5808132" cy="1659467"/>
          </a:xfrm>
          <a:prstGeom prst="wedgeEllipseCallout">
            <a:avLst>
              <a:gd name="adj1" fmla="val 781"/>
              <a:gd name="adj2" fmla="val 7996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911600" y="1807403"/>
            <a:ext cx="521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Let me test whether or not adding incremental data assets improves the lift of our models. I can then measure the net economic benefit and normalize by cost.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9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C5838A2-92A9-4DF6-A117-6FD176E90AA1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>
                <a:defRPr/>
              </a:pPr>
              <a:t>6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73" y="33869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Types of Data Mining Tasks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078037"/>
            <a:ext cx="8229600" cy="4148667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80000"/>
              </a:lnSpc>
              <a:defRPr/>
            </a:pPr>
            <a:endParaRPr lang="en-US" sz="1800" dirty="0" smtClean="0">
              <a:solidFill>
                <a:srgbClr val="CCECFF"/>
              </a:solidFill>
              <a:latin typeface="Arial"/>
              <a:cs typeface="Arial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D1282E"/>
                </a:solidFill>
                <a:latin typeface="Arial"/>
                <a:cs typeface="Arial"/>
              </a:rPr>
              <a:t>Will customer X churn next month/default on her loan?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rgbClr val="D1282E"/>
              </a:solidFill>
              <a:latin typeface="Arial"/>
              <a:cs typeface="Arial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D1282E"/>
                </a:solidFill>
                <a:latin typeface="Arial"/>
                <a:cs typeface="Arial"/>
              </a:rPr>
              <a:t>How much would prospect X spend?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rgbClr val="D1282E"/>
              </a:solidFill>
              <a:latin typeface="Arial"/>
              <a:cs typeface="Arial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D1282E"/>
                </a:solidFill>
                <a:latin typeface="Arial"/>
                <a:cs typeface="Arial"/>
              </a:rPr>
              <a:t>Who might be good “friends” on our social networking site?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rgbClr val="D1282E"/>
              </a:solidFill>
              <a:latin typeface="Arial"/>
              <a:cs typeface="Arial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D1282E"/>
                </a:solidFill>
                <a:latin typeface="Arial"/>
                <a:cs typeface="Arial"/>
              </a:rPr>
              <a:t>Did X cause Y to happen?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solidFill>
                <a:srgbClr val="D1282E"/>
              </a:solidFill>
              <a:latin typeface="Arial"/>
              <a:cs typeface="Arial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solidFill>
                  <a:srgbClr val="D1282E"/>
                </a:solidFill>
                <a:latin typeface="Arial"/>
                <a:cs typeface="Arial"/>
              </a:rPr>
              <a:t>What should you recommend to user I.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00" dirty="0" smtClean="0">
              <a:solidFill>
                <a:srgbClr val="CCECFF"/>
              </a:solidFill>
              <a:latin typeface="Comic Sans MS" pitchFamily="66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rgbClr val="CCECFF"/>
                </a:solidFill>
                <a:latin typeface="Comic Sans MS" pitchFamily="66" charset="0"/>
              </a:rPr>
              <a:t>			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473" y="872069"/>
            <a:ext cx="807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Supervised Learning (aka predictive modeling) involves estimating some quantity Y using predictors X.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6250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7C5838A2-92A9-4DF6-A117-6FD176E90AA1}" type="slidenum"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>
                <a:defRPr/>
              </a:pPr>
              <a:t>7</a:t>
            </a:fld>
            <a:endParaRPr lang="en-US" sz="1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473" y="33869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/>
              <a:t>Types of Data Mining Tasks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1733" y="1998132"/>
            <a:ext cx="8365067" cy="318346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spcBef>
                <a:spcPct val="75000"/>
              </a:spcBef>
              <a:defRPr/>
            </a:pPr>
            <a:r>
              <a:rPr lang="en-US" dirty="0" smtClean="0">
                <a:solidFill>
                  <a:srgbClr val="404040"/>
                </a:solidFill>
                <a:latin typeface="Arial"/>
                <a:cs typeface="Arial"/>
              </a:rPr>
              <a:t>Recommendation (a.k.a. Collaborative Filtering)</a:t>
            </a:r>
            <a:r>
              <a:rPr lang="en-US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What items are commonly purchased together?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  <a:defRPr/>
            </a:pPr>
            <a:endParaRPr lang="en-US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404040"/>
                </a:solidFill>
                <a:latin typeface="Arial"/>
                <a:cs typeface="Arial"/>
              </a:rPr>
              <a:t>Similarity Matching </a:t>
            </a: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What other companies are like our best small business customers?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solidFill>
                <a:schemeClr val="tx2"/>
              </a:solidFill>
              <a:latin typeface="Arial"/>
              <a:cs typeface="Arial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404040"/>
                </a:solidFill>
                <a:latin typeface="Arial"/>
                <a:cs typeface="Arial"/>
              </a:rPr>
              <a:t>Description/Profiling </a:t>
            </a:r>
            <a:r>
              <a:rPr lang="en-US" dirty="0" smtClean="0">
                <a:solidFill>
                  <a:srgbClr val="D1282E"/>
                </a:solidFill>
                <a:latin typeface="Arial"/>
                <a:cs typeface="Arial"/>
              </a:rPr>
              <a:t>What does “normal behavior” look like?  (for example, as baseline to detect fraud)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>
              <a:solidFill>
                <a:srgbClr val="D1282E"/>
              </a:solidFill>
              <a:latin typeface="Arial"/>
              <a:cs typeface="Arial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solidFill>
                  <a:srgbClr val="404040"/>
                </a:solidFill>
                <a:latin typeface="Arial"/>
                <a:cs typeface="Arial"/>
              </a:rPr>
              <a:t>Clustering </a:t>
            </a:r>
            <a:r>
              <a:rPr lang="en-US" dirty="0" smtClean="0">
                <a:solidFill>
                  <a:srgbClr val="D1282E"/>
                </a:solidFill>
                <a:latin typeface="Arial"/>
                <a:cs typeface="Arial"/>
              </a:rPr>
              <a:t>Do my customers form natural groups?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solidFill>
                <a:srgbClr val="CCECFF"/>
              </a:solidFill>
              <a:latin typeface="Arial"/>
              <a:cs typeface="Arial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dirty="0" smtClean="0">
              <a:solidFill>
                <a:srgbClr val="CCECFF"/>
              </a:solidFill>
              <a:latin typeface="Arial"/>
              <a:cs typeface="Arial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700" dirty="0" smtClean="0">
              <a:solidFill>
                <a:srgbClr val="CCECFF"/>
              </a:solidFill>
              <a:latin typeface="Comic Sans MS" pitchFamily="66" charset="0"/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700" dirty="0" smtClean="0">
                <a:solidFill>
                  <a:srgbClr val="CCECFF"/>
                </a:solidFill>
                <a:latin typeface="Comic Sans MS" pitchFamily="66" charset="0"/>
              </a:rPr>
              <a:t>			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339" y="872069"/>
            <a:ext cx="8077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Unsupervised learning has many sub-classes and though quantitative, is more subjective in its evaluation.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5859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problem formulation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01" y="1166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Break problem into smaller problems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138" y="1913467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Example:</a:t>
            </a:r>
          </a:p>
          <a:p>
            <a:endParaRPr lang="en-US" i="1" dirty="0" smtClean="0"/>
          </a:p>
          <a:p>
            <a:r>
              <a:rPr lang="en-US" b="1" dirty="0" smtClean="0"/>
              <a:t>Business goal </a:t>
            </a:r>
            <a:r>
              <a:rPr lang="en-US" dirty="0" smtClean="0"/>
              <a:t>– get the highest net donations from a mail solicitation campaign.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44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9" y="-378359"/>
            <a:ext cx="8645758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Tips for problem formulation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94000" y="-9313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201" y="11668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Break problem into smaller problems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0138" y="1913467"/>
            <a:ext cx="8534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Example:</a:t>
            </a:r>
          </a:p>
          <a:p>
            <a:endParaRPr lang="en-US" i="1" dirty="0" smtClean="0"/>
          </a:p>
          <a:p>
            <a:r>
              <a:rPr lang="en-US" b="1" dirty="0" smtClean="0"/>
              <a:t>Business goal </a:t>
            </a:r>
            <a:r>
              <a:rPr lang="en-US" dirty="0" smtClean="0"/>
              <a:t>– get the highest net donations from a mail solicitation campaign.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DS Problem Formulation: </a:t>
            </a:r>
            <a:r>
              <a:rPr lang="en-US" dirty="0" smtClean="0"/>
              <a:t>Maximize Net Revenue</a:t>
            </a:r>
          </a:p>
          <a:p>
            <a:endParaRPr lang="en-US" b="1" dirty="0"/>
          </a:p>
          <a:p>
            <a:r>
              <a:rPr lang="en-US" dirty="0" smtClean="0"/>
              <a:t>i.e., Maximize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SUM ( E[</a:t>
            </a:r>
            <a:r>
              <a:rPr lang="en-US" b="1" i="1" dirty="0" err="1" smtClean="0">
                <a:solidFill>
                  <a:srgbClr val="FF0000"/>
                </a:solidFill>
              </a:rPr>
              <a:t>Donation|Solicitation</a:t>
            </a:r>
            <a:r>
              <a:rPr lang="en-US" b="1" i="1" dirty="0" smtClean="0">
                <a:solidFill>
                  <a:srgbClr val="FF0000"/>
                </a:solidFill>
              </a:rPr>
              <a:t>] – Cost[Solicitation] ) 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8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2370</TotalTime>
  <Words>1064</Words>
  <Application>Microsoft Macintosh PowerPoint</Application>
  <PresentationFormat>On-screen Show (4:3)</PresentationFormat>
  <Paragraphs>169</Paragraphs>
  <Slides>17</Slides>
  <Notes>16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Essential</vt:lpstr>
      <vt:lpstr>PowerPoint Presentation</vt:lpstr>
      <vt:lpstr>Data mining process overview</vt:lpstr>
      <vt:lpstr>Data mining process</vt:lpstr>
      <vt:lpstr>Project/business understanding</vt:lpstr>
      <vt:lpstr>translate</vt:lpstr>
      <vt:lpstr>Types of Data Mining Tasks</vt:lpstr>
      <vt:lpstr>Types of Data Mining Tasks</vt:lpstr>
      <vt:lpstr>Tips for problem formulation</vt:lpstr>
      <vt:lpstr>Tips for problem formulation</vt:lpstr>
      <vt:lpstr>Tips for problem formulation</vt:lpstr>
      <vt:lpstr>Tips for problem formulation</vt:lpstr>
      <vt:lpstr>Data</vt:lpstr>
      <vt:lpstr>modeling</vt:lpstr>
      <vt:lpstr>evaluation</vt:lpstr>
      <vt:lpstr>deployment</vt:lpstr>
      <vt:lpstr>Full circle</vt:lpstr>
      <vt:lpstr>Case study: Target</vt:lpstr>
    </vt:vector>
  </TitlesOfParts>
  <Company>Dstillery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Dalessandro</dc:creator>
  <cp:lastModifiedBy>Brian Dalessandro</cp:lastModifiedBy>
  <cp:revision>40</cp:revision>
  <dcterms:created xsi:type="dcterms:W3CDTF">2014-08-12T17:27:36Z</dcterms:created>
  <dcterms:modified xsi:type="dcterms:W3CDTF">2015-06-04T19:35:06Z</dcterms:modified>
</cp:coreProperties>
</file>