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notesSlides/notesSlide27.xml" ContentType="application/vnd.openxmlformats-officedocument.presentationml.notesSlide+xml"/>
  <Override PartName="/ppt/charts/chart2.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3.xml" ContentType="application/vnd.openxmlformats-officedocument.drawingml.char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4.xml" ContentType="application/vnd.openxmlformats-officedocument.drawingml.chart+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5.xml" ContentType="application/vnd.openxmlformats-officedocument.drawingml.chart+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46"/>
  </p:notesMasterIdLst>
  <p:sldIdLst>
    <p:sldId id="256" r:id="rId2"/>
    <p:sldId id="261" r:id="rId3"/>
    <p:sldId id="278" r:id="rId4"/>
    <p:sldId id="279" r:id="rId5"/>
    <p:sldId id="287" r:id="rId6"/>
    <p:sldId id="280" r:id="rId7"/>
    <p:sldId id="281" r:id="rId8"/>
    <p:sldId id="282" r:id="rId9"/>
    <p:sldId id="283" r:id="rId10"/>
    <p:sldId id="284" r:id="rId11"/>
    <p:sldId id="288" r:id="rId12"/>
    <p:sldId id="276" r:id="rId13"/>
    <p:sldId id="285" r:id="rId14"/>
    <p:sldId id="286" r:id="rId15"/>
    <p:sldId id="292" r:id="rId16"/>
    <p:sldId id="297" r:id="rId17"/>
    <p:sldId id="298" r:id="rId18"/>
    <p:sldId id="299" r:id="rId19"/>
    <p:sldId id="296" r:id="rId20"/>
    <p:sldId id="300" r:id="rId21"/>
    <p:sldId id="289" r:id="rId22"/>
    <p:sldId id="301" r:id="rId23"/>
    <p:sldId id="304" r:id="rId24"/>
    <p:sldId id="306" r:id="rId25"/>
    <p:sldId id="307" r:id="rId26"/>
    <p:sldId id="308" r:id="rId27"/>
    <p:sldId id="309" r:id="rId28"/>
    <p:sldId id="310" r:id="rId29"/>
    <p:sldId id="311" r:id="rId30"/>
    <p:sldId id="312" r:id="rId31"/>
    <p:sldId id="313" r:id="rId32"/>
    <p:sldId id="314" r:id="rId33"/>
    <p:sldId id="315" r:id="rId34"/>
    <p:sldId id="316" r:id="rId35"/>
    <p:sldId id="320" r:id="rId36"/>
    <p:sldId id="317" r:id="rId37"/>
    <p:sldId id="321" r:id="rId38"/>
    <p:sldId id="323" r:id="rId39"/>
    <p:sldId id="322" r:id="rId40"/>
    <p:sldId id="324" r:id="rId41"/>
    <p:sldId id="325" r:id="rId42"/>
    <p:sldId id="318" r:id="rId43"/>
    <p:sldId id="327" r:id="rId44"/>
    <p:sldId id="319"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45" autoAdjust="0"/>
  </p:normalViewPr>
  <p:slideViewPr>
    <p:cSldViewPr snapToGrid="0" snapToObjects="1">
      <p:cViewPr>
        <p:scale>
          <a:sx n="75" d="100"/>
          <a:sy n="75" d="100"/>
        </p:scale>
        <p:origin x="-1680" y="-6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briand:Desktop:ds%20course:random%20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briand:Desktop:ds%20course:random%20exce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briand:Desktop:ds%20course:random%20excel.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briand:Desktop:ds%20course:random%20excel.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briand:Desktop:ds%20course:random%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sz="1200" dirty="0"/>
              <a:t>Relative</a:t>
            </a:r>
            <a:r>
              <a:rPr lang="en-US" sz="1200" baseline="0" dirty="0"/>
              <a:t> Weight of Each SV -</a:t>
            </a:r>
          </a:p>
          <a:p>
            <a:pPr>
              <a:defRPr/>
            </a:pPr>
            <a:r>
              <a:rPr lang="en-US" sz="1200" baseline="0" dirty="0" err="1"/>
              <a:t>svk</a:t>
            </a:r>
            <a:r>
              <a:rPr lang="en-US" sz="1200" baseline="0" dirty="0"/>
              <a:t>/(sv1+sv2)</a:t>
            </a:r>
            <a:endParaRPr lang="en-US" sz="1200" dirty="0"/>
          </a:p>
        </c:rich>
      </c:tx>
      <c:layout/>
      <c:overlay val="0"/>
    </c:title>
    <c:autoTitleDeleted val="0"/>
    <c:plotArea>
      <c:layout/>
      <c:barChart>
        <c:barDir val="col"/>
        <c:grouping val="clustered"/>
        <c:varyColors val="0"/>
        <c:ser>
          <c:idx val="0"/>
          <c:order val="0"/>
          <c:tx>
            <c:v>SV1</c:v>
          </c:tx>
          <c:invertIfNegative val="0"/>
          <c:cat>
            <c:strRef>
              <c:f>Sheet1!$D$8:$D$11</c:f>
              <c:strCache>
                <c:ptCount val="4"/>
                <c:pt idx="0">
                  <c:v>Corr=0</c:v>
                </c:pt>
                <c:pt idx="1">
                  <c:v>Corr=0.25</c:v>
                </c:pt>
                <c:pt idx="2">
                  <c:v>Corr=0.5</c:v>
                </c:pt>
                <c:pt idx="3">
                  <c:v>Corr=0.99</c:v>
                </c:pt>
              </c:strCache>
            </c:strRef>
          </c:cat>
          <c:val>
            <c:numRef>
              <c:f>Sheet1!$G$8:$G$11</c:f>
              <c:numCache>
                <c:formatCode>0%</c:formatCode>
                <c:ptCount val="4"/>
                <c:pt idx="0">
                  <c:v>0.50561797752809</c:v>
                </c:pt>
                <c:pt idx="1">
                  <c:v>0.568181818181818</c:v>
                </c:pt>
                <c:pt idx="2">
                  <c:v>0.623529411764706</c:v>
                </c:pt>
                <c:pt idx="3">
                  <c:v>0.925373134328358</c:v>
                </c:pt>
              </c:numCache>
            </c:numRef>
          </c:val>
        </c:ser>
        <c:ser>
          <c:idx val="1"/>
          <c:order val="1"/>
          <c:tx>
            <c:v>SV2</c:v>
          </c:tx>
          <c:spPr>
            <a:solidFill>
              <a:srgbClr val="FF0000"/>
            </a:solidFill>
          </c:spPr>
          <c:invertIfNegative val="0"/>
          <c:cat>
            <c:strRef>
              <c:f>Sheet1!$D$8:$D$11</c:f>
              <c:strCache>
                <c:ptCount val="4"/>
                <c:pt idx="0">
                  <c:v>Corr=0</c:v>
                </c:pt>
                <c:pt idx="1">
                  <c:v>Corr=0.25</c:v>
                </c:pt>
                <c:pt idx="2">
                  <c:v>Corr=0.5</c:v>
                </c:pt>
                <c:pt idx="3">
                  <c:v>Corr=0.99</c:v>
                </c:pt>
              </c:strCache>
            </c:strRef>
          </c:cat>
          <c:val>
            <c:numRef>
              <c:f>Sheet1!$H$8:$H$11</c:f>
              <c:numCache>
                <c:formatCode>0%</c:formatCode>
                <c:ptCount val="4"/>
                <c:pt idx="0">
                  <c:v>0.49438202247191</c:v>
                </c:pt>
                <c:pt idx="1">
                  <c:v>0.431818181818182</c:v>
                </c:pt>
                <c:pt idx="2">
                  <c:v>0.376470588235294</c:v>
                </c:pt>
                <c:pt idx="3">
                  <c:v>0.0746268656716418</c:v>
                </c:pt>
              </c:numCache>
            </c:numRef>
          </c:val>
        </c:ser>
        <c:dLbls>
          <c:showLegendKey val="0"/>
          <c:showVal val="0"/>
          <c:showCatName val="0"/>
          <c:showSerName val="0"/>
          <c:showPercent val="0"/>
          <c:showBubbleSize val="0"/>
        </c:dLbls>
        <c:gapWidth val="75"/>
        <c:overlap val="-25"/>
        <c:axId val="2112241736"/>
        <c:axId val="2112244712"/>
      </c:barChart>
      <c:catAx>
        <c:axId val="2112241736"/>
        <c:scaling>
          <c:orientation val="minMax"/>
        </c:scaling>
        <c:delete val="0"/>
        <c:axPos val="b"/>
        <c:majorTickMark val="none"/>
        <c:minorTickMark val="none"/>
        <c:tickLblPos val="nextTo"/>
        <c:crossAx val="2112244712"/>
        <c:crosses val="autoZero"/>
        <c:auto val="1"/>
        <c:lblAlgn val="ctr"/>
        <c:lblOffset val="100"/>
        <c:noMultiLvlLbl val="0"/>
      </c:catAx>
      <c:valAx>
        <c:axId val="2112244712"/>
        <c:scaling>
          <c:orientation val="minMax"/>
        </c:scaling>
        <c:delete val="0"/>
        <c:axPos val="l"/>
        <c:majorGridlines/>
        <c:numFmt formatCode="0%" sourceLinked="1"/>
        <c:majorTickMark val="none"/>
        <c:minorTickMark val="none"/>
        <c:tickLblPos val="nextTo"/>
        <c:spPr>
          <a:ln w="9525">
            <a:noFill/>
          </a:ln>
        </c:spPr>
        <c:crossAx val="211224173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200"/>
            </a:pPr>
            <a:r>
              <a:rPr lang="en-US" sz="1200"/>
              <a:t>Summary of Singular Values</a:t>
            </a:r>
          </a:p>
        </c:rich>
      </c:tx>
      <c:layout/>
      <c:overlay val="0"/>
    </c:title>
    <c:autoTitleDeleted val="0"/>
    <c:plotArea>
      <c:layout/>
      <c:barChart>
        <c:barDir val="col"/>
        <c:grouping val="clustered"/>
        <c:varyColors val="0"/>
        <c:ser>
          <c:idx val="0"/>
          <c:order val="0"/>
          <c:tx>
            <c:strRef>
              <c:f>Sheet1!$AA$9</c:f>
              <c:strCache>
                <c:ptCount val="1"/>
                <c:pt idx="0">
                  <c:v>Value</c:v>
                </c:pt>
              </c:strCache>
            </c:strRef>
          </c:tx>
          <c:invertIfNegative val="0"/>
          <c:cat>
            <c:numRef>
              <c:f>Sheet1!$Z$10:$Z$21</c:f>
              <c:numCache>
                <c:formatCode>General</c:formatCode>
                <c:ptCount val="12"/>
                <c:pt idx="0">
                  <c:v>1.0</c:v>
                </c:pt>
                <c:pt idx="1">
                  <c:v>2.0</c:v>
                </c:pt>
                <c:pt idx="2">
                  <c:v>3.0</c:v>
                </c:pt>
                <c:pt idx="3">
                  <c:v>4.0</c:v>
                </c:pt>
                <c:pt idx="4">
                  <c:v>5.0</c:v>
                </c:pt>
                <c:pt idx="5">
                  <c:v>6.0</c:v>
                </c:pt>
                <c:pt idx="6">
                  <c:v>7.0</c:v>
                </c:pt>
                <c:pt idx="7">
                  <c:v>8.0</c:v>
                </c:pt>
                <c:pt idx="8">
                  <c:v>9.0</c:v>
                </c:pt>
                <c:pt idx="9">
                  <c:v>10.0</c:v>
                </c:pt>
                <c:pt idx="10">
                  <c:v>11.0</c:v>
                </c:pt>
                <c:pt idx="11">
                  <c:v>12.0</c:v>
                </c:pt>
              </c:numCache>
            </c:numRef>
          </c:cat>
          <c:val>
            <c:numRef>
              <c:f>Sheet1!$AA$10:$AA$21</c:f>
              <c:numCache>
                <c:formatCode>General</c:formatCode>
                <c:ptCount val="12"/>
                <c:pt idx="0">
                  <c:v>1.0</c:v>
                </c:pt>
                <c:pt idx="1">
                  <c:v>0.8</c:v>
                </c:pt>
                <c:pt idx="2">
                  <c:v>0.64</c:v>
                </c:pt>
                <c:pt idx="3">
                  <c:v>0.512</c:v>
                </c:pt>
                <c:pt idx="4">
                  <c:v>0.4096</c:v>
                </c:pt>
                <c:pt idx="5">
                  <c:v>0.32768</c:v>
                </c:pt>
                <c:pt idx="6">
                  <c:v>0.262144</c:v>
                </c:pt>
                <c:pt idx="7">
                  <c:v>0.2097152</c:v>
                </c:pt>
                <c:pt idx="8">
                  <c:v>0.16777216</c:v>
                </c:pt>
                <c:pt idx="9">
                  <c:v>0.134217728</c:v>
                </c:pt>
                <c:pt idx="10">
                  <c:v>0.0</c:v>
                </c:pt>
                <c:pt idx="11">
                  <c:v>0.0</c:v>
                </c:pt>
              </c:numCache>
            </c:numRef>
          </c:val>
        </c:ser>
        <c:dLbls>
          <c:showLegendKey val="0"/>
          <c:showVal val="0"/>
          <c:showCatName val="0"/>
          <c:showSerName val="0"/>
          <c:showPercent val="0"/>
          <c:showBubbleSize val="0"/>
        </c:dLbls>
        <c:gapWidth val="150"/>
        <c:axId val="2108460360"/>
        <c:axId val="2108444424"/>
      </c:barChart>
      <c:scatterChart>
        <c:scatterStyle val="smoothMarker"/>
        <c:varyColors val="0"/>
        <c:ser>
          <c:idx val="1"/>
          <c:order val="1"/>
          <c:tx>
            <c:v>CumSum</c:v>
          </c:tx>
          <c:spPr>
            <a:ln>
              <a:solidFill>
                <a:srgbClr val="FF0000"/>
              </a:solidFill>
            </a:ln>
          </c:spPr>
          <c:marker>
            <c:symbol val="none"/>
          </c:marker>
          <c:yVal>
            <c:numRef>
              <c:f>Sheet1!$AB$10:$AB$21</c:f>
              <c:numCache>
                <c:formatCode>0.0</c:formatCode>
                <c:ptCount val="12"/>
                <c:pt idx="0">
                  <c:v>1.0</c:v>
                </c:pt>
                <c:pt idx="1">
                  <c:v>1.8</c:v>
                </c:pt>
                <c:pt idx="2">
                  <c:v>2.44</c:v>
                </c:pt>
                <c:pt idx="3">
                  <c:v>2.951999999999999</c:v>
                </c:pt>
                <c:pt idx="4">
                  <c:v>3.361600000000001</c:v>
                </c:pt>
                <c:pt idx="5">
                  <c:v>3.68928</c:v>
                </c:pt>
                <c:pt idx="6">
                  <c:v>3.951424000000001</c:v>
                </c:pt>
                <c:pt idx="7">
                  <c:v>4.161139199999996</c:v>
                </c:pt>
                <c:pt idx="8">
                  <c:v>4.32891135999999</c:v>
                </c:pt>
                <c:pt idx="9">
                  <c:v>4.463129088000001</c:v>
                </c:pt>
                <c:pt idx="10">
                  <c:v>4.463129088000001</c:v>
                </c:pt>
                <c:pt idx="11">
                  <c:v>4.463129088000001</c:v>
                </c:pt>
              </c:numCache>
            </c:numRef>
          </c:yVal>
          <c:smooth val="1"/>
        </c:ser>
        <c:dLbls>
          <c:showLegendKey val="0"/>
          <c:showVal val="0"/>
          <c:showCatName val="0"/>
          <c:showSerName val="0"/>
          <c:showPercent val="0"/>
          <c:showBubbleSize val="0"/>
        </c:dLbls>
        <c:axId val="2108441320"/>
        <c:axId val="2108438312"/>
      </c:scatterChart>
      <c:catAx>
        <c:axId val="2108460360"/>
        <c:scaling>
          <c:orientation val="minMax"/>
        </c:scaling>
        <c:delete val="0"/>
        <c:axPos val="b"/>
        <c:title>
          <c:tx>
            <c:rich>
              <a:bodyPr/>
              <a:lstStyle/>
              <a:p>
                <a:pPr>
                  <a:defRPr/>
                </a:pPr>
                <a:r>
                  <a:rPr lang="en-US"/>
                  <a:t>Ith Singular Value</a:t>
                </a:r>
              </a:p>
            </c:rich>
          </c:tx>
          <c:layout/>
          <c:overlay val="0"/>
        </c:title>
        <c:numFmt formatCode="General" sourceLinked="1"/>
        <c:majorTickMark val="none"/>
        <c:minorTickMark val="none"/>
        <c:tickLblPos val="nextTo"/>
        <c:crossAx val="2108444424"/>
        <c:crosses val="autoZero"/>
        <c:auto val="1"/>
        <c:lblAlgn val="ctr"/>
        <c:lblOffset val="100"/>
        <c:noMultiLvlLbl val="0"/>
      </c:catAx>
      <c:valAx>
        <c:axId val="2108444424"/>
        <c:scaling>
          <c:orientation val="minMax"/>
        </c:scaling>
        <c:delete val="0"/>
        <c:axPos val="l"/>
        <c:majorGridlines/>
        <c:numFmt formatCode="General" sourceLinked="1"/>
        <c:majorTickMark val="none"/>
        <c:minorTickMark val="none"/>
        <c:tickLblPos val="none"/>
        <c:crossAx val="2108460360"/>
        <c:crosses val="autoZero"/>
        <c:crossBetween val="between"/>
      </c:valAx>
      <c:valAx>
        <c:axId val="2108438312"/>
        <c:scaling>
          <c:orientation val="minMax"/>
        </c:scaling>
        <c:delete val="0"/>
        <c:axPos val="r"/>
        <c:numFmt formatCode="0.0" sourceLinked="1"/>
        <c:majorTickMark val="none"/>
        <c:minorTickMark val="none"/>
        <c:tickLblPos val="none"/>
        <c:crossAx val="2108441320"/>
        <c:crosses val="max"/>
        <c:crossBetween val="midCat"/>
      </c:valAx>
      <c:valAx>
        <c:axId val="2108441320"/>
        <c:scaling>
          <c:orientation val="minMax"/>
        </c:scaling>
        <c:delete val="1"/>
        <c:axPos val="b"/>
        <c:majorTickMark val="out"/>
        <c:minorTickMark val="none"/>
        <c:tickLblPos val="nextTo"/>
        <c:crossAx val="2108438312"/>
        <c:crosses val="autoZero"/>
        <c:crossBetween val="midCat"/>
      </c:valAx>
    </c:plotArea>
    <c:legend>
      <c:legendPos val="t"/>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200"/>
            </a:pPr>
            <a:r>
              <a:rPr lang="en-US" sz="1200"/>
              <a:t>Summary of Singular Values</a:t>
            </a:r>
          </a:p>
        </c:rich>
      </c:tx>
      <c:layout/>
      <c:overlay val="0"/>
    </c:title>
    <c:autoTitleDeleted val="0"/>
    <c:plotArea>
      <c:layout/>
      <c:barChart>
        <c:barDir val="col"/>
        <c:grouping val="clustered"/>
        <c:varyColors val="0"/>
        <c:ser>
          <c:idx val="0"/>
          <c:order val="0"/>
          <c:tx>
            <c:strRef>
              <c:f>Sheet1!$AA$9</c:f>
              <c:strCache>
                <c:ptCount val="1"/>
                <c:pt idx="0">
                  <c:v>Value</c:v>
                </c:pt>
              </c:strCache>
            </c:strRef>
          </c:tx>
          <c:invertIfNegative val="0"/>
          <c:cat>
            <c:numRef>
              <c:f>Sheet1!$Z$10:$Z$21</c:f>
              <c:numCache>
                <c:formatCode>General</c:formatCode>
                <c:ptCount val="12"/>
                <c:pt idx="0">
                  <c:v>1.0</c:v>
                </c:pt>
                <c:pt idx="1">
                  <c:v>2.0</c:v>
                </c:pt>
                <c:pt idx="2">
                  <c:v>3.0</c:v>
                </c:pt>
                <c:pt idx="3">
                  <c:v>4.0</c:v>
                </c:pt>
                <c:pt idx="4">
                  <c:v>5.0</c:v>
                </c:pt>
                <c:pt idx="5">
                  <c:v>6.0</c:v>
                </c:pt>
                <c:pt idx="6">
                  <c:v>7.0</c:v>
                </c:pt>
                <c:pt idx="7">
                  <c:v>8.0</c:v>
                </c:pt>
                <c:pt idx="8">
                  <c:v>9.0</c:v>
                </c:pt>
                <c:pt idx="9">
                  <c:v>10.0</c:v>
                </c:pt>
                <c:pt idx="10">
                  <c:v>11.0</c:v>
                </c:pt>
                <c:pt idx="11">
                  <c:v>12.0</c:v>
                </c:pt>
              </c:numCache>
            </c:numRef>
          </c:cat>
          <c:val>
            <c:numRef>
              <c:f>Sheet1!$AA$10:$AA$21</c:f>
              <c:numCache>
                <c:formatCode>General</c:formatCode>
                <c:ptCount val="12"/>
                <c:pt idx="0">
                  <c:v>1.0</c:v>
                </c:pt>
                <c:pt idx="1">
                  <c:v>0.8</c:v>
                </c:pt>
                <c:pt idx="2">
                  <c:v>0.64</c:v>
                </c:pt>
                <c:pt idx="3">
                  <c:v>0.512</c:v>
                </c:pt>
                <c:pt idx="4">
                  <c:v>0.4096</c:v>
                </c:pt>
                <c:pt idx="5">
                  <c:v>0.32768</c:v>
                </c:pt>
                <c:pt idx="6">
                  <c:v>0.262144</c:v>
                </c:pt>
                <c:pt idx="7">
                  <c:v>0.2097152</c:v>
                </c:pt>
                <c:pt idx="8">
                  <c:v>0.16777216</c:v>
                </c:pt>
                <c:pt idx="9">
                  <c:v>0.134217728</c:v>
                </c:pt>
                <c:pt idx="10">
                  <c:v>0.0</c:v>
                </c:pt>
                <c:pt idx="11">
                  <c:v>0.0</c:v>
                </c:pt>
              </c:numCache>
            </c:numRef>
          </c:val>
        </c:ser>
        <c:dLbls>
          <c:showLegendKey val="0"/>
          <c:showVal val="0"/>
          <c:showCatName val="0"/>
          <c:showSerName val="0"/>
          <c:showPercent val="0"/>
          <c:showBubbleSize val="0"/>
        </c:dLbls>
        <c:gapWidth val="150"/>
        <c:axId val="2108235960"/>
        <c:axId val="2108231784"/>
      </c:barChart>
      <c:scatterChart>
        <c:scatterStyle val="smoothMarker"/>
        <c:varyColors val="0"/>
        <c:ser>
          <c:idx val="1"/>
          <c:order val="1"/>
          <c:tx>
            <c:v>CumSum</c:v>
          </c:tx>
          <c:spPr>
            <a:ln>
              <a:solidFill>
                <a:srgbClr val="FF0000"/>
              </a:solidFill>
            </a:ln>
          </c:spPr>
          <c:marker>
            <c:symbol val="none"/>
          </c:marker>
          <c:yVal>
            <c:numRef>
              <c:f>Sheet1!$AB$10:$AB$21</c:f>
              <c:numCache>
                <c:formatCode>0.0</c:formatCode>
                <c:ptCount val="12"/>
                <c:pt idx="0">
                  <c:v>1.0</c:v>
                </c:pt>
                <c:pt idx="1">
                  <c:v>1.8</c:v>
                </c:pt>
                <c:pt idx="2">
                  <c:v>2.44</c:v>
                </c:pt>
                <c:pt idx="3">
                  <c:v>2.951999999999999</c:v>
                </c:pt>
                <c:pt idx="4">
                  <c:v>3.361600000000001</c:v>
                </c:pt>
                <c:pt idx="5">
                  <c:v>3.68928</c:v>
                </c:pt>
                <c:pt idx="6">
                  <c:v>3.951424000000001</c:v>
                </c:pt>
                <c:pt idx="7">
                  <c:v>4.161139199999996</c:v>
                </c:pt>
                <c:pt idx="8">
                  <c:v>4.32891135999999</c:v>
                </c:pt>
                <c:pt idx="9">
                  <c:v>4.463129088000001</c:v>
                </c:pt>
                <c:pt idx="10">
                  <c:v>4.463129088000001</c:v>
                </c:pt>
                <c:pt idx="11">
                  <c:v>4.463129088000001</c:v>
                </c:pt>
              </c:numCache>
            </c:numRef>
          </c:yVal>
          <c:smooth val="1"/>
        </c:ser>
        <c:dLbls>
          <c:showLegendKey val="0"/>
          <c:showVal val="0"/>
          <c:showCatName val="0"/>
          <c:showSerName val="0"/>
          <c:showPercent val="0"/>
          <c:showBubbleSize val="0"/>
        </c:dLbls>
        <c:axId val="2108219480"/>
        <c:axId val="2108229208"/>
      </c:scatterChart>
      <c:catAx>
        <c:axId val="2108235960"/>
        <c:scaling>
          <c:orientation val="minMax"/>
        </c:scaling>
        <c:delete val="0"/>
        <c:axPos val="b"/>
        <c:title>
          <c:tx>
            <c:rich>
              <a:bodyPr/>
              <a:lstStyle/>
              <a:p>
                <a:pPr>
                  <a:defRPr/>
                </a:pPr>
                <a:r>
                  <a:rPr lang="en-US"/>
                  <a:t>Ith Singular Value</a:t>
                </a:r>
              </a:p>
            </c:rich>
          </c:tx>
          <c:layout/>
          <c:overlay val="0"/>
        </c:title>
        <c:numFmt formatCode="General" sourceLinked="1"/>
        <c:majorTickMark val="none"/>
        <c:minorTickMark val="none"/>
        <c:tickLblPos val="nextTo"/>
        <c:crossAx val="2108231784"/>
        <c:crosses val="autoZero"/>
        <c:auto val="1"/>
        <c:lblAlgn val="ctr"/>
        <c:lblOffset val="100"/>
        <c:noMultiLvlLbl val="0"/>
      </c:catAx>
      <c:valAx>
        <c:axId val="2108231784"/>
        <c:scaling>
          <c:orientation val="minMax"/>
        </c:scaling>
        <c:delete val="0"/>
        <c:axPos val="l"/>
        <c:majorGridlines/>
        <c:numFmt formatCode="General" sourceLinked="1"/>
        <c:majorTickMark val="none"/>
        <c:minorTickMark val="none"/>
        <c:tickLblPos val="none"/>
        <c:crossAx val="2108235960"/>
        <c:crosses val="autoZero"/>
        <c:crossBetween val="between"/>
      </c:valAx>
      <c:valAx>
        <c:axId val="2108229208"/>
        <c:scaling>
          <c:orientation val="minMax"/>
        </c:scaling>
        <c:delete val="0"/>
        <c:axPos val="r"/>
        <c:numFmt formatCode="0.0" sourceLinked="1"/>
        <c:majorTickMark val="none"/>
        <c:minorTickMark val="none"/>
        <c:tickLblPos val="none"/>
        <c:crossAx val="2108219480"/>
        <c:crosses val="max"/>
        <c:crossBetween val="midCat"/>
      </c:valAx>
      <c:valAx>
        <c:axId val="2108219480"/>
        <c:scaling>
          <c:orientation val="minMax"/>
        </c:scaling>
        <c:delete val="1"/>
        <c:axPos val="b"/>
        <c:majorTickMark val="out"/>
        <c:minorTickMark val="none"/>
        <c:tickLblPos val="nextTo"/>
        <c:crossAx val="2108229208"/>
        <c:crosses val="autoZero"/>
        <c:crossBetween val="midCat"/>
      </c:valAx>
    </c:plotArea>
    <c:legend>
      <c:legendPos val="t"/>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Sheet1!$AA$9</c:f>
              <c:strCache>
                <c:ptCount val="1"/>
                <c:pt idx="0">
                  <c:v>Value</c:v>
                </c:pt>
              </c:strCache>
            </c:strRef>
          </c:tx>
          <c:invertIfNegative val="0"/>
          <c:cat>
            <c:numRef>
              <c:f>Sheet1!$Z$10:$Z$21</c:f>
              <c:numCache>
                <c:formatCode>General</c:formatCode>
                <c:ptCount val="12"/>
                <c:pt idx="0">
                  <c:v>1.0</c:v>
                </c:pt>
                <c:pt idx="1">
                  <c:v>2.0</c:v>
                </c:pt>
                <c:pt idx="2">
                  <c:v>3.0</c:v>
                </c:pt>
                <c:pt idx="3">
                  <c:v>4.0</c:v>
                </c:pt>
                <c:pt idx="4">
                  <c:v>5.0</c:v>
                </c:pt>
                <c:pt idx="5">
                  <c:v>6.0</c:v>
                </c:pt>
                <c:pt idx="6">
                  <c:v>7.0</c:v>
                </c:pt>
                <c:pt idx="7">
                  <c:v>8.0</c:v>
                </c:pt>
                <c:pt idx="8">
                  <c:v>9.0</c:v>
                </c:pt>
                <c:pt idx="9">
                  <c:v>10.0</c:v>
                </c:pt>
                <c:pt idx="10">
                  <c:v>11.0</c:v>
                </c:pt>
                <c:pt idx="11">
                  <c:v>12.0</c:v>
                </c:pt>
              </c:numCache>
            </c:numRef>
          </c:cat>
          <c:val>
            <c:numRef>
              <c:f>Sheet1!$AC$10:$AC$21</c:f>
              <c:numCache>
                <c:formatCode>General</c:formatCode>
                <c:ptCount val="12"/>
                <c:pt idx="0">
                  <c:v>1.0</c:v>
                </c:pt>
                <c:pt idx="1">
                  <c:v>0.8</c:v>
                </c:pt>
                <c:pt idx="2">
                  <c:v>0.64</c:v>
                </c:pt>
                <c:pt idx="3">
                  <c:v>0.512</c:v>
                </c:pt>
                <c:pt idx="4">
                  <c:v>0.4096</c:v>
                </c:pt>
                <c:pt idx="5">
                  <c:v>0.32768</c:v>
                </c:pt>
                <c:pt idx="6">
                  <c:v>0.0</c:v>
                </c:pt>
                <c:pt idx="7">
                  <c:v>0.0</c:v>
                </c:pt>
                <c:pt idx="8">
                  <c:v>0.0</c:v>
                </c:pt>
                <c:pt idx="9">
                  <c:v>0.0</c:v>
                </c:pt>
                <c:pt idx="10">
                  <c:v>0.0</c:v>
                </c:pt>
                <c:pt idx="11">
                  <c:v>0.0</c:v>
                </c:pt>
              </c:numCache>
            </c:numRef>
          </c:val>
        </c:ser>
        <c:dLbls>
          <c:showLegendKey val="0"/>
          <c:showVal val="0"/>
          <c:showCatName val="0"/>
          <c:showSerName val="0"/>
          <c:showPercent val="0"/>
          <c:showBubbleSize val="0"/>
        </c:dLbls>
        <c:gapWidth val="150"/>
        <c:axId val="2108096312"/>
        <c:axId val="2108092600"/>
      </c:barChart>
      <c:scatterChart>
        <c:scatterStyle val="smoothMarker"/>
        <c:varyColors val="0"/>
        <c:ser>
          <c:idx val="1"/>
          <c:order val="1"/>
          <c:tx>
            <c:v>OrigCumSum</c:v>
          </c:tx>
          <c:spPr>
            <a:ln>
              <a:solidFill>
                <a:srgbClr val="FF0000"/>
              </a:solidFill>
            </a:ln>
          </c:spPr>
          <c:marker>
            <c:symbol val="none"/>
          </c:marker>
          <c:yVal>
            <c:numRef>
              <c:f>Sheet1!$AB$10:$AB$21</c:f>
              <c:numCache>
                <c:formatCode>0.0</c:formatCode>
                <c:ptCount val="12"/>
                <c:pt idx="0">
                  <c:v>1.0</c:v>
                </c:pt>
                <c:pt idx="1">
                  <c:v>1.8</c:v>
                </c:pt>
                <c:pt idx="2">
                  <c:v>2.44</c:v>
                </c:pt>
                <c:pt idx="3">
                  <c:v>2.951999999999999</c:v>
                </c:pt>
                <c:pt idx="4">
                  <c:v>3.361600000000001</c:v>
                </c:pt>
                <c:pt idx="5">
                  <c:v>3.68928</c:v>
                </c:pt>
                <c:pt idx="6">
                  <c:v>3.951424000000001</c:v>
                </c:pt>
                <c:pt idx="7">
                  <c:v>4.161139199999996</c:v>
                </c:pt>
                <c:pt idx="8">
                  <c:v>4.32891135999999</c:v>
                </c:pt>
                <c:pt idx="9">
                  <c:v>4.463129088000001</c:v>
                </c:pt>
                <c:pt idx="10">
                  <c:v>4.463129088000001</c:v>
                </c:pt>
                <c:pt idx="11">
                  <c:v>4.463129088000001</c:v>
                </c:pt>
              </c:numCache>
            </c:numRef>
          </c:yVal>
          <c:smooth val="1"/>
        </c:ser>
        <c:ser>
          <c:idx val="2"/>
          <c:order val="2"/>
          <c:tx>
            <c:v>ApproxCumSum</c:v>
          </c:tx>
          <c:spPr>
            <a:ln>
              <a:solidFill>
                <a:schemeClr val="tx1"/>
              </a:solidFill>
            </a:ln>
          </c:spPr>
          <c:marker>
            <c:symbol val="none"/>
          </c:marker>
          <c:yVal>
            <c:numRef>
              <c:f>Sheet1!$AD$10:$AD$21</c:f>
              <c:numCache>
                <c:formatCode>0.0</c:formatCode>
                <c:ptCount val="12"/>
                <c:pt idx="0">
                  <c:v>1.0</c:v>
                </c:pt>
                <c:pt idx="1">
                  <c:v>1.8</c:v>
                </c:pt>
                <c:pt idx="2">
                  <c:v>2.44</c:v>
                </c:pt>
                <c:pt idx="3">
                  <c:v>2.951999999999999</c:v>
                </c:pt>
                <c:pt idx="4">
                  <c:v>3.361600000000001</c:v>
                </c:pt>
                <c:pt idx="5">
                  <c:v>3.68928</c:v>
                </c:pt>
                <c:pt idx="6">
                  <c:v>3.68928</c:v>
                </c:pt>
                <c:pt idx="7">
                  <c:v>3.68928</c:v>
                </c:pt>
                <c:pt idx="8">
                  <c:v>3.68928</c:v>
                </c:pt>
                <c:pt idx="9">
                  <c:v>3.68928</c:v>
                </c:pt>
                <c:pt idx="10">
                  <c:v>3.68928</c:v>
                </c:pt>
                <c:pt idx="11">
                  <c:v>3.68928</c:v>
                </c:pt>
              </c:numCache>
            </c:numRef>
          </c:yVal>
          <c:smooth val="1"/>
        </c:ser>
        <c:dLbls>
          <c:showLegendKey val="0"/>
          <c:showVal val="0"/>
          <c:showCatName val="0"/>
          <c:showSerName val="0"/>
          <c:showPercent val="0"/>
          <c:showBubbleSize val="0"/>
        </c:dLbls>
        <c:axId val="2108087352"/>
        <c:axId val="2108084360"/>
      </c:scatterChart>
      <c:catAx>
        <c:axId val="2108096312"/>
        <c:scaling>
          <c:orientation val="minMax"/>
        </c:scaling>
        <c:delete val="0"/>
        <c:axPos val="b"/>
        <c:title>
          <c:tx>
            <c:rich>
              <a:bodyPr/>
              <a:lstStyle/>
              <a:p>
                <a:pPr>
                  <a:defRPr/>
                </a:pPr>
                <a:r>
                  <a:rPr lang="en-US"/>
                  <a:t>Ith Singular Value</a:t>
                </a:r>
              </a:p>
            </c:rich>
          </c:tx>
          <c:layout/>
          <c:overlay val="0"/>
        </c:title>
        <c:numFmt formatCode="General" sourceLinked="1"/>
        <c:majorTickMark val="none"/>
        <c:minorTickMark val="none"/>
        <c:tickLblPos val="nextTo"/>
        <c:crossAx val="2108092600"/>
        <c:crosses val="autoZero"/>
        <c:auto val="1"/>
        <c:lblAlgn val="ctr"/>
        <c:lblOffset val="100"/>
        <c:noMultiLvlLbl val="0"/>
      </c:catAx>
      <c:valAx>
        <c:axId val="2108092600"/>
        <c:scaling>
          <c:orientation val="minMax"/>
        </c:scaling>
        <c:delete val="0"/>
        <c:axPos val="l"/>
        <c:majorGridlines/>
        <c:numFmt formatCode="General" sourceLinked="1"/>
        <c:majorTickMark val="none"/>
        <c:minorTickMark val="none"/>
        <c:tickLblPos val="none"/>
        <c:crossAx val="2108096312"/>
        <c:crosses val="autoZero"/>
        <c:crossBetween val="between"/>
      </c:valAx>
      <c:valAx>
        <c:axId val="2108084360"/>
        <c:scaling>
          <c:orientation val="minMax"/>
        </c:scaling>
        <c:delete val="0"/>
        <c:axPos val="r"/>
        <c:numFmt formatCode="0.0" sourceLinked="1"/>
        <c:majorTickMark val="none"/>
        <c:minorTickMark val="none"/>
        <c:tickLblPos val="none"/>
        <c:crossAx val="2108087352"/>
        <c:crosses val="max"/>
        <c:crossBetween val="midCat"/>
      </c:valAx>
      <c:valAx>
        <c:axId val="2108087352"/>
        <c:scaling>
          <c:orientation val="minMax"/>
        </c:scaling>
        <c:delete val="1"/>
        <c:axPos val="b"/>
        <c:majorTickMark val="out"/>
        <c:minorTickMark val="none"/>
        <c:tickLblPos val="nextTo"/>
        <c:crossAx val="2108084360"/>
        <c:crosses val="autoZero"/>
        <c:crossBetween val="midCat"/>
      </c:valAx>
    </c:plotArea>
    <c:legend>
      <c:legendPos val="t"/>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Summary of Singular Values</a:t>
            </a:r>
          </a:p>
        </c:rich>
      </c:tx>
      <c:layout/>
      <c:overlay val="0"/>
    </c:title>
    <c:autoTitleDeleted val="0"/>
    <c:plotArea>
      <c:layout/>
      <c:barChart>
        <c:barDir val="col"/>
        <c:grouping val="clustered"/>
        <c:varyColors val="0"/>
        <c:ser>
          <c:idx val="0"/>
          <c:order val="0"/>
          <c:tx>
            <c:strRef>
              <c:f>Sheet1!$AA$9</c:f>
              <c:strCache>
                <c:ptCount val="1"/>
                <c:pt idx="0">
                  <c:v>Value</c:v>
                </c:pt>
              </c:strCache>
            </c:strRef>
          </c:tx>
          <c:invertIfNegative val="0"/>
          <c:cat>
            <c:numRef>
              <c:f>Sheet1!$Z$10:$Z$21</c:f>
              <c:numCache>
                <c:formatCode>General</c:formatCode>
                <c:ptCount val="12"/>
                <c:pt idx="0">
                  <c:v>1.0</c:v>
                </c:pt>
                <c:pt idx="1">
                  <c:v>2.0</c:v>
                </c:pt>
                <c:pt idx="2">
                  <c:v>3.0</c:v>
                </c:pt>
                <c:pt idx="3">
                  <c:v>4.0</c:v>
                </c:pt>
                <c:pt idx="4">
                  <c:v>5.0</c:v>
                </c:pt>
                <c:pt idx="5">
                  <c:v>6.0</c:v>
                </c:pt>
                <c:pt idx="6">
                  <c:v>7.0</c:v>
                </c:pt>
                <c:pt idx="7">
                  <c:v>8.0</c:v>
                </c:pt>
                <c:pt idx="8">
                  <c:v>9.0</c:v>
                </c:pt>
                <c:pt idx="9">
                  <c:v>10.0</c:v>
                </c:pt>
                <c:pt idx="10">
                  <c:v>11.0</c:v>
                </c:pt>
                <c:pt idx="11">
                  <c:v>12.0</c:v>
                </c:pt>
              </c:numCache>
            </c:numRef>
          </c:cat>
          <c:val>
            <c:numRef>
              <c:f>Sheet1!$AA$10:$AA$21</c:f>
              <c:numCache>
                <c:formatCode>General</c:formatCode>
                <c:ptCount val="12"/>
                <c:pt idx="0">
                  <c:v>1.0</c:v>
                </c:pt>
                <c:pt idx="1">
                  <c:v>0.8</c:v>
                </c:pt>
                <c:pt idx="2">
                  <c:v>0.64</c:v>
                </c:pt>
                <c:pt idx="3">
                  <c:v>0.512</c:v>
                </c:pt>
                <c:pt idx="4">
                  <c:v>0.4096</c:v>
                </c:pt>
                <c:pt idx="5">
                  <c:v>0.32768</c:v>
                </c:pt>
                <c:pt idx="6">
                  <c:v>0.262144</c:v>
                </c:pt>
                <c:pt idx="7">
                  <c:v>0.2097152</c:v>
                </c:pt>
                <c:pt idx="8">
                  <c:v>0.16777216</c:v>
                </c:pt>
                <c:pt idx="9">
                  <c:v>0.134217728</c:v>
                </c:pt>
                <c:pt idx="10">
                  <c:v>0.0</c:v>
                </c:pt>
                <c:pt idx="11">
                  <c:v>0.0</c:v>
                </c:pt>
              </c:numCache>
            </c:numRef>
          </c:val>
        </c:ser>
        <c:dLbls>
          <c:showLegendKey val="0"/>
          <c:showVal val="0"/>
          <c:showCatName val="0"/>
          <c:showSerName val="0"/>
          <c:showPercent val="0"/>
          <c:showBubbleSize val="0"/>
        </c:dLbls>
        <c:gapWidth val="150"/>
        <c:axId val="2107956424"/>
        <c:axId val="2107944760"/>
      </c:barChart>
      <c:scatterChart>
        <c:scatterStyle val="smoothMarker"/>
        <c:varyColors val="0"/>
        <c:ser>
          <c:idx val="1"/>
          <c:order val="1"/>
          <c:tx>
            <c:v>Information Retained</c:v>
          </c:tx>
          <c:spPr>
            <a:ln>
              <a:solidFill>
                <a:srgbClr val="FF0000"/>
              </a:solidFill>
            </a:ln>
          </c:spPr>
          <c:marker>
            <c:symbol val="none"/>
          </c:marker>
          <c:yVal>
            <c:numRef>
              <c:f>Sheet1!$AG$10:$AG$21</c:f>
              <c:numCache>
                <c:formatCode>0%</c:formatCode>
                <c:ptCount val="12"/>
                <c:pt idx="0" formatCode="General">
                  <c:v>0.0</c:v>
                </c:pt>
                <c:pt idx="1">
                  <c:v>0.202628648469025</c:v>
                </c:pt>
                <c:pt idx="2">
                  <c:v>0.365402680058111</c:v>
                </c:pt>
                <c:pt idx="3">
                  <c:v>0.496474551121904</c:v>
                </c:pt>
                <c:pt idx="4">
                  <c:v>0.602425712665189</c:v>
                </c:pt>
                <c:pt idx="5">
                  <c:v>0.688611379189612</c:v>
                </c:pt>
                <c:pt idx="6">
                  <c:v>0.759464532612632</c:v>
                </c:pt>
                <c:pt idx="7">
                  <c:v>0.818810178740801</c:v>
                </c:pt>
                <c:pt idx="8">
                  <c:v>0.870338467183917</c:v>
                </c:pt>
                <c:pt idx="9">
                  <c:v>0.919001082591478</c:v>
                </c:pt>
                <c:pt idx="10">
                  <c:v>1.0</c:v>
                </c:pt>
                <c:pt idx="11">
                  <c:v>1.0</c:v>
                </c:pt>
              </c:numCache>
            </c:numRef>
          </c:yVal>
          <c:smooth val="1"/>
        </c:ser>
        <c:dLbls>
          <c:showLegendKey val="0"/>
          <c:showVal val="0"/>
          <c:showCatName val="0"/>
          <c:showSerName val="0"/>
          <c:showPercent val="0"/>
          <c:showBubbleSize val="0"/>
        </c:dLbls>
        <c:axId val="2107935304"/>
        <c:axId val="2107936920"/>
      </c:scatterChart>
      <c:catAx>
        <c:axId val="2107956424"/>
        <c:scaling>
          <c:orientation val="minMax"/>
        </c:scaling>
        <c:delete val="0"/>
        <c:axPos val="b"/>
        <c:title>
          <c:tx>
            <c:rich>
              <a:bodyPr/>
              <a:lstStyle/>
              <a:p>
                <a:pPr>
                  <a:defRPr/>
                </a:pPr>
                <a:r>
                  <a:rPr lang="en-US"/>
                  <a:t>Ith Singular Value</a:t>
                </a:r>
              </a:p>
            </c:rich>
          </c:tx>
          <c:layout/>
          <c:overlay val="0"/>
        </c:title>
        <c:numFmt formatCode="General" sourceLinked="1"/>
        <c:majorTickMark val="none"/>
        <c:minorTickMark val="none"/>
        <c:tickLblPos val="nextTo"/>
        <c:crossAx val="2107944760"/>
        <c:crosses val="autoZero"/>
        <c:auto val="1"/>
        <c:lblAlgn val="ctr"/>
        <c:lblOffset val="100"/>
        <c:noMultiLvlLbl val="0"/>
      </c:catAx>
      <c:valAx>
        <c:axId val="2107944760"/>
        <c:scaling>
          <c:orientation val="minMax"/>
        </c:scaling>
        <c:delete val="0"/>
        <c:axPos val="l"/>
        <c:majorGridlines/>
        <c:numFmt formatCode="General" sourceLinked="1"/>
        <c:majorTickMark val="none"/>
        <c:minorTickMark val="none"/>
        <c:tickLblPos val="none"/>
        <c:crossAx val="2107956424"/>
        <c:crosses val="autoZero"/>
        <c:crossBetween val="between"/>
      </c:valAx>
      <c:valAx>
        <c:axId val="2107936920"/>
        <c:scaling>
          <c:orientation val="minMax"/>
          <c:max val="1.0"/>
        </c:scaling>
        <c:delete val="0"/>
        <c:axPos val="r"/>
        <c:numFmt formatCode="General" sourceLinked="1"/>
        <c:majorTickMark val="out"/>
        <c:minorTickMark val="none"/>
        <c:tickLblPos val="nextTo"/>
        <c:crossAx val="2107935304"/>
        <c:crosses val="max"/>
        <c:crossBetween val="midCat"/>
      </c:valAx>
      <c:valAx>
        <c:axId val="2107935304"/>
        <c:scaling>
          <c:orientation val="minMax"/>
        </c:scaling>
        <c:delete val="1"/>
        <c:axPos val="b"/>
        <c:majorTickMark val="out"/>
        <c:minorTickMark val="none"/>
        <c:tickLblPos val="nextTo"/>
        <c:crossAx val="2107936920"/>
        <c:crosses val="autoZero"/>
        <c:crossBetween val="midCat"/>
      </c:valAx>
    </c:plotArea>
    <c:legend>
      <c:legendPos val="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10/8/14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11</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13</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14</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15</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16</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17</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18</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mutual</a:t>
            </a:r>
            <a:r>
              <a:rPr lang="en-US" baseline="0" dirty="0" smtClean="0"/>
              <a:t> information is the expected value of information gain.</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19</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mutual</a:t>
            </a:r>
            <a:r>
              <a:rPr lang="en-US" baseline="0" dirty="0" smtClean="0"/>
              <a:t> information is the expected value of information gain.</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20</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21</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23</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24</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25</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26</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27</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28</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29</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30</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4</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31</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33</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the least-squares approximation</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34</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the least-squares approximation</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35</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the least-</a:t>
            </a:r>
            <a:r>
              <a:rPr lang="en-US" baseline="0" smtClean="0"/>
              <a:t>squares approximation</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36</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the least-</a:t>
            </a:r>
            <a:r>
              <a:rPr lang="en-US" baseline="0" smtClean="0"/>
              <a:t>squares approximation</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37</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the least-</a:t>
            </a:r>
            <a:r>
              <a:rPr lang="en-US" baseline="0" smtClean="0"/>
              <a:t>squares approximation</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38</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the least-</a:t>
            </a:r>
            <a:r>
              <a:rPr lang="en-US" baseline="0" smtClean="0"/>
              <a:t>squares approximation</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39</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the least-</a:t>
            </a:r>
            <a:r>
              <a:rPr lang="en-US" baseline="0" smtClean="0"/>
              <a:t>squares approximation</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40</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5</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the least-</a:t>
            </a:r>
            <a:r>
              <a:rPr lang="en-US" baseline="0" smtClean="0"/>
              <a:t>squares approximation</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41</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we use </a:t>
            </a:r>
            <a:r>
              <a:rPr lang="en-US" baseline="0" dirty="0" err="1" smtClean="0"/>
              <a:t>UkSk</a:t>
            </a:r>
            <a:r>
              <a:rPr lang="en-US" baseline="0" dirty="0" smtClean="0"/>
              <a:t> as the feature matrix, or do we use </a:t>
            </a:r>
            <a:r>
              <a:rPr lang="en-US" baseline="0" dirty="0" err="1" smtClean="0"/>
              <a:t>XVk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42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we use </a:t>
            </a:r>
            <a:r>
              <a:rPr lang="en-US" baseline="0" dirty="0" err="1" smtClean="0"/>
              <a:t>UkSk</a:t>
            </a:r>
            <a:r>
              <a:rPr lang="en-US" baseline="0" dirty="0" smtClean="0"/>
              <a:t> as the feature matrix, or do we use </a:t>
            </a:r>
            <a:r>
              <a:rPr lang="en-US" baseline="0" dirty="0" err="1" smtClean="0"/>
              <a:t>XVk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43</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the least-</a:t>
            </a:r>
            <a:r>
              <a:rPr lang="en-US" baseline="0" smtClean="0"/>
              <a:t>squares approximation</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44</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6</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7</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8</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9</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10</a:t>
            </a:fld>
            <a:endParaRPr lang="en-US"/>
          </a:p>
        </p:txBody>
      </p:sp>
    </p:spTree>
    <p:extLst>
      <p:ext uri="{BB962C8B-B14F-4D97-AF65-F5344CB8AC3E}">
        <p14:creationId xmlns:p14="http://schemas.microsoft.com/office/powerpoint/2010/main" val="13215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10/8/14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10/8/14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10/8/14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10/8/14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10/8/14</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10/8/14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10/8/14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10/8/14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10/8/14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10/8/14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10/8/14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10/8/14</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chart" Target="../charts/char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chart" Target="../charts/char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chart" Target="../charts/char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chart" Target="../charts/char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VP – Data Science, Dstillery</a:t>
            </a:r>
          </a:p>
          <a:p>
            <a:r>
              <a:rPr lang="en-US" dirty="0" smtClean="0"/>
              <a:t>Adjunct Professor, NYU</a:t>
            </a:r>
          </a:p>
          <a:p>
            <a:r>
              <a:rPr lang="en-US" dirty="0" smtClean="0"/>
              <a:t>Fall 2014</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 work. 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9650" y="1796309"/>
            <a:ext cx="3577167" cy="5061691"/>
          </a:xfrm>
          <a:prstGeom prst="rect">
            <a:avLst/>
          </a:prstGeom>
        </p:spPr>
      </p:pic>
      <p:sp>
        <p:nvSpPr>
          <p:cNvPr id="2" name="Title 1"/>
          <p:cNvSpPr>
            <a:spLocks noGrp="1"/>
          </p:cNvSpPr>
          <p:nvPr>
            <p:ph type="title"/>
          </p:nvPr>
        </p:nvSpPr>
        <p:spPr>
          <a:xfrm>
            <a:off x="278108" y="-276761"/>
            <a:ext cx="6986291" cy="1155888"/>
          </a:xfrm>
        </p:spPr>
        <p:txBody>
          <a:bodyPr>
            <a:normAutofit/>
          </a:bodyPr>
          <a:lstStyle/>
          <a:p>
            <a:r>
              <a:rPr lang="en-US" dirty="0" smtClean="0"/>
              <a:t>Types of structure</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719614" y="1259901"/>
            <a:ext cx="8068785" cy="4339650"/>
          </a:xfrm>
          <a:prstGeom prst="rect">
            <a:avLst/>
          </a:prstGeom>
          <a:noFill/>
        </p:spPr>
        <p:txBody>
          <a:bodyPr wrap="square" rtlCol="0">
            <a:spAutoFit/>
          </a:bodyPr>
          <a:lstStyle/>
          <a:p>
            <a:r>
              <a:rPr lang="en-US" sz="2400" b="1" u="sng" dirty="0" smtClean="0">
                <a:solidFill>
                  <a:srgbClr val="FF0000"/>
                </a:solidFill>
              </a:rPr>
              <a:t>Pairwise</a:t>
            </a:r>
            <a:r>
              <a:rPr lang="en-US" sz="2400" b="1" dirty="0" smtClean="0"/>
              <a:t> </a:t>
            </a:r>
            <a:r>
              <a:rPr lang="en-US" sz="2400" dirty="0" smtClean="0">
                <a:solidFill>
                  <a:srgbClr val="FF0000"/>
                </a:solidFill>
              </a:rPr>
              <a:t>(i.e., between 2 variables)</a:t>
            </a:r>
            <a:endParaRPr lang="en-US" sz="2400" b="1" dirty="0" smtClean="0">
              <a:solidFill>
                <a:srgbClr val="FF0000"/>
              </a:solidFill>
            </a:endParaRPr>
          </a:p>
          <a:p>
            <a:pPr marL="285750" indent="-285750">
              <a:buFont typeface="Arial"/>
              <a:buChar char="•"/>
            </a:pPr>
            <a:endParaRPr lang="en-US" sz="2400" b="1" dirty="0" smtClean="0">
              <a:solidFill>
                <a:schemeClr val="tx2">
                  <a:lumMod val="75000"/>
                </a:schemeClr>
              </a:solidFill>
            </a:endParaRPr>
          </a:p>
          <a:p>
            <a:pPr marL="285750" indent="-285750">
              <a:buFont typeface="Arial"/>
              <a:buChar char="•"/>
            </a:pPr>
            <a:endParaRPr lang="en-US" sz="2400" b="1" dirty="0"/>
          </a:p>
          <a:p>
            <a:r>
              <a:rPr lang="en-US" sz="2400" b="1" dirty="0" smtClean="0">
                <a:solidFill>
                  <a:srgbClr val="FF0000"/>
                </a:solidFill>
              </a:rPr>
              <a:t>                      </a:t>
            </a:r>
            <a:r>
              <a:rPr lang="en-US" sz="2400" b="1" u="sng" dirty="0" smtClean="0">
                <a:solidFill>
                  <a:srgbClr val="FF0000"/>
                </a:solidFill>
              </a:rPr>
              <a:t>Global</a:t>
            </a:r>
            <a:r>
              <a:rPr lang="en-US" sz="2400" b="1" dirty="0" smtClean="0">
                <a:solidFill>
                  <a:srgbClr val="FF0000"/>
                </a:solidFill>
              </a:rPr>
              <a:t> </a:t>
            </a:r>
            <a:r>
              <a:rPr lang="en-US" sz="2400" dirty="0" smtClean="0">
                <a:solidFill>
                  <a:srgbClr val="FF0000"/>
                </a:solidFill>
              </a:rPr>
              <a:t>(i.e., across a matrix, or within a              </a:t>
            </a:r>
          </a:p>
          <a:p>
            <a:r>
              <a:rPr lang="en-US" sz="2400" dirty="0">
                <a:solidFill>
                  <a:srgbClr val="FF0000"/>
                </a:solidFill>
              </a:rPr>
              <a:t> </a:t>
            </a:r>
            <a:r>
              <a:rPr lang="en-US" sz="2400" dirty="0" smtClean="0">
                <a:solidFill>
                  <a:srgbClr val="FF0000"/>
                </a:solidFill>
              </a:rPr>
              <a:t>                                   set of variables)</a:t>
            </a:r>
            <a:endParaRPr lang="en-US" sz="2400" b="1" dirty="0" smtClean="0">
              <a:solidFill>
                <a:srgbClr val="FF0000"/>
              </a:solidFill>
            </a:endParaRPr>
          </a:p>
          <a:p>
            <a:pPr marL="285750" indent="-285750">
              <a:buFont typeface="Arial"/>
              <a:buChar char="•"/>
            </a:pPr>
            <a:endParaRPr lang="en-US" sz="2400" b="1" dirty="0" smtClean="0">
              <a:solidFill>
                <a:srgbClr val="FF0000"/>
              </a:solidFill>
            </a:endParaRPr>
          </a:p>
          <a:p>
            <a:pPr marL="285750" indent="-285750">
              <a:buFont typeface="Arial"/>
              <a:buChar char="•"/>
            </a:pPr>
            <a:endParaRPr lang="en-US" sz="2400" b="1" dirty="0">
              <a:solidFill>
                <a:srgbClr val="FF0000"/>
              </a:solidFill>
            </a:endParaRPr>
          </a:p>
          <a:p>
            <a:r>
              <a:rPr lang="en-US" sz="2400" b="1" dirty="0" smtClean="0">
                <a:solidFill>
                  <a:srgbClr val="FF0000"/>
                </a:solidFill>
              </a:rPr>
              <a:t>                                 </a:t>
            </a:r>
            <a:r>
              <a:rPr lang="en-US" sz="2400" b="1" u="sng" dirty="0" smtClean="0">
                <a:solidFill>
                  <a:srgbClr val="FF0000"/>
                </a:solidFill>
              </a:rPr>
              <a:t>Supervised</a:t>
            </a:r>
            <a:r>
              <a:rPr lang="en-US" sz="2400" dirty="0" smtClean="0">
                <a:solidFill>
                  <a:srgbClr val="FF0000"/>
                </a:solidFill>
              </a:rPr>
              <a:t> (technically includes the </a:t>
            </a:r>
          </a:p>
          <a:p>
            <a:r>
              <a:rPr lang="en-US" sz="2400" dirty="0" smtClean="0">
                <a:solidFill>
                  <a:srgbClr val="FF0000"/>
                </a:solidFill>
              </a:rPr>
              <a:t>                                      above, but with special emphasis </a:t>
            </a:r>
          </a:p>
          <a:p>
            <a:r>
              <a:rPr lang="en-US" sz="2400" dirty="0">
                <a:solidFill>
                  <a:srgbClr val="FF0000"/>
                </a:solidFill>
              </a:rPr>
              <a:t> </a:t>
            </a:r>
            <a:r>
              <a:rPr lang="en-US" sz="2400" dirty="0" smtClean="0">
                <a:solidFill>
                  <a:srgbClr val="FF0000"/>
                </a:solidFill>
              </a:rPr>
              <a:t>                                     on a single target variable)</a:t>
            </a:r>
            <a:endParaRPr lang="en-US" sz="2400" b="1" dirty="0" smtClean="0">
              <a:solidFill>
                <a:srgbClr val="FF0000"/>
              </a:solidFill>
            </a:endParaRPr>
          </a:p>
          <a:p>
            <a:endParaRPr lang="en-US" dirty="0">
              <a:solidFill>
                <a:srgbClr val="FF0000"/>
              </a:solidFill>
            </a:endParaRPr>
          </a:p>
          <a:p>
            <a:r>
              <a:rPr lang="en-US" dirty="0" smtClean="0"/>
              <a:t> </a:t>
            </a:r>
          </a:p>
        </p:txBody>
      </p:sp>
    </p:spTree>
    <p:extLst>
      <p:ext uri="{BB962C8B-B14F-4D97-AF65-F5344CB8AC3E}">
        <p14:creationId xmlns:p14="http://schemas.microsoft.com/office/powerpoint/2010/main" val="39000034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9650" y="1796309"/>
            <a:ext cx="3577167" cy="5061691"/>
          </a:xfrm>
          <a:prstGeom prst="rect">
            <a:avLst/>
          </a:prstGeom>
        </p:spPr>
      </p:pic>
      <p:sp>
        <p:nvSpPr>
          <p:cNvPr id="2" name="Title 1"/>
          <p:cNvSpPr>
            <a:spLocks noGrp="1"/>
          </p:cNvSpPr>
          <p:nvPr>
            <p:ph type="title"/>
          </p:nvPr>
        </p:nvSpPr>
        <p:spPr>
          <a:xfrm>
            <a:off x="278108" y="-276761"/>
            <a:ext cx="6986291" cy="1155888"/>
          </a:xfrm>
        </p:spPr>
        <p:txBody>
          <a:bodyPr>
            <a:normAutofit/>
          </a:bodyPr>
          <a:lstStyle/>
          <a:p>
            <a:r>
              <a:rPr lang="en-US" dirty="0" smtClean="0"/>
              <a:t>Types of structure</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719614" y="1259901"/>
            <a:ext cx="8068785" cy="3046988"/>
          </a:xfrm>
          <a:prstGeom prst="rect">
            <a:avLst/>
          </a:prstGeom>
          <a:noFill/>
        </p:spPr>
        <p:txBody>
          <a:bodyPr wrap="square" rtlCol="0">
            <a:spAutoFit/>
          </a:bodyPr>
          <a:lstStyle/>
          <a:p>
            <a:r>
              <a:rPr lang="en-US" sz="2400" b="1" dirty="0">
                <a:solidFill>
                  <a:srgbClr val="FF0000"/>
                </a:solidFill>
              </a:rPr>
              <a:t> </a:t>
            </a:r>
            <a:r>
              <a:rPr lang="en-US" sz="2400" b="1" dirty="0" smtClean="0">
                <a:solidFill>
                  <a:srgbClr val="FF0000"/>
                </a:solidFill>
              </a:rPr>
              <a:t>                 </a:t>
            </a:r>
          </a:p>
          <a:p>
            <a:endParaRPr lang="en-US" sz="2400" b="1" u="sng" dirty="0">
              <a:solidFill>
                <a:srgbClr val="FF0000"/>
              </a:solidFill>
            </a:endParaRPr>
          </a:p>
          <a:p>
            <a:endParaRPr lang="en-US" sz="2400" b="1" u="sng" dirty="0" smtClean="0">
              <a:solidFill>
                <a:srgbClr val="FF0000"/>
              </a:solidFill>
            </a:endParaRPr>
          </a:p>
          <a:p>
            <a:endParaRPr lang="en-US" sz="2400" b="1" dirty="0">
              <a:solidFill>
                <a:srgbClr val="FF0000"/>
              </a:solidFill>
            </a:endParaRPr>
          </a:p>
          <a:p>
            <a:r>
              <a:rPr lang="en-US" sz="2400" b="1" dirty="0" smtClean="0">
                <a:solidFill>
                  <a:srgbClr val="FF0000"/>
                </a:solidFill>
              </a:rPr>
              <a:t>                           </a:t>
            </a:r>
            <a:r>
              <a:rPr lang="en-US" sz="2400" b="1" u="sng" dirty="0" smtClean="0">
                <a:solidFill>
                  <a:srgbClr val="FF0000"/>
                </a:solidFill>
              </a:rPr>
              <a:t>Pairwise</a:t>
            </a:r>
            <a:r>
              <a:rPr lang="en-US" sz="2400" b="1" dirty="0" smtClean="0"/>
              <a:t> </a:t>
            </a:r>
            <a:r>
              <a:rPr lang="en-US" sz="2400" dirty="0" smtClean="0">
                <a:solidFill>
                  <a:srgbClr val="FF0000"/>
                </a:solidFill>
              </a:rPr>
              <a:t>(i.e., between 2 variables)</a:t>
            </a:r>
            <a:endParaRPr lang="en-US" sz="2400" b="1" dirty="0" smtClean="0">
              <a:solidFill>
                <a:srgbClr val="FF0000"/>
              </a:solidFill>
            </a:endParaRPr>
          </a:p>
          <a:p>
            <a:pPr marL="285750" indent="-285750">
              <a:buFont typeface="Arial"/>
              <a:buChar char="•"/>
            </a:pPr>
            <a:endParaRPr lang="en-US" sz="2400" b="1" dirty="0" smtClean="0">
              <a:solidFill>
                <a:schemeClr val="tx2">
                  <a:lumMod val="75000"/>
                </a:schemeClr>
              </a:solidFill>
            </a:endParaRPr>
          </a:p>
          <a:p>
            <a:pPr marL="285750" indent="-285750">
              <a:buFont typeface="Arial"/>
              <a:buChar char="•"/>
            </a:pPr>
            <a:endParaRPr lang="en-US" sz="2400" b="1" dirty="0"/>
          </a:p>
          <a:p>
            <a:r>
              <a:rPr lang="en-US" sz="2400" b="1" dirty="0" smtClean="0">
                <a:solidFill>
                  <a:srgbClr val="FF0000"/>
                </a:solidFill>
              </a:rPr>
              <a:t>                      </a:t>
            </a:r>
            <a:endParaRPr lang="en-US" dirty="0" smtClean="0"/>
          </a:p>
        </p:txBody>
      </p:sp>
    </p:spTree>
    <p:extLst>
      <p:ext uri="{BB962C8B-B14F-4D97-AF65-F5344CB8AC3E}">
        <p14:creationId xmlns:p14="http://schemas.microsoft.com/office/powerpoint/2010/main" val="19607436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fontScale="90000"/>
          </a:bodyPr>
          <a:lstStyle/>
          <a:p>
            <a:r>
              <a:rPr lang="en-US" dirty="0" smtClean="0"/>
              <a:t>Covariance and correlation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stretch>
            <a:fillRect/>
          </a:stretch>
        </p:blipFill>
        <p:spPr>
          <a:xfrm>
            <a:off x="1818686" y="2554142"/>
            <a:ext cx="5547315" cy="3905918"/>
          </a:xfrm>
          <a:prstGeom prst="rect">
            <a:avLst/>
          </a:prstGeom>
        </p:spPr>
      </p:pic>
      <p:sp>
        <p:nvSpPr>
          <p:cNvPr id="4" name="TextBox 3"/>
          <p:cNvSpPr txBox="1"/>
          <p:nvPr/>
        </p:nvSpPr>
        <p:spPr>
          <a:xfrm>
            <a:off x="278108" y="879127"/>
            <a:ext cx="8009467" cy="923330"/>
          </a:xfrm>
          <a:prstGeom prst="rect">
            <a:avLst/>
          </a:prstGeom>
          <a:noFill/>
        </p:spPr>
        <p:txBody>
          <a:bodyPr wrap="square" rtlCol="0">
            <a:spAutoFit/>
          </a:bodyPr>
          <a:lstStyle/>
          <a:p>
            <a:r>
              <a:rPr lang="en-US" dirty="0" smtClean="0"/>
              <a:t>These are probably the most used and thought of metrics when considering pairwise structure. These are statistical quantities and have a fairly intuitive geometric interpretation.</a:t>
            </a:r>
            <a:endParaRPr lang="en-US" dirty="0"/>
          </a:p>
        </p:txBody>
      </p:sp>
      <p:sp>
        <p:nvSpPr>
          <p:cNvPr id="5" name="TextBox 4"/>
          <p:cNvSpPr txBox="1"/>
          <p:nvPr/>
        </p:nvSpPr>
        <p:spPr>
          <a:xfrm>
            <a:off x="863600" y="2167468"/>
            <a:ext cx="7382933" cy="338554"/>
          </a:xfrm>
          <a:prstGeom prst="rect">
            <a:avLst/>
          </a:prstGeom>
          <a:noFill/>
        </p:spPr>
        <p:txBody>
          <a:bodyPr wrap="square" rtlCol="0">
            <a:spAutoFit/>
          </a:bodyPr>
          <a:lstStyle/>
          <a:p>
            <a:pPr algn="ctr"/>
            <a:r>
              <a:rPr lang="en-US" sz="1600" dirty="0" smtClean="0">
                <a:solidFill>
                  <a:srgbClr val="FF0000"/>
                </a:solidFill>
              </a:rPr>
              <a:t>Scatter of Bi-</a:t>
            </a:r>
            <a:r>
              <a:rPr lang="en-US" sz="1600" dirty="0" err="1" smtClean="0">
                <a:solidFill>
                  <a:srgbClr val="FF0000"/>
                </a:solidFill>
              </a:rPr>
              <a:t>Variate</a:t>
            </a:r>
            <a:r>
              <a:rPr lang="en-US" sz="1600" dirty="0" smtClean="0">
                <a:solidFill>
                  <a:srgbClr val="FF0000"/>
                </a:solidFill>
              </a:rPr>
              <a:t> Normally Distributed Variables with various Correlations</a:t>
            </a:r>
            <a:endParaRPr lang="en-US" sz="1600" dirty="0">
              <a:solidFill>
                <a:srgbClr val="FF0000"/>
              </a:solidFill>
            </a:endParaRPr>
          </a:p>
        </p:txBody>
      </p:sp>
    </p:spTree>
    <p:extLst>
      <p:ext uri="{BB962C8B-B14F-4D97-AF65-F5344CB8AC3E}">
        <p14:creationId xmlns:p14="http://schemas.microsoft.com/office/powerpoint/2010/main" val="82457907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Covariance</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489418" y="1049867"/>
            <a:ext cx="1507067" cy="369332"/>
          </a:xfrm>
          <a:prstGeom prst="rect">
            <a:avLst/>
          </a:prstGeom>
          <a:noFill/>
        </p:spPr>
        <p:txBody>
          <a:bodyPr wrap="square" rtlCol="0">
            <a:spAutoFit/>
          </a:bodyPr>
          <a:lstStyle/>
          <a:p>
            <a:r>
              <a:rPr lang="en-US" b="1" u="sng" dirty="0" smtClean="0"/>
              <a:t>Covariance</a:t>
            </a:r>
            <a:endParaRPr lang="en-US" b="1" u="sng" dirty="0"/>
          </a:p>
        </p:txBody>
      </p:sp>
      <p:pic>
        <p:nvPicPr>
          <p:cNvPr id="7" name="Picture 6"/>
          <p:cNvPicPr>
            <a:picLocks noChangeAspect="1"/>
          </p:cNvPicPr>
          <p:nvPr/>
        </p:nvPicPr>
        <p:blipFill>
          <a:blip r:embed="rId3"/>
          <a:stretch>
            <a:fillRect/>
          </a:stretch>
        </p:blipFill>
        <p:spPr>
          <a:xfrm>
            <a:off x="1553642" y="1574790"/>
            <a:ext cx="6015571" cy="1473201"/>
          </a:xfrm>
          <a:prstGeom prst="rect">
            <a:avLst/>
          </a:prstGeom>
        </p:spPr>
      </p:pic>
      <p:sp>
        <p:nvSpPr>
          <p:cNvPr id="8" name="TextBox 7"/>
          <p:cNvSpPr txBox="1"/>
          <p:nvPr/>
        </p:nvSpPr>
        <p:spPr>
          <a:xfrm>
            <a:off x="489417" y="3421964"/>
            <a:ext cx="6233116" cy="369332"/>
          </a:xfrm>
          <a:prstGeom prst="rect">
            <a:avLst/>
          </a:prstGeom>
          <a:noFill/>
        </p:spPr>
        <p:txBody>
          <a:bodyPr wrap="square" rtlCol="0">
            <a:spAutoFit/>
          </a:bodyPr>
          <a:lstStyle/>
          <a:p>
            <a:r>
              <a:rPr lang="en-US" b="1" u="sng" dirty="0" smtClean="0"/>
              <a:t>Sample Covariance (between </a:t>
            </a:r>
            <a:r>
              <a:rPr lang="en-US" b="1" u="sng" dirty="0" err="1" smtClean="0"/>
              <a:t>Xj</a:t>
            </a:r>
            <a:r>
              <a:rPr lang="en-US" b="1" u="sng" dirty="0" smtClean="0"/>
              <a:t> and </a:t>
            </a:r>
            <a:r>
              <a:rPr lang="en-US" b="1" u="sng" dirty="0" err="1" smtClean="0"/>
              <a:t>Xk</a:t>
            </a:r>
            <a:r>
              <a:rPr lang="en-US" b="1" u="sng" dirty="0" smtClean="0"/>
              <a:t>)</a:t>
            </a:r>
            <a:endParaRPr lang="en-US" b="1" u="sng" dirty="0"/>
          </a:p>
        </p:txBody>
      </p:sp>
      <p:pic>
        <p:nvPicPr>
          <p:cNvPr id="9" name="Picture 8"/>
          <p:cNvPicPr>
            <a:picLocks noChangeAspect="1"/>
          </p:cNvPicPr>
          <p:nvPr/>
        </p:nvPicPr>
        <p:blipFill>
          <a:blip r:embed="rId4"/>
          <a:stretch>
            <a:fillRect/>
          </a:stretch>
        </p:blipFill>
        <p:spPr>
          <a:xfrm>
            <a:off x="1877951" y="4025040"/>
            <a:ext cx="5200169" cy="875276"/>
          </a:xfrm>
          <a:prstGeom prst="rect">
            <a:avLst/>
          </a:prstGeom>
        </p:spPr>
      </p:pic>
      <p:sp>
        <p:nvSpPr>
          <p:cNvPr id="10" name="TextBox 9"/>
          <p:cNvSpPr txBox="1"/>
          <p:nvPr/>
        </p:nvSpPr>
        <p:spPr>
          <a:xfrm>
            <a:off x="278108" y="5757334"/>
            <a:ext cx="7079796" cy="461665"/>
          </a:xfrm>
          <a:prstGeom prst="rect">
            <a:avLst/>
          </a:prstGeom>
          <a:noFill/>
        </p:spPr>
        <p:txBody>
          <a:bodyPr wrap="square" rtlCol="0">
            <a:spAutoFit/>
          </a:bodyPr>
          <a:lstStyle/>
          <a:p>
            <a:r>
              <a:rPr lang="en-US" sz="1200" i="1" dirty="0" smtClean="0"/>
              <a:t>Note: I have decided to pull equations often from </a:t>
            </a:r>
            <a:r>
              <a:rPr lang="en-US" sz="1200" i="1" dirty="0" err="1" smtClean="0"/>
              <a:t>wikipedia</a:t>
            </a:r>
            <a:r>
              <a:rPr lang="en-US" sz="1200" i="1" dirty="0" smtClean="0"/>
              <a:t>, as I feel </a:t>
            </a:r>
            <a:r>
              <a:rPr lang="en-US" sz="1200" i="1" dirty="0" err="1" smtClean="0"/>
              <a:t>wp</a:t>
            </a:r>
            <a:r>
              <a:rPr lang="en-US" sz="1200" i="1" dirty="0" smtClean="0"/>
              <a:t> represents a crowd-sourced vote on </a:t>
            </a:r>
            <a:r>
              <a:rPr lang="en-US" sz="1200" i="1" dirty="0"/>
              <a:t>notation standardization: http://</a:t>
            </a:r>
            <a:r>
              <a:rPr lang="en-US" sz="1200" i="1" dirty="0" err="1"/>
              <a:t>en.wikipedia.org</a:t>
            </a:r>
            <a:r>
              <a:rPr lang="en-US" sz="1200" i="1" dirty="0"/>
              <a:t>/wiki/Covariance</a:t>
            </a:r>
          </a:p>
        </p:txBody>
      </p:sp>
    </p:spTree>
    <p:extLst>
      <p:ext uri="{BB962C8B-B14F-4D97-AF65-F5344CB8AC3E}">
        <p14:creationId xmlns:p14="http://schemas.microsoft.com/office/powerpoint/2010/main" val="18996585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correlation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304752" y="2506134"/>
            <a:ext cx="1507067" cy="369332"/>
          </a:xfrm>
          <a:prstGeom prst="rect">
            <a:avLst/>
          </a:prstGeom>
          <a:noFill/>
        </p:spPr>
        <p:txBody>
          <a:bodyPr wrap="square" rtlCol="0">
            <a:spAutoFit/>
          </a:bodyPr>
          <a:lstStyle/>
          <a:p>
            <a:r>
              <a:rPr lang="en-US" b="1" u="sng" dirty="0" smtClean="0"/>
              <a:t>Correlation</a:t>
            </a:r>
            <a:endParaRPr lang="en-US" b="1" u="sng" dirty="0"/>
          </a:p>
        </p:txBody>
      </p:sp>
      <p:sp>
        <p:nvSpPr>
          <p:cNvPr id="8" name="TextBox 7"/>
          <p:cNvSpPr txBox="1"/>
          <p:nvPr/>
        </p:nvSpPr>
        <p:spPr>
          <a:xfrm>
            <a:off x="278108" y="3540495"/>
            <a:ext cx="6233116" cy="369332"/>
          </a:xfrm>
          <a:prstGeom prst="rect">
            <a:avLst/>
          </a:prstGeom>
          <a:noFill/>
        </p:spPr>
        <p:txBody>
          <a:bodyPr wrap="square" rtlCol="0">
            <a:spAutoFit/>
          </a:bodyPr>
          <a:lstStyle/>
          <a:p>
            <a:r>
              <a:rPr lang="en-US" b="1" u="sng" dirty="0" smtClean="0"/>
              <a:t>Sample Correlation</a:t>
            </a:r>
            <a:endParaRPr lang="en-US" b="1" u="sng" dirty="0"/>
          </a:p>
        </p:txBody>
      </p:sp>
      <p:sp>
        <p:nvSpPr>
          <p:cNvPr id="10" name="TextBox 9"/>
          <p:cNvSpPr txBox="1"/>
          <p:nvPr/>
        </p:nvSpPr>
        <p:spPr>
          <a:xfrm>
            <a:off x="278108" y="5757334"/>
            <a:ext cx="7079796" cy="276999"/>
          </a:xfrm>
          <a:prstGeom prst="rect">
            <a:avLst/>
          </a:prstGeom>
          <a:noFill/>
        </p:spPr>
        <p:txBody>
          <a:bodyPr wrap="square" rtlCol="0">
            <a:spAutoFit/>
          </a:bodyPr>
          <a:lstStyle/>
          <a:p>
            <a:r>
              <a:rPr lang="en-US" sz="1200" i="1" dirty="0" smtClean="0"/>
              <a:t>Equation Source: </a:t>
            </a:r>
            <a:r>
              <a:rPr lang="en-US" sz="1200" i="1" dirty="0"/>
              <a:t>http://</a:t>
            </a:r>
            <a:r>
              <a:rPr lang="en-US" sz="1200" i="1" dirty="0" err="1"/>
              <a:t>en.wikipedia.org</a:t>
            </a:r>
            <a:r>
              <a:rPr lang="en-US" sz="1200" i="1" dirty="0"/>
              <a:t>/wiki/Covariance</a:t>
            </a:r>
          </a:p>
        </p:txBody>
      </p:sp>
      <p:sp>
        <p:nvSpPr>
          <p:cNvPr id="11" name="TextBox 10"/>
          <p:cNvSpPr txBox="1"/>
          <p:nvPr/>
        </p:nvSpPr>
        <p:spPr>
          <a:xfrm>
            <a:off x="278108" y="879127"/>
            <a:ext cx="8009467" cy="1200329"/>
          </a:xfrm>
          <a:prstGeom prst="rect">
            <a:avLst/>
          </a:prstGeom>
          <a:noFill/>
        </p:spPr>
        <p:txBody>
          <a:bodyPr wrap="square" rtlCol="0">
            <a:spAutoFit/>
          </a:bodyPr>
          <a:lstStyle/>
          <a:p>
            <a:r>
              <a:rPr lang="en-US" dirty="0" smtClean="0"/>
              <a:t>Aka: Pearson-Product Moment Correlation Coefficient. This is just the covariance normalized by the variance of each variable. This scales correlation to the interval [-1,1], which makes it a very intuitive tool for analysis and reporting.  </a:t>
            </a:r>
            <a:endParaRPr lang="en-US" dirty="0"/>
          </a:p>
        </p:txBody>
      </p:sp>
      <p:pic>
        <p:nvPicPr>
          <p:cNvPr id="3" name="Picture 2"/>
          <p:cNvPicPr>
            <a:picLocks noChangeAspect="1"/>
          </p:cNvPicPr>
          <p:nvPr/>
        </p:nvPicPr>
        <p:blipFill>
          <a:blip r:embed="rId3"/>
          <a:stretch>
            <a:fillRect/>
          </a:stretch>
        </p:blipFill>
        <p:spPr>
          <a:xfrm>
            <a:off x="2709324" y="2443198"/>
            <a:ext cx="5532967" cy="518364"/>
          </a:xfrm>
          <a:prstGeom prst="rect">
            <a:avLst/>
          </a:prstGeom>
        </p:spPr>
      </p:pic>
      <p:pic>
        <p:nvPicPr>
          <p:cNvPr id="5" name="Picture 4"/>
          <p:cNvPicPr>
            <a:picLocks noChangeAspect="1"/>
          </p:cNvPicPr>
          <p:nvPr/>
        </p:nvPicPr>
        <p:blipFill>
          <a:blip r:embed="rId4"/>
          <a:stretch>
            <a:fillRect/>
          </a:stretch>
        </p:blipFill>
        <p:spPr>
          <a:xfrm>
            <a:off x="3187700" y="3404923"/>
            <a:ext cx="5058833" cy="1049321"/>
          </a:xfrm>
          <a:prstGeom prst="rect">
            <a:avLst/>
          </a:prstGeom>
        </p:spPr>
      </p:pic>
      <p:sp>
        <p:nvSpPr>
          <p:cNvPr id="12" name="TextBox 11"/>
          <p:cNvSpPr txBox="1"/>
          <p:nvPr/>
        </p:nvSpPr>
        <p:spPr>
          <a:xfrm>
            <a:off x="304752" y="4900316"/>
            <a:ext cx="7982823" cy="646331"/>
          </a:xfrm>
          <a:prstGeom prst="rect">
            <a:avLst/>
          </a:prstGeom>
          <a:noFill/>
        </p:spPr>
        <p:txBody>
          <a:bodyPr wrap="square" rtlCol="0">
            <a:spAutoFit/>
          </a:bodyPr>
          <a:lstStyle/>
          <a:p>
            <a:r>
              <a:rPr lang="en-US" b="1" dirty="0" smtClean="0">
                <a:solidFill>
                  <a:srgbClr val="FF0000"/>
                </a:solidFill>
              </a:rPr>
              <a:t>Almost any programming language has standard functions for these formulas, but it doesn’t hurt to understand them!</a:t>
            </a:r>
            <a:endParaRPr lang="en-US" b="1" dirty="0">
              <a:solidFill>
                <a:srgbClr val="FF0000"/>
              </a:solidFill>
            </a:endParaRPr>
          </a:p>
        </p:txBody>
      </p:sp>
    </p:spTree>
    <p:extLst>
      <p:ext uri="{BB962C8B-B14F-4D97-AF65-F5344CB8AC3E}">
        <p14:creationId xmlns:p14="http://schemas.microsoft.com/office/powerpoint/2010/main" val="54998700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Mutual information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13" name="TextBox 12"/>
          <p:cNvSpPr txBox="1"/>
          <p:nvPr/>
        </p:nvSpPr>
        <p:spPr>
          <a:xfrm>
            <a:off x="278108" y="879127"/>
            <a:ext cx="8009467" cy="646331"/>
          </a:xfrm>
          <a:prstGeom prst="rect">
            <a:avLst/>
          </a:prstGeom>
          <a:noFill/>
        </p:spPr>
        <p:txBody>
          <a:bodyPr wrap="square" rtlCol="0">
            <a:spAutoFit/>
          </a:bodyPr>
          <a:lstStyle/>
          <a:p>
            <a:r>
              <a:rPr lang="en-US" dirty="0" smtClean="0"/>
              <a:t>This comes from Information Theory, is used often for feature importance ranking and is related to important aspects of Decision Tree algorithms. </a:t>
            </a:r>
            <a:endParaRPr lang="en-US" dirty="0"/>
          </a:p>
        </p:txBody>
      </p:sp>
      <p:pic>
        <p:nvPicPr>
          <p:cNvPr id="3" name="Picture 2"/>
          <p:cNvPicPr>
            <a:picLocks noChangeAspect="1"/>
          </p:cNvPicPr>
          <p:nvPr/>
        </p:nvPicPr>
        <p:blipFill>
          <a:blip r:embed="rId3"/>
          <a:stretch>
            <a:fillRect/>
          </a:stretch>
        </p:blipFill>
        <p:spPr>
          <a:xfrm>
            <a:off x="278108" y="1778000"/>
            <a:ext cx="3251200" cy="2286000"/>
          </a:xfrm>
          <a:prstGeom prst="rect">
            <a:avLst/>
          </a:prstGeom>
        </p:spPr>
      </p:pic>
      <p:pic>
        <p:nvPicPr>
          <p:cNvPr id="5" name="Picture 4"/>
          <p:cNvPicPr>
            <a:picLocks noChangeAspect="1"/>
          </p:cNvPicPr>
          <p:nvPr/>
        </p:nvPicPr>
        <p:blipFill>
          <a:blip r:embed="rId4"/>
          <a:stretch>
            <a:fillRect/>
          </a:stretch>
        </p:blipFill>
        <p:spPr>
          <a:xfrm>
            <a:off x="3932767" y="2288117"/>
            <a:ext cx="4495800" cy="673100"/>
          </a:xfrm>
          <a:prstGeom prst="rect">
            <a:avLst/>
          </a:prstGeom>
        </p:spPr>
      </p:pic>
      <p:sp>
        <p:nvSpPr>
          <p:cNvPr id="7" name="TextBox 6"/>
          <p:cNvSpPr txBox="1"/>
          <p:nvPr/>
        </p:nvSpPr>
        <p:spPr>
          <a:xfrm>
            <a:off x="3932767" y="1947333"/>
            <a:ext cx="2942166" cy="369332"/>
          </a:xfrm>
          <a:prstGeom prst="rect">
            <a:avLst/>
          </a:prstGeom>
          <a:noFill/>
        </p:spPr>
        <p:txBody>
          <a:bodyPr wrap="square" rtlCol="0">
            <a:spAutoFit/>
          </a:bodyPr>
          <a:lstStyle/>
          <a:p>
            <a:r>
              <a:rPr lang="en-US" b="1" dirty="0" smtClean="0"/>
              <a:t>Mutual Information</a:t>
            </a:r>
            <a:endParaRPr lang="en-US" b="1" dirty="0"/>
          </a:p>
        </p:txBody>
      </p:sp>
      <p:sp>
        <p:nvSpPr>
          <p:cNvPr id="9" name="TextBox 8"/>
          <p:cNvSpPr txBox="1"/>
          <p:nvPr/>
        </p:nvSpPr>
        <p:spPr>
          <a:xfrm>
            <a:off x="278108" y="6123802"/>
            <a:ext cx="5292959" cy="276999"/>
          </a:xfrm>
          <a:prstGeom prst="rect">
            <a:avLst/>
          </a:prstGeom>
          <a:noFill/>
        </p:spPr>
        <p:txBody>
          <a:bodyPr wrap="square" rtlCol="0">
            <a:spAutoFit/>
          </a:bodyPr>
          <a:lstStyle/>
          <a:p>
            <a:r>
              <a:rPr lang="en-US" sz="1200" i="1" dirty="0" smtClean="0"/>
              <a:t>Image and formula </a:t>
            </a:r>
            <a:r>
              <a:rPr lang="en-US" sz="1200" i="1" dirty="0"/>
              <a:t>source: http://</a:t>
            </a:r>
            <a:r>
              <a:rPr lang="en-US" sz="1200" i="1" dirty="0" err="1"/>
              <a:t>en.wikipedia.org</a:t>
            </a:r>
            <a:r>
              <a:rPr lang="en-US" sz="1200" i="1" dirty="0"/>
              <a:t>/wiki/</a:t>
            </a:r>
            <a:r>
              <a:rPr lang="en-US" sz="1200" i="1" dirty="0" err="1"/>
              <a:t>Mutual_information</a:t>
            </a:r>
            <a:r>
              <a:rPr lang="en-US" sz="1200" i="1" dirty="0"/>
              <a:t> </a:t>
            </a:r>
          </a:p>
        </p:txBody>
      </p:sp>
    </p:spTree>
    <p:extLst>
      <p:ext uri="{BB962C8B-B14F-4D97-AF65-F5344CB8AC3E}">
        <p14:creationId xmlns:p14="http://schemas.microsoft.com/office/powerpoint/2010/main" val="352978215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Mutual information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13" name="TextBox 12"/>
          <p:cNvSpPr txBox="1"/>
          <p:nvPr/>
        </p:nvSpPr>
        <p:spPr>
          <a:xfrm>
            <a:off x="278108" y="879127"/>
            <a:ext cx="8009467" cy="369332"/>
          </a:xfrm>
          <a:prstGeom prst="rect">
            <a:avLst/>
          </a:prstGeom>
          <a:noFill/>
        </p:spPr>
        <p:txBody>
          <a:bodyPr wrap="square" rtlCol="0">
            <a:spAutoFit/>
          </a:bodyPr>
          <a:lstStyle/>
          <a:p>
            <a:r>
              <a:rPr lang="en-US" dirty="0" smtClean="0"/>
              <a:t>Let’s break this down</a:t>
            </a:r>
            <a:endParaRPr lang="en-US" dirty="0"/>
          </a:p>
        </p:txBody>
      </p:sp>
      <p:pic>
        <p:nvPicPr>
          <p:cNvPr id="5" name="Picture 4"/>
          <p:cNvPicPr>
            <a:picLocks noChangeAspect="1"/>
          </p:cNvPicPr>
          <p:nvPr/>
        </p:nvPicPr>
        <p:blipFill>
          <a:blip r:embed="rId3"/>
          <a:stretch>
            <a:fillRect/>
          </a:stretch>
        </p:blipFill>
        <p:spPr>
          <a:xfrm>
            <a:off x="278108" y="1677431"/>
            <a:ext cx="4495800" cy="673100"/>
          </a:xfrm>
          <a:prstGeom prst="rect">
            <a:avLst/>
          </a:prstGeom>
        </p:spPr>
      </p:pic>
      <p:sp>
        <p:nvSpPr>
          <p:cNvPr id="7" name="TextBox 6"/>
          <p:cNvSpPr txBox="1"/>
          <p:nvPr/>
        </p:nvSpPr>
        <p:spPr>
          <a:xfrm>
            <a:off x="278108" y="1336647"/>
            <a:ext cx="2942166" cy="369332"/>
          </a:xfrm>
          <a:prstGeom prst="rect">
            <a:avLst/>
          </a:prstGeom>
          <a:noFill/>
        </p:spPr>
        <p:txBody>
          <a:bodyPr wrap="square" rtlCol="0">
            <a:spAutoFit/>
          </a:bodyPr>
          <a:lstStyle/>
          <a:p>
            <a:r>
              <a:rPr lang="en-US" b="1" dirty="0" smtClean="0"/>
              <a:t>Mutual Information</a:t>
            </a:r>
            <a:endParaRPr lang="en-US" b="1" dirty="0"/>
          </a:p>
        </p:txBody>
      </p:sp>
      <p:sp>
        <p:nvSpPr>
          <p:cNvPr id="4" name="TextBox 3"/>
          <p:cNvSpPr txBox="1"/>
          <p:nvPr/>
        </p:nvSpPr>
        <p:spPr>
          <a:xfrm>
            <a:off x="287866" y="2745137"/>
            <a:ext cx="7958667" cy="830997"/>
          </a:xfrm>
          <a:prstGeom prst="rect">
            <a:avLst/>
          </a:prstGeom>
          <a:noFill/>
        </p:spPr>
        <p:txBody>
          <a:bodyPr wrap="square" rtlCol="0">
            <a:spAutoFit/>
          </a:bodyPr>
          <a:lstStyle/>
          <a:p>
            <a:r>
              <a:rPr lang="en-US" sz="2400" dirty="0" smtClean="0">
                <a:solidFill>
                  <a:srgbClr val="FF0000"/>
                </a:solidFill>
              </a:rPr>
              <a:t>This is in the form of E[F], i.e., E[X]=</a:t>
            </a:r>
            <a:r>
              <a:rPr lang="en-US" sz="2400" dirty="0" err="1" smtClean="0">
                <a:solidFill>
                  <a:srgbClr val="FF0000"/>
                </a:solidFill>
              </a:rPr>
              <a:t>Σp</a:t>
            </a:r>
            <a:r>
              <a:rPr lang="en-US" sz="2400" dirty="0" smtClean="0">
                <a:solidFill>
                  <a:srgbClr val="FF0000"/>
                </a:solidFill>
              </a:rPr>
              <a:t>(F)*F. </a:t>
            </a:r>
          </a:p>
          <a:p>
            <a:r>
              <a:rPr lang="en-US" sz="2400" dirty="0" smtClean="0">
                <a:solidFill>
                  <a:srgbClr val="FF0000"/>
                </a:solidFill>
              </a:rPr>
              <a:t>In this case, what is X?</a:t>
            </a:r>
            <a:endParaRPr lang="en-US" sz="2400" dirty="0">
              <a:solidFill>
                <a:srgbClr val="FF0000"/>
              </a:solidFill>
            </a:endParaRPr>
          </a:p>
        </p:txBody>
      </p:sp>
    </p:spTree>
    <p:extLst>
      <p:ext uri="{BB962C8B-B14F-4D97-AF65-F5344CB8AC3E}">
        <p14:creationId xmlns:p14="http://schemas.microsoft.com/office/powerpoint/2010/main" val="426468165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Mutual information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13" name="TextBox 12"/>
          <p:cNvSpPr txBox="1"/>
          <p:nvPr/>
        </p:nvSpPr>
        <p:spPr>
          <a:xfrm>
            <a:off x="278108" y="879127"/>
            <a:ext cx="8009467" cy="369332"/>
          </a:xfrm>
          <a:prstGeom prst="rect">
            <a:avLst/>
          </a:prstGeom>
          <a:noFill/>
        </p:spPr>
        <p:txBody>
          <a:bodyPr wrap="square" rtlCol="0">
            <a:spAutoFit/>
          </a:bodyPr>
          <a:lstStyle/>
          <a:p>
            <a:r>
              <a:rPr lang="en-US" dirty="0" smtClean="0"/>
              <a:t>Let’s break this down</a:t>
            </a:r>
            <a:endParaRPr lang="en-US" dirty="0"/>
          </a:p>
        </p:txBody>
      </p:sp>
      <p:pic>
        <p:nvPicPr>
          <p:cNvPr id="5" name="Picture 4"/>
          <p:cNvPicPr>
            <a:picLocks noChangeAspect="1"/>
          </p:cNvPicPr>
          <p:nvPr/>
        </p:nvPicPr>
        <p:blipFill>
          <a:blip r:embed="rId3"/>
          <a:stretch>
            <a:fillRect/>
          </a:stretch>
        </p:blipFill>
        <p:spPr>
          <a:xfrm>
            <a:off x="278108" y="1677431"/>
            <a:ext cx="4495800" cy="673100"/>
          </a:xfrm>
          <a:prstGeom prst="rect">
            <a:avLst/>
          </a:prstGeom>
        </p:spPr>
      </p:pic>
      <p:sp>
        <p:nvSpPr>
          <p:cNvPr id="7" name="TextBox 6"/>
          <p:cNvSpPr txBox="1"/>
          <p:nvPr/>
        </p:nvSpPr>
        <p:spPr>
          <a:xfrm>
            <a:off x="278108" y="1336647"/>
            <a:ext cx="2942166" cy="369332"/>
          </a:xfrm>
          <a:prstGeom prst="rect">
            <a:avLst/>
          </a:prstGeom>
          <a:noFill/>
        </p:spPr>
        <p:txBody>
          <a:bodyPr wrap="square" rtlCol="0">
            <a:spAutoFit/>
          </a:bodyPr>
          <a:lstStyle/>
          <a:p>
            <a:r>
              <a:rPr lang="en-US" b="1" dirty="0" smtClean="0"/>
              <a:t>Mutual Information</a:t>
            </a:r>
            <a:endParaRPr lang="en-US" b="1" dirty="0"/>
          </a:p>
        </p:txBody>
      </p:sp>
      <p:sp>
        <p:nvSpPr>
          <p:cNvPr id="4" name="TextBox 3"/>
          <p:cNvSpPr txBox="1"/>
          <p:nvPr/>
        </p:nvSpPr>
        <p:spPr>
          <a:xfrm>
            <a:off x="287866" y="2975969"/>
            <a:ext cx="7958667" cy="461665"/>
          </a:xfrm>
          <a:prstGeom prst="rect">
            <a:avLst/>
          </a:prstGeom>
          <a:noFill/>
        </p:spPr>
        <p:txBody>
          <a:bodyPr wrap="square" rtlCol="0">
            <a:spAutoFit/>
          </a:bodyPr>
          <a:lstStyle/>
          <a:p>
            <a:r>
              <a:rPr lang="en-US" sz="2400" dirty="0" smtClean="0">
                <a:solidFill>
                  <a:srgbClr val="FF0000"/>
                </a:solidFill>
              </a:rPr>
              <a:t>F=log(p(</a:t>
            </a:r>
            <a:r>
              <a:rPr lang="en-US" sz="2400" dirty="0" err="1" smtClean="0">
                <a:solidFill>
                  <a:srgbClr val="FF0000"/>
                </a:solidFill>
              </a:rPr>
              <a:t>x,y</a:t>
            </a:r>
            <a:r>
              <a:rPr lang="en-US" sz="2400" dirty="0" smtClean="0">
                <a:solidFill>
                  <a:srgbClr val="FF0000"/>
                </a:solidFill>
              </a:rPr>
              <a:t>)/(p(x)*p(y))….but what is this?</a:t>
            </a:r>
            <a:endParaRPr lang="en-US" sz="2400" dirty="0">
              <a:solidFill>
                <a:srgbClr val="FF0000"/>
              </a:solidFill>
            </a:endParaRPr>
          </a:p>
        </p:txBody>
      </p:sp>
      <p:cxnSp>
        <p:nvCxnSpPr>
          <p:cNvPr id="8" name="Straight Arrow Connector 7"/>
          <p:cNvCxnSpPr/>
          <p:nvPr/>
        </p:nvCxnSpPr>
        <p:spPr>
          <a:xfrm flipV="1">
            <a:off x="2455333" y="2350531"/>
            <a:ext cx="764941" cy="625438"/>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827867" y="1490133"/>
            <a:ext cx="2201333" cy="1032934"/>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74081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Mutual information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13" name="TextBox 12"/>
          <p:cNvSpPr txBox="1"/>
          <p:nvPr/>
        </p:nvSpPr>
        <p:spPr>
          <a:xfrm>
            <a:off x="278108" y="879127"/>
            <a:ext cx="8009467" cy="369332"/>
          </a:xfrm>
          <a:prstGeom prst="rect">
            <a:avLst/>
          </a:prstGeom>
          <a:noFill/>
        </p:spPr>
        <p:txBody>
          <a:bodyPr wrap="square" rtlCol="0">
            <a:spAutoFit/>
          </a:bodyPr>
          <a:lstStyle/>
          <a:p>
            <a:r>
              <a:rPr lang="en-US" dirty="0" smtClean="0"/>
              <a:t>Let’s break this down</a:t>
            </a:r>
            <a:endParaRPr lang="en-US" dirty="0"/>
          </a:p>
        </p:txBody>
      </p:sp>
      <p:pic>
        <p:nvPicPr>
          <p:cNvPr id="5" name="Picture 4"/>
          <p:cNvPicPr>
            <a:picLocks noChangeAspect="1"/>
          </p:cNvPicPr>
          <p:nvPr/>
        </p:nvPicPr>
        <p:blipFill>
          <a:blip r:embed="rId3"/>
          <a:stretch>
            <a:fillRect/>
          </a:stretch>
        </p:blipFill>
        <p:spPr>
          <a:xfrm>
            <a:off x="278108" y="1677431"/>
            <a:ext cx="4495800" cy="673100"/>
          </a:xfrm>
          <a:prstGeom prst="rect">
            <a:avLst/>
          </a:prstGeom>
        </p:spPr>
      </p:pic>
      <p:sp>
        <p:nvSpPr>
          <p:cNvPr id="7" name="TextBox 6"/>
          <p:cNvSpPr txBox="1"/>
          <p:nvPr/>
        </p:nvSpPr>
        <p:spPr>
          <a:xfrm>
            <a:off x="278108" y="1336647"/>
            <a:ext cx="2942166" cy="369332"/>
          </a:xfrm>
          <a:prstGeom prst="rect">
            <a:avLst/>
          </a:prstGeom>
          <a:noFill/>
        </p:spPr>
        <p:txBody>
          <a:bodyPr wrap="square" rtlCol="0">
            <a:spAutoFit/>
          </a:bodyPr>
          <a:lstStyle/>
          <a:p>
            <a:r>
              <a:rPr lang="en-US" b="1" dirty="0" smtClean="0"/>
              <a:t>Mutual Information</a:t>
            </a:r>
            <a:endParaRPr lang="en-US" b="1" dirty="0"/>
          </a:p>
        </p:txBody>
      </p:sp>
      <p:sp>
        <p:nvSpPr>
          <p:cNvPr id="4" name="TextBox 3"/>
          <p:cNvSpPr txBox="1"/>
          <p:nvPr/>
        </p:nvSpPr>
        <p:spPr>
          <a:xfrm>
            <a:off x="287866" y="2975969"/>
            <a:ext cx="7958667" cy="461665"/>
          </a:xfrm>
          <a:prstGeom prst="rect">
            <a:avLst/>
          </a:prstGeom>
          <a:noFill/>
        </p:spPr>
        <p:txBody>
          <a:bodyPr wrap="square" rtlCol="0">
            <a:spAutoFit/>
          </a:bodyPr>
          <a:lstStyle/>
          <a:p>
            <a:r>
              <a:rPr lang="en-US" sz="2400" dirty="0" smtClean="0">
                <a:solidFill>
                  <a:srgbClr val="FF0000"/>
                </a:solidFill>
              </a:rPr>
              <a:t>F=log(p(</a:t>
            </a:r>
            <a:r>
              <a:rPr lang="en-US" sz="2400" dirty="0" err="1" smtClean="0">
                <a:solidFill>
                  <a:srgbClr val="FF0000"/>
                </a:solidFill>
              </a:rPr>
              <a:t>x,y</a:t>
            </a:r>
            <a:r>
              <a:rPr lang="en-US" sz="2400" dirty="0" smtClean="0">
                <a:solidFill>
                  <a:srgbClr val="FF0000"/>
                </a:solidFill>
              </a:rPr>
              <a:t>)/(p(x)*p(y))….but what is this?</a:t>
            </a:r>
            <a:endParaRPr lang="en-US" sz="2400" dirty="0">
              <a:solidFill>
                <a:srgbClr val="FF0000"/>
              </a:solidFill>
            </a:endParaRPr>
          </a:p>
        </p:txBody>
      </p:sp>
      <p:cxnSp>
        <p:nvCxnSpPr>
          <p:cNvPr id="8" name="Straight Arrow Connector 7"/>
          <p:cNvCxnSpPr/>
          <p:nvPr/>
        </p:nvCxnSpPr>
        <p:spPr>
          <a:xfrm flipV="1">
            <a:off x="2455333" y="2350531"/>
            <a:ext cx="764941" cy="625438"/>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827867" y="1490133"/>
            <a:ext cx="2201333" cy="1032934"/>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62774" y="3881602"/>
            <a:ext cx="7958667" cy="1569660"/>
          </a:xfrm>
          <a:prstGeom prst="rect">
            <a:avLst/>
          </a:prstGeom>
          <a:noFill/>
        </p:spPr>
        <p:txBody>
          <a:bodyPr wrap="square" rtlCol="0">
            <a:spAutoFit/>
          </a:bodyPr>
          <a:lstStyle/>
          <a:p>
            <a:r>
              <a:rPr lang="en-US" sz="2400" dirty="0" smtClean="0">
                <a:solidFill>
                  <a:srgbClr val="FF0000"/>
                </a:solidFill>
              </a:rPr>
              <a:t>This is a quantity with the following properties:</a:t>
            </a:r>
          </a:p>
          <a:p>
            <a:pPr marL="342900" indent="-342900">
              <a:buFont typeface="Arial"/>
              <a:buChar char="•"/>
            </a:pPr>
            <a:r>
              <a:rPr lang="en-US" sz="2400" dirty="0" smtClean="0">
                <a:solidFill>
                  <a:srgbClr val="FF0000"/>
                </a:solidFill>
              </a:rPr>
              <a:t>If X,Y are independent, F=0</a:t>
            </a:r>
          </a:p>
          <a:p>
            <a:pPr marL="342900" indent="-342900">
              <a:buFont typeface="Arial"/>
              <a:buChar char="•"/>
            </a:pPr>
            <a:r>
              <a:rPr lang="en-US" sz="2400" dirty="0" smtClean="0">
                <a:solidFill>
                  <a:srgbClr val="FF0000"/>
                </a:solidFill>
              </a:rPr>
              <a:t>If X,Y are completely dependent, F is at a maximum</a:t>
            </a:r>
          </a:p>
          <a:p>
            <a:pPr marL="342900" indent="-342900">
              <a:buFont typeface="Arial"/>
              <a:buChar char="•"/>
            </a:pPr>
            <a:r>
              <a:rPr lang="en-US" sz="2400" dirty="0" smtClean="0">
                <a:solidFill>
                  <a:srgbClr val="FF0000"/>
                </a:solidFill>
              </a:rPr>
              <a:t>F is symmetric (F(</a:t>
            </a:r>
            <a:r>
              <a:rPr lang="en-US" sz="2400" dirty="0" err="1" smtClean="0">
                <a:solidFill>
                  <a:srgbClr val="FF0000"/>
                </a:solidFill>
              </a:rPr>
              <a:t>x,y</a:t>
            </a:r>
            <a:r>
              <a:rPr lang="en-US" sz="2400" dirty="0" smtClean="0">
                <a:solidFill>
                  <a:srgbClr val="FF0000"/>
                </a:solidFill>
              </a:rPr>
              <a:t>)=F(</a:t>
            </a:r>
            <a:r>
              <a:rPr lang="en-US" sz="2400" dirty="0" err="1" smtClean="0">
                <a:solidFill>
                  <a:srgbClr val="FF0000"/>
                </a:solidFill>
              </a:rPr>
              <a:t>y,x</a:t>
            </a:r>
            <a:r>
              <a:rPr lang="en-US" sz="2400" dirty="0" smtClean="0">
                <a:solidFill>
                  <a:srgbClr val="FF0000"/>
                </a:solidFill>
              </a:rPr>
              <a:t>))</a:t>
            </a:r>
            <a:endParaRPr lang="en-US" sz="2400" dirty="0">
              <a:solidFill>
                <a:srgbClr val="FF0000"/>
              </a:solidFill>
            </a:endParaRPr>
          </a:p>
        </p:txBody>
      </p:sp>
    </p:spTree>
    <p:extLst>
      <p:ext uri="{BB962C8B-B14F-4D97-AF65-F5344CB8AC3E}">
        <p14:creationId xmlns:p14="http://schemas.microsoft.com/office/powerpoint/2010/main" val="284066793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err="1" smtClean="0"/>
              <a:t>Mi</a:t>
            </a:r>
            <a:r>
              <a:rPr lang="en-US" dirty="0" smtClean="0"/>
              <a:t> </a:t>
            </a:r>
            <a:r>
              <a:rPr lang="en-US" dirty="0" err="1" smtClean="0"/>
              <a:t>vs</a:t>
            </a:r>
            <a:r>
              <a:rPr lang="en-US" dirty="0" smtClean="0"/>
              <a:t> correlation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13" name="TextBox 12"/>
          <p:cNvSpPr txBox="1"/>
          <p:nvPr/>
        </p:nvSpPr>
        <p:spPr>
          <a:xfrm>
            <a:off x="278108" y="879127"/>
            <a:ext cx="8009467" cy="923330"/>
          </a:xfrm>
          <a:prstGeom prst="rect">
            <a:avLst/>
          </a:prstGeom>
          <a:noFill/>
        </p:spPr>
        <p:txBody>
          <a:bodyPr wrap="square" rtlCol="0">
            <a:spAutoFit/>
          </a:bodyPr>
          <a:lstStyle/>
          <a:p>
            <a:r>
              <a:rPr lang="en-US" dirty="0" err="1" smtClean="0"/>
              <a:t>Scikit</a:t>
            </a:r>
            <a:r>
              <a:rPr lang="en-US" dirty="0" smtClean="0"/>
              <a:t>-learn has functions for MI and normalized Mutual Information. We can see that MI and correlation are monotonically related concepts, though MI is strictly positive so does not indicate negative dependencies.</a:t>
            </a:r>
            <a:endParaRPr lang="en-US" dirty="0"/>
          </a:p>
        </p:txBody>
      </p:sp>
      <p:pic>
        <p:nvPicPr>
          <p:cNvPr id="8" name="Picture 7"/>
          <p:cNvPicPr>
            <a:picLocks noChangeAspect="1"/>
          </p:cNvPicPr>
          <p:nvPr/>
        </p:nvPicPr>
        <p:blipFill>
          <a:blip r:embed="rId3"/>
          <a:stretch>
            <a:fillRect/>
          </a:stretch>
        </p:blipFill>
        <p:spPr>
          <a:xfrm>
            <a:off x="1439333" y="2143594"/>
            <a:ext cx="6056252" cy="4363607"/>
          </a:xfrm>
          <a:prstGeom prst="rect">
            <a:avLst/>
          </a:prstGeom>
        </p:spPr>
      </p:pic>
    </p:spTree>
    <p:extLst>
      <p:ext uri="{BB962C8B-B14F-4D97-AF65-F5344CB8AC3E}">
        <p14:creationId xmlns:p14="http://schemas.microsoft.com/office/powerpoint/2010/main" val="256311749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857" y="2488601"/>
            <a:ext cx="6476076" cy="1371600"/>
          </a:xfrm>
        </p:spPr>
        <p:txBody>
          <a:bodyPr>
            <a:normAutofit fontScale="90000"/>
          </a:bodyPr>
          <a:lstStyle/>
          <a:p>
            <a:r>
              <a:rPr lang="en-US" dirty="0" smtClean="0"/>
              <a:t>Exploratory analysis :</a:t>
            </a:r>
            <a:br>
              <a:rPr lang="en-US" dirty="0" smtClean="0"/>
            </a:br>
            <a:r>
              <a:rPr lang="en-US" dirty="0" smtClean="0"/>
              <a:t>Finding structure</a:t>
            </a:r>
            <a:endParaRPr lang="en-US" dirty="0"/>
          </a:p>
        </p:txBody>
      </p:sp>
    </p:spTree>
    <p:extLst>
      <p:ext uri="{BB962C8B-B14F-4D97-AF65-F5344CB8AC3E}">
        <p14:creationId xmlns:p14="http://schemas.microsoft.com/office/powerpoint/2010/main" val="16152441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Putting these to use</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13" name="TextBox 12"/>
          <p:cNvSpPr txBox="1"/>
          <p:nvPr/>
        </p:nvSpPr>
        <p:spPr>
          <a:xfrm>
            <a:off x="396642" y="1742727"/>
            <a:ext cx="8009467" cy="2677656"/>
          </a:xfrm>
          <a:prstGeom prst="rect">
            <a:avLst/>
          </a:prstGeom>
          <a:noFill/>
        </p:spPr>
        <p:txBody>
          <a:bodyPr wrap="square" rtlCol="0">
            <a:spAutoFit/>
          </a:bodyPr>
          <a:lstStyle/>
          <a:p>
            <a:pPr marL="285750" indent="-285750">
              <a:buFont typeface="Arial"/>
              <a:buChar char="•"/>
            </a:pPr>
            <a:r>
              <a:rPr lang="en-US" sz="2400" b="1" dirty="0" smtClean="0"/>
              <a:t>General understanding of dependencies in data</a:t>
            </a:r>
          </a:p>
          <a:p>
            <a:pPr marL="285750" indent="-285750">
              <a:buFont typeface="Arial"/>
              <a:buChar char="•"/>
            </a:pPr>
            <a:endParaRPr lang="en-US" sz="2400" b="1" dirty="0"/>
          </a:p>
          <a:p>
            <a:pPr marL="285750" indent="-285750">
              <a:buFont typeface="Arial"/>
              <a:buChar char="•"/>
            </a:pPr>
            <a:r>
              <a:rPr lang="en-US" sz="2400" b="1" dirty="0" smtClean="0"/>
              <a:t>Validating assumptions for statistical modeling</a:t>
            </a:r>
          </a:p>
          <a:p>
            <a:endParaRPr lang="en-US" sz="2400" b="1" dirty="0" smtClean="0"/>
          </a:p>
          <a:p>
            <a:pPr marL="285750" indent="-285750">
              <a:buFont typeface="Arial"/>
              <a:buChar char="•"/>
            </a:pPr>
            <a:r>
              <a:rPr lang="en-US" sz="2400" b="1" dirty="0" smtClean="0"/>
              <a:t>Feature ranking and selection</a:t>
            </a:r>
          </a:p>
          <a:p>
            <a:endParaRPr lang="en-US" sz="2400" b="1" dirty="0" smtClean="0"/>
          </a:p>
          <a:p>
            <a:pPr marL="285750" indent="-285750">
              <a:buFont typeface="Arial"/>
              <a:buChar char="•"/>
            </a:pPr>
            <a:r>
              <a:rPr lang="en-US" sz="2400" b="1" dirty="0" smtClean="0"/>
              <a:t>Decision Tree Algorithms</a:t>
            </a:r>
            <a:endParaRPr lang="en-US" sz="2400" b="1" dirty="0"/>
          </a:p>
        </p:txBody>
      </p:sp>
    </p:spTree>
    <p:extLst>
      <p:ext uri="{BB962C8B-B14F-4D97-AF65-F5344CB8AC3E}">
        <p14:creationId xmlns:p14="http://schemas.microsoft.com/office/powerpoint/2010/main" val="109140965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9650" y="1796309"/>
            <a:ext cx="3577167" cy="5061691"/>
          </a:xfrm>
          <a:prstGeom prst="rect">
            <a:avLst/>
          </a:prstGeom>
        </p:spPr>
      </p:pic>
      <p:sp>
        <p:nvSpPr>
          <p:cNvPr id="2" name="Title 1"/>
          <p:cNvSpPr>
            <a:spLocks noGrp="1"/>
          </p:cNvSpPr>
          <p:nvPr>
            <p:ph type="title"/>
          </p:nvPr>
        </p:nvSpPr>
        <p:spPr>
          <a:xfrm>
            <a:off x="278108" y="-276761"/>
            <a:ext cx="6986291" cy="1155888"/>
          </a:xfrm>
        </p:spPr>
        <p:txBody>
          <a:bodyPr>
            <a:normAutofit/>
          </a:bodyPr>
          <a:lstStyle/>
          <a:p>
            <a:r>
              <a:rPr lang="en-US" dirty="0" smtClean="0"/>
              <a:t>Types of structure</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3196140" y="2414063"/>
            <a:ext cx="4953053" cy="2308324"/>
          </a:xfrm>
          <a:prstGeom prst="rect">
            <a:avLst/>
          </a:prstGeom>
          <a:noFill/>
        </p:spPr>
        <p:txBody>
          <a:bodyPr wrap="square" rtlCol="0">
            <a:spAutoFit/>
          </a:bodyPr>
          <a:lstStyle/>
          <a:p>
            <a:r>
              <a:rPr lang="en-US" sz="2400" b="1" u="sng" dirty="0" smtClean="0">
                <a:solidFill>
                  <a:srgbClr val="FF0000"/>
                </a:solidFill>
              </a:rPr>
              <a:t>Global</a:t>
            </a:r>
            <a:r>
              <a:rPr lang="en-US" sz="2400" b="1" dirty="0" smtClean="0">
                <a:solidFill>
                  <a:srgbClr val="FF0000"/>
                </a:solidFill>
              </a:rPr>
              <a:t> </a:t>
            </a:r>
            <a:r>
              <a:rPr lang="en-US" sz="2400" dirty="0">
                <a:solidFill>
                  <a:srgbClr val="FF0000"/>
                </a:solidFill>
              </a:rPr>
              <a:t>(i.e., across a matrix, or within a </a:t>
            </a:r>
            <a:r>
              <a:rPr lang="en-US" sz="2400" dirty="0" smtClean="0">
                <a:solidFill>
                  <a:srgbClr val="FF0000"/>
                </a:solidFill>
              </a:rPr>
              <a:t>set </a:t>
            </a:r>
            <a:r>
              <a:rPr lang="en-US" sz="2400" dirty="0">
                <a:solidFill>
                  <a:srgbClr val="FF0000"/>
                </a:solidFill>
              </a:rPr>
              <a:t>of variables)</a:t>
            </a:r>
            <a:endParaRPr lang="en-US" sz="2400" b="1" dirty="0">
              <a:solidFill>
                <a:srgbClr val="FF0000"/>
              </a:solidFill>
            </a:endParaRPr>
          </a:p>
          <a:p>
            <a:endParaRPr lang="en-US" sz="2400" b="1" dirty="0" smtClean="0">
              <a:solidFill>
                <a:srgbClr val="FF0000"/>
              </a:solidFill>
            </a:endParaRPr>
          </a:p>
          <a:p>
            <a:pPr marL="285750" indent="-285750">
              <a:buFont typeface="Arial"/>
              <a:buChar char="•"/>
            </a:pPr>
            <a:endParaRPr lang="en-US" sz="2400" b="1" dirty="0" smtClean="0">
              <a:solidFill>
                <a:schemeClr val="tx2">
                  <a:lumMod val="75000"/>
                </a:schemeClr>
              </a:solidFill>
            </a:endParaRPr>
          </a:p>
          <a:p>
            <a:pPr marL="285750" indent="-285750">
              <a:buFont typeface="Arial"/>
              <a:buChar char="•"/>
            </a:pPr>
            <a:endParaRPr lang="en-US" sz="2400" b="1" dirty="0"/>
          </a:p>
          <a:p>
            <a:r>
              <a:rPr lang="en-US" sz="2400" b="1" dirty="0" smtClean="0">
                <a:solidFill>
                  <a:srgbClr val="FF0000"/>
                </a:solidFill>
              </a:rPr>
              <a:t>                      </a:t>
            </a:r>
            <a:endParaRPr lang="en-US" dirty="0" smtClean="0"/>
          </a:p>
        </p:txBody>
      </p:sp>
    </p:spTree>
    <p:extLst>
      <p:ext uri="{BB962C8B-B14F-4D97-AF65-F5344CB8AC3E}">
        <p14:creationId xmlns:p14="http://schemas.microsoft.com/office/powerpoint/2010/main" val="280131376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Data is multivariate</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13" name="TextBox 12"/>
          <p:cNvSpPr txBox="1"/>
          <p:nvPr/>
        </p:nvSpPr>
        <p:spPr>
          <a:xfrm>
            <a:off x="278108" y="1133133"/>
            <a:ext cx="8009467" cy="4154983"/>
          </a:xfrm>
          <a:prstGeom prst="rect">
            <a:avLst/>
          </a:prstGeom>
          <a:noFill/>
        </p:spPr>
        <p:txBody>
          <a:bodyPr wrap="square" rtlCol="0">
            <a:spAutoFit/>
          </a:bodyPr>
          <a:lstStyle/>
          <a:p>
            <a:r>
              <a:rPr lang="en-US" sz="2400" dirty="0" smtClean="0"/>
              <a:t>We usually want to go beyond pairwise similarity and understand how much “information” is actually embedded in a matrix.</a:t>
            </a:r>
          </a:p>
          <a:p>
            <a:endParaRPr lang="en-US" sz="2400" dirty="0"/>
          </a:p>
          <a:p>
            <a:endParaRPr lang="en-US" sz="2400" dirty="0"/>
          </a:p>
          <a:p>
            <a:r>
              <a:rPr lang="en-US" sz="2400" dirty="0" smtClean="0"/>
              <a:t>We also might want to know what groups of features are related. </a:t>
            </a:r>
          </a:p>
          <a:p>
            <a:endParaRPr lang="en-US" sz="2400" dirty="0" smtClean="0"/>
          </a:p>
          <a:p>
            <a:endParaRPr lang="en-US" sz="2400" dirty="0"/>
          </a:p>
          <a:p>
            <a:r>
              <a:rPr lang="en-US" sz="2400" dirty="0" smtClean="0"/>
              <a:t>In an Nx2 matrix, this problem reduces to the pairwise methods just discussed.</a:t>
            </a:r>
            <a:endParaRPr lang="en-US" sz="2400" dirty="0"/>
          </a:p>
        </p:txBody>
      </p:sp>
    </p:spTree>
    <p:extLst>
      <p:ext uri="{BB962C8B-B14F-4D97-AF65-F5344CB8AC3E}">
        <p14:creationId xmlns:p14="http://schemas.microsoft.com/office/powerpoint/2010/main" val="378199424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405467" y="2355162"/>
            <a:ext cx="6163733" cy="1979761"/>
          </a:xfrm>
          <a:prstGeom prst="rect">
            <a:avLst/>
          </a:prstGeom>
          <a:solidFill>
            <a:schemeClr val="accent4">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8108" y="0"/>
            <a:ext cx="7968425" cy="1155888"/>
          </a:xfrm>
        </p:spPr>
        <p:txBody>
          <a:bodyPr>
            <a:normAutofit fontScale="90000"/>
          </a:bodyPr>
          <a:lstStyle/>
          <a:p>
            <a:r>
              <a:rPr lang="en-US" dirty="0" smtClean="0"/>
              <a:t>Singular value decomposition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278108" y="1200841"/>
            <a:ext cx="8137759" cy="646331"/>
          </a:xfrm>
          <a:prstGeom prst="rect">
            <a:avLst/>
          </a:prstGeom>
          <a:noFill/>
        </p:spPr>
        <p:txBody>
          <a:bodyPr wrap="square" rtlCol="0">
            <a:spAutoFit/>
          </a:bodyPr>
          <a:lstStyle/>
          <a:p>
            <a:r>
              <a:rPr lang="en-US" dirty="0" smtClean="0"/>
              <a:t>Although this is not a linear algebra course, this equation happens so often in data analysis that it is worth learning (again).</a:t>
            </a:r>
            <a:endParaRPr lang="en-US" dirty="0"/>
          </a:p>
        </p:txBody>
      </p:sp>
      <p:grpSp>
        <p:nvGrpSpPr>
          <p:cNvPr id="26" name="Group 25"/>
          <p:cNvGrpSpPr/>
          <p:nvPr/>
        </p:nvGrpSpPr>
        <p:grpSpPr>
          <a:xfrm>
            <a:off x="1058286" y="2504816"/>
            <a:ext cx="7003581" cy="1555983"/>
            <a:chOff x="1058286" y="1979893"/>
            <a:chExt cx="7003581" cy="1555983"/>
          </a:xfrm>
        </p:grpSpPr>
        <p:sp>
          <p:nvSpPr>
            <p:cNvPr id="3" name="TextBox 2"/>
            <p:cNvSpPr txBox="1"/>
            <p:nvPr/>
          </p:nvSpPr>
          <p:spPr>
            <a:xfrm>
              <a:off x="1058286" y="1979893"/>
              <a:ext cx="7003581" cy="1323439"/>
            </a:xfrm>
            <a:prstGeom prst="rect">
              <a:avLst/>
            </a:prstGeom>
            <a:noFill/>
          </p:spPr>
          <p:txBody>
            <a:bodyPr wrap="square" rtlCol="0">
              <a:spAutoFit/>
            </a:bodyPr>
            <a:lstStyle/>
            <a:p>
              <a:pPr algn="ctr"/>
              <a:r>
                <a:rPr lang="en-US" sz="8000" b="1" dirty="0" smtClean="0">
                  <a:solidFill>
                    <a:schemeClr val="tx2"/>
                  </a:solidFill>
                </a:rPr>
                <a:t>X = U </a:t>
              </a:r>
              <a:r>
                <a:rPr lang="en-US" sz="8000" b="1" dirty="0" err="1" smtClean="0">
                  <a:solidFill>
                    <a:schemeClr val="tx2"/>
                  </a:solidFill>
                </a:rPr>
                <a:t>Σ</a:t>
              </a:r>
              <a:r>
                <a:rPr lang="en-US" sz="8000" b="1" dirty="0" smtClean="0">
                  <a:solidFill>
                    <a:schemeClr val="tx2"/>
                  </a:solidFill>
                </a:rPr>
                <a:t> V</a:t>
              </a:r>
              <a:r>
                <a:rPr lang="en-US" sz="8000" b="1" baseline="30000" dirty="0" smtClean="0">
                  <a:solidFill>
                    <a:schemeClr val="tx2"/>
                  </a:solidFill>
                </a:rPr>
                <a:t>T</a:t>
              </a:r>
              <a:endParaRPr lang="en-US" sz="8000" b="1" baseline="30000" dirty="0">
                <a:solidFill>
                  <a:schemeClr val="tx2"/>
                </a:solidFill>
              </a:endParaRPr>
            </a:p>
          </p:txBody>
        </p:sp>
        <p:sp>
          <p:nvSpPr>
            <p:cNvPr id="5" name="TextBox 4"/>
            <p:cNvSpPr txBox="1"/>
            <p:nvPr/>
          </p:nvSpPr>
          <p:spPr>
            <a:xfrm>
              <a:off x="1786463" y="3166544"/>
              <a:ext cx="1371600" cy="369332"/>
            </a:xfrm>
            <a:prstGeom prst="rect">
              <a:avLst/>
            </a:prstGeom>
            <a:noFill/>
          </p:spPr>
          <p:txBody>
            <a:bodyPr wrap="square" rtlCol="0">
              <a:spAutoFit/>
            </a:bodyPr>
            <a:lstStyle/>
            <a:p>
              <a:pPr algn="ctr"/>
              <a:r>
                <a:rPr lang="en-US" i="1" dirty="0" err="1" smtClean="0"/>
                <a:t>NxM</a:t>
              </a:r>
              <a:endParaRPr lang="en-US" i="1" dirty="0"/>
            </a:p>
          </p:txBody>
        </p:sp>
        <p:sp>
          <p:nvSpPr>
            <p:cNvPr id="9" name="TextBox 8"/>
            <p:cNvSpPr txBox="1"/>
            <p:nvPr/>
          </p:nvSpPr>
          <p:spPr>
            <a:xfrm>
              <a:off x="3877741" y="3146416"/>
              <a:ext cx="931333" cy="369332"/>
            </a:xfrm>
            <a:prstGeom prst="rect">
              <a:avLst/>
            </a:prstGeom>
            <a:noFill/>
          </p:spPr>
          <p:txBody>
            <a:bodyPr wrap="square" rtlCol="0">
              <a:spAutoFit/>
            </a:bodyPr>
            <a:lstStyle/>
            <a:p>
              <a:pPr algn="ctr"/>
              <a:r>
                <a:rPr lang="en-US" i="1" dirty="0" err="1" smtClean="0"/>
                <a:t>NxM</a:t>
              </a:r>
              <a:endParaRPr lang="en-US" i="1" dirty="0"/>
            </a:p>
          </p:txBody>
        </p:sp>
        <p:sp>
          <p:nvSpPr>
            <p:cNvPr id="18" name="TextBox 17"/>
            <p:cNvSpPr txBox="1"/>
            <p:nvPr/>
          </p:nvSpPr>
          <p:spPr>
            <a:xfrm>
              <a:off x="4825992" y="3146419"/>
              <a:ext cx="931333" cy="369332"/>
            </a:xfrm>
            <a:prstGeom prst="rect">
              <a:avLst/>
            </a:prstGeom>
            <a:noFill/>
          </p:spPr>
          <p:txBody>
            <a:bodyPr wrap="square" rtlCol="0">
              <a:spAutoFit/>
            </a:bodyPr>
            <a:lstStyle/>
            <a:p>
              <a:pPr algn="ctr"/>
              <a:r>
                <a:rPr lang="en-US" i="1" dirty="0" err="1" smtClean="0"/>
                <a:t>MxM</a:t>
              </a:r>
              <a:endParaRPr lang="en-US" i="1" dirty="0"/>
            </a:p>
          </p:txBody>
        </p:sp>
        <p:sp>
          <p:nvSpPr>
            <p:cNvPr id="20" name="TextBox 19"/>
            <p:cNvSpPr txBox="1"/>
            <p:nvPr/>
          </p:nvSpPr>
          <p:spPr>
            <a:xfrm>
              <a:off x="5723441" y="3129486"/>
              <a:ext cx="1185360" cy="369329"/>
            </a:xfrm>
            <a:prstGeom prst="rect">
              <a:avLst/>
            </a:prstGeom>
            <a:noFill/>
          </p:spPr>
          <p:txBody>
            <a:bodyPr wrap="square" rtlCol="0">
              <a:spAutoFit/>
            </a:bodyPr>
            <a:lstStyle/>
            <a:p>
              <a:pPr algn="ctr"/>
              <a:r>
                <a:rPr lang="en-US" i="1" dirty="0" smtClean="0"/>
                <a:t>(</a:t>
              </a:r>
              <a:r>
                <a:rPr lang="en-US" i="1" dirty="0" err="1" smtClean="0"/>
                <a:t>MxM</a:t>
              </a:r>
              <a:r>
                <a:rPr lang="en-US" i="1" dirty="0" smtClean="0"/>
                <a:t>)</a:t>
              </a:r>
              <a:r>
                <a:rPr lang="en-US" i="1" baseline="30000" dirty="0" smtClean="0"/>
                <a:t>T</a:t>
              </a:r>
              <a:endParaRPr lang="en-US" i="1" baseline="30000" dirty="0"/>
            </a:p>
          </p:txBody>
        </p:sp>
      </p:grpSp>
      <p:sp>
        <p:nvSpPr>
          <p:cNvPr id="28" name="TextBox 27"/>
          <p:cNvSpPr txBox="1"/>
          <p:nvPr/>
        </p:nvSpPr>
        <p:spPr>
          <a:xfrm>
            <a:off x="278108" y="4900316"/>
            <a:ext cx="8137759" cy="923330"/>
          </a:xfrm>
          <a:prstGeom prst="rect">
            <a:avLst/>
          </a:prstGeom>
          <a:noFill/>
        </p:spPr>
        <p:txBody>
          <a:bodyPr wrap="square" rtlCol="0">
            <a:spAutoFit/>
          </a:bodyPr>
          <a:lstStyle/>
          <a:p>
            <a:r>
              <a:rPr lang="en-US" dirty="0" smtClean="0"/>
              <a:t>We will not dive into all of the theoretical aspects of SVD and related topics. Our goal here is to understand it intuitively and be able to use it as a tool for solving other common Data Science problems.</a:t>
            </a:r>
            <a:endParaRPr lang="en-US" dirty="0"/>
          </a:p>
        </p:txBody>
      </p:sp>
    </p:spTree>
    <p:extLst>
      <p:ext uri="{BB962C8B-B14F-4D97-AF65-F5344CB8AC3E}">
        <p14:creationId xmlns:p14="http://schemas.microsoft.com/office/powerpoint/2010/main" val="168024346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0"/>
            <a:ext cx="7968425" cy="1155888"/>
          </a:xfrm>
        </p:spPr>
        <p:txBody>
          <a:bodyPr>
            <a:normAutofit fontScale="90000"/>
          </a:bodyPr>
          <a:lstStyle/>
          <a:p>
            <a:r>
              <a:rPr lang="en-US" dirty="0" smtClean="0"/>
              <a:t>Singular value decomposition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278108" y="1200841"/>
            <a:ext cx="8137759" cy="369332"/>
          </a:xfrm>
          <a:prstGeom prst="rect">
            <a:avLst/>
          </a:prstGeom>
          <a:noFill/>
        </p:spPr>
        <p:txBody>
          <a:bodyPr wrap="square" rtlCol="0">
            <a:spAutoFit/>
          </a:bodyPr>
          <a:lstStyle/>
          <a:p>
            <a:r>
              <a:rPr lang="en-US" dirty="0" smtClean="0"/>
              <a:t>Lets go through this piece by piece:</a:t>
            </a:r>
            <a:endParaRPr lang="en-US" dirty="0"/>
          </a:p>
        </p:txBody>
      </p:sp>
      <p:sp>
        <p:nvSpPr>
          <p:cNvPr id="3" name="TextBox 2"/>
          <p:cNvSpPr txBox="1"/>
          <p:nvPr/>
        </p:nvSpPr>
        <p:spPr>
          <a:xfrm>
            <a:off x="278109" y="1567678"/>
            <a:ext cx="201966" cy="1323439"/>
          </a:xfrm>
          <a:prstGeom prst="rect">
            <a:avLst/>
          </a:prstGeom>
          <a:noFill/>
        </p:spPr>
        <p:txBody>
          <a:bodyPr wrap="square" rtlCol="0">
            <a:spAutoFit/>
          </a:bodyPr>
          <a:lstStyle/>
          <a:p>
            <a:r>
              <a:rPr lang="en-US" sz="8000" b="1" dirty="0" smtClean="0">
                <a:solidFill>
                  <a:schemeClr val="tx2"/>
                </a:solidFill>
              </a:rPr>
              <a:t>U</a:t>
            </a:r>
            <a:endParaRPr lang="en-US" sz="8000" b="1" baseline="30000" dirty="0">
              <a:solidFill>
                <a:schemeClr val="tx2"/>
              </a:solidFill>
            </a:endParaRPr>
          </a:p>
        </p:txBody>
      </p:sp>
      <p:sp>
        <p:nvSpPr>
          <p:cNvPr id="12" name="TextBox 11"/>
          <p:cNvSpPr txBox="1"/>
          <p:nvPr/>
        </p:nvSpPr>
        <p:spPr>
          <a:xfrm>
            <a:off x="278108" y="4624861"/>
            <a:ext cx="1466025" cy="1323439"/>
          </a:xfrm>
          <a:prstGeom prst="rect">
            <a:avLst/>
          </a:prstGeom>
          <a:noFill/>
        </p:spPr>
        <p:txBody>
          <a:bodyPr wrap="square" rtlCol="0">
            <a:spAutoFit/>
          </a:bodyPr>
          <a:lstStyle/>
          <a:p>
            <a:r>
              <a:rPr lang="en-US" sz="8000" b="1" dirty="0" smtClean="0">
                <a:solidFill>
                  <a:schemeClr val="tx2"/>
                </a:solidFill>
              </a:rPr>
              <a:t>V</a:t>
            </a:r>
            <a:r>
              <a:rPr lang="en-US" sz="8000" b="1" baseline="30000" dirty="0" smtClean="0">
                <a:solidFill>
                  <a:schemeClr val="tx2"/>
                </a:solidFill>
              </a:rPr>
              <a:t>T</a:t>
            </a:r>
            <a:endParaRPr lang="en-US" sz="8000" b="1" baseline="30000" dirty="0">
              <a:solidFill>
                <a:schemeClr val="tx2"/>
              </a:solidFill>
            </a:endParaRPr>
          </a:p>
        </p:txBody>
      </p:sp>
      <p:sp>
        <p:nvSpPr>
          <p:cNvPr id="13" name="TextBox 12"/>
          <p:cNvSpPr txBox="1"/>
          <p:nvPr/>
        </p:nvSpPr>
        <p:spPr>
          <a:xfrm>
            <a:off x="278109" y="3085308"/>
            <a:ext cx="163311" cy="1323439"/>
          </a:xfrm>
          <a:prstGeom prst="rect">
            <a:avLst/>
          </a:prstGeom>
          <a:noFill/>
        </p:spPr>
        <p:txBody>
          <a:bodyPr wrap="square" rtlCol="0">
            <a:spAutoFit/>
          </a:bodyPr>
          <a:lstStyle/>
          <a:p>
            <a:r>
              <a:rPr lang="en-US" sz="8000" b="1" dirty="0" err="1" smtClean="0">
                <a:solidFill>
                  <a:schemeClr val="tx2"/>
                </a:solidFill>
              </a:rPr>
              <a:t>Σ</a:t>
            </a:r>
            <a:endParaRPr lang="en-US" sz="8000" b="1" baseline="30000" dirty="0">
              <a:solidFill>
                <a:schemeClr val="tx2"/>
              </a:solidFill>
            </a:endParaRPr>
          </a:p>
        </p:txBody>
      </p:sp>
      <p:sp>
        <p:nvSpPr>
          <p:cNvPr id="10" name="TextBox 9"/>
          <p:cNvSpPr txBox="1"/>
          <p:nvPr/>
        </p:nvSpPr>
        <p:spPr>
          <a:xfrm>
            <a:off x="1744133" y="1879604"/>
            <a:ext cx="6671734" cy="923330"/>
          </a:xfrm>
          <a:prstGeom prst="rect">
            <a:avLst/>
          </a:prstGeom>
          <a:noFill/>
        </p:spPr>
        <p:txBody>
          <a:bodyPr wrap="square" rtlCol="0">
            <a:spAutoFit/>
          </a:bodyPr>
          <a:lstStyle/>
          <a:p>
            <a:r>
              <a:rPr lang="en-US" dirty="0" smtClean="0"/>
              <a:t>U holds the left singular vectors.  Each row contains k elements that correspond to the latent factors of each row of X. U is orthonormal.</a:t>
            </a:r>
            <a:endParaRPr lang="en-US" dirty="0"/>
          </a:p>
        </p:txBody>
      </p:sp>
      <p:sp>
        <p:nvSpPr>
          <p:cNvPr id="9" name="TextBox 8"/>
          <p:cNvSpPr txBox="1"/>
          <p:nvPr/>
        </p:nvSpPr>
        <p:spPr>
          <a:xfrm>
            <a:off x="1727200" y="3166542"/>
            <a:ext cx="6671734" cy="1200329"/>
          </a:xfrm>
          <a:prstGeom prst="rect">
            <a:avLst/>
          </a:prstGeom>
          <a:noFill/>
        </p:spPr>
        <p:txBody>
          <a:bodyPr wrap="square" rtlCol="0">
            <a:spAutoFit/>
          </a:bodyPr>
          <a:lstStyle/>
          <a:p>
            <a:r>
              <a:rPr lang="en-US" dirty="0" err="1" smtClean="0"/>
              <a:t>Σ</a:t>
            </a:r>
            <a:r>
              <a:rPr lang="en-US" dirty="0" smtClean="0"/>
              <a:t> is a diagonal matrix that holds the singular values (in descending order). The singular values are essentially weights that determine how much that latent factor contributes to the matrix.</a:t>
            </a:r>
            <a:endParaRPr lang="en-US" dirty="0"/>
          </a:p>
        </p:txBody>
      </p:sp>
      <p:sp>
        <p:nvSpPr>
          <p:cNvPr id="11" name="TextBox 10"/>
          <p:cNvSpPr txBox="1"/>
          <p:nvPr/>
        </p:nvSpPr>
        <p:spPr>
          <a:xfrm>
            <a:off x="1744133" y="4866450"/>
            <a:ext cx="6671734" cy="923330"/>
          </a:xfrm>
          <a:prstGeom prst="rect">
            <a:avLst/>
          </a:prstGeom>
          <a:noFill/>
        </p:spPr>
        <p:txBody>
          <a:bodyPr wrap="square" rtlCol="0">
            <a:spAutoFit/>
          </a:bodyPr>
          <a:lstStyle/>
          <a:p>
            <a:r>
              <a:rPr lang="en-US" dirty="0" smtClean="0"/>
              <a:t>V holds the right singular vectors.  Each row contains k elements that correspond to the latent factors of each column of X. V is orthonormal.</a:t>
            </a:r>
            <a:endParaRPr lang="en-US" dirty="0"/>
          </a:p>
        </p:txBody>
      </p:sp>
    </p:spTree>
    <p:extLst>
      <p:ext uri="{BB962C8B-B14F-4D97-AF65-F5344CB8AC3E}">
        <p14:creationId xmlns:p14="http://schemas.microsoft.com/office/powerpoint/2010/main" val="398702392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0"/>
            <a:ext cx="7968425" cy="1155888"/>
          </a:xfrm>
        </p:spPr>
        <p:txBody>
          <a:bodyPr>
            <a:normAutofit fontScale="90000"/>
          </a:bodyPr>
          <a:lstStyle/>
          <a:p>
            <a:r>
              <a:rPr lang="en-US" dirty="0" smtClean="0"/>
              <a:t>Singular value decomposition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278108" y="1200841"/>
            <a:ext cx="8137759" cy="369332"/>
          </a:xfrm>
          <a:prstGeom prst="rect">
            <a:avLst/>
          </a:prstGeom>
          <a:noFill/>
        </p:spPr>
        <p:txBody>
          <a:bodyPr wrap="square" rtlCol="0">
            <a:spAutoFit/>
          </a:bodyPr>
          <a:lstStyle/>
          <a:p>
            <a:r>
              <a:rPr lang="en-US" dirty="0" smtClean="0"/>
              <a:t>How does this relate to structure?</a:t>
            </a:r>
            <a:endParaRPr lang="en-US" dirty="0"/>
          </a:p>
        </p:txBody>
      </p:sp>
      <p:pic>
        <p:nvPicPr>
          <p:cNvPr id="5" name="Picture 4"/>
          <p:cNvPicPr>
            <a:picLocks noChangeAspect="1"/>
          </p:cNvPicPr>
          <p:nvPr/>
        </p:nvPicPr>
        <p:blipFill>
          <a:blip r:embed="rId3"/>
          <a:stretch>
            <a:fillRect/>
          </a:stretch>
        </p:blipFill>
        <p:spPr>
          <a:xfrm>
            <a:off x="287872" y="2899024"/>
            <a:ext cx="3903133" cy="2748233"/>
          </a:xfrm>
          <a:prstGeom prst="rect">
            <a:avLst/>
          </a:prstGeom>
        </p:spPr>
      </p:pic>
      <p:sp>
        <p:nvSpPr>
          <p:cNvPr id="7" name="TextBox 6"/>
          <p:cNvSpPr txBox="1"/>
          <p:nvPr/>
        </p:nvSpPr>
        <p:spPr>
          <a:xfrm>
            <a:off x="304805" y="1574806"/>
            <a:ext cx="8500528" cy="923330"/>
          </a:xfrm>
          <a:prstGeom prst="rect">
            <a:avLst/>
          </a:prstGeom>
          <a:noFill/>
        </p:spPr>
        <p:txBody>
          <a:bodyPr wrap="square" rtlCol="0">
            <a:spAutoFit/>
          </a:bodyPr>
          <a:lstStyle/>
          <a:p>
            <a:r>
              <a:rPr lang="en-US" dirty="0" smtClean="0">
                <a:solidFill>
                  <a:srgbClr val="D1282E"/>
                </a:solidFill>
              </a:rPr>
              <a:t>Lets recall these scatter plots. Each plot can be expressed as an Nx2 Matrix. The SVD is a tool that can help us understand how much information or structure is actually in the matrix. </a:t>
            </a:r>
            <a:endParaRPr lang="en-US" dirty="0">
              <a:solidFill>
                <a:srgbClr val="D1282E"/>
              </a:solidFill>
            </a:endParaRPr>
          </a:p>
        </p:txBody>
      </p:sp>
      <p:sp>
        <p:nvSpPr>
          <p:cNvPr id="8" name="TextBox 7"/>
          <p:cNvSpPr txBox="1"/>
          <p:nvPr/>
        </p:nvSpPr>
        <p:spPr>
          <a:xfrm>
            <a:off x="4995331" y="3115729"/>
            <a:ext cx="3894667" cy="923330"/>
          </a:xfrm>
          <a:prstGeom prst="rect">
            <a:avLst/>
          </a:prstGeom>
          <a:noFill/>
        </p:spPr>
        <p:txBody>
          <a:bodyPr wrap="square" rtlCol="0">
            <a:spAutoFit/>
          </a:bodyPr>
          <a:lstStyle/>
          <a:p>
            <a:r>
              <a:rPr lang="en-US" dirty="0" smtClean="0">
                <a:solidFill>
                  <a:srgbClr val="D1282E"/>
                </a:solidFill>
              </a:rPr>
              <a:t>More independence of columns = more information or degrees of freedom.</a:t>
            </a:r>
            <a:endParaRPr lang="en-US" dirty="0">
              <a:solidFill>
                <a:srgbClr val="D1282E"/>
              </a:solidFill>
            </a:endParaRPr>
          </a:p>
        </p:txBody>
      </p:sp>
      <p:sp>
        <p:nvSpPr>
          <p:cNvPr id="14" name="TextBox 13"/>
          <p:cNvSpPr txBox="1"/>
          <p:nvPr/>
        </p:nvSpPr>
        <p:spPr>
          <a:xfrm>
            <a:off x="4995334" y="4453439"/>
            <a:ext cx="3894667" cy="923330"/>
          </a:xfrm>
          <a:prstGeom prst="rect">
            <a:avLst/>
          </a:prstGeom>
          <a:noFill/>
        </p:spPr>
        <p:txBody>
          <a:bodyPr wrap="square" rtlCol="0">
            <a:spAutoFit/>
          </a:bodyPr>
          <a:lstStyle/>
          <a:p>
            <a:r>
              <a:rPr lang="en-US" dirty="0" smtClean="0">
                <a:solidFill>
                  <a:srgbClr val="D1282E"/>
                </a:solidFill>
              </a:rPr>
              <a:t>Less independence of columns = less information or degrees of freedom.</a:t>
            </a:r>
            <a:endParaRPr lang="en-US" dirty="0">
              <a:solidFill>
                <a:srgbClr val="D1282E"/>
              </a:solidFill>
            </a:endParaRPr>
          </a:p>
        </p:txBody>
      </p:sp>
      <p:cxnSp>
        <p:nvCxnSpPr>
          <p:cNvPr id="16" name="Straight Arrow Connector 15"/>
          <p:cNvCxnSpPr>
            <a:stCxn id="8" idx="1"/>
          </p:cNvCxnSpPr>
          <p:nvPr/>
        </p:nvCxnSpPr>
        <p:spPr>
          <a:xfrm flipH="1" flipV="1">
            <a:off x="4191005" y="3572929"/>
            <a:ext cx="804326" cy="4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4191005" y="4927595"/>
            <a:ext cx="804326" cy="4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860352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0"/>
            <a:ext cx="7968425" cy="1155888"/>
          </a:xfrm>
        </p:spPr>
        <p:txBody>
          <a:bodyPr>
            <a:normAutofit fontScale="90000"/>
          </a:bodyPr>
          <a:lstStyle/>
          <a:p>
            <a:r>
              <a:rPr lang="en-US" dirty="0" smtClean="0"/>
              <a:t>Singular value decomposition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278108" y="1200841"/>
            <a:ext cx="8137759" cy="923330"/>
          </a:xfrm>
          <a:prstGeom prst="rect">
            <a:avLst/>
          </a:prstGeom>
          <a:noFill/>
        </p:spPr>
        <p:txBody>
          <a:bodyPr wrap="square" rtlCol="0">
            <a:spAutoFit/>
          </a:bodyPr>
          <a:lstStyle/>
          <a:p>
            <a:r>
              <a:rPr lang="en-US" dirty="0" smtClean="0"/>
              <a:t>Using </a:t>
            </a:r>
            <a:r>
              <a:rPr lang="en-US" dirty="0" err="1" smtClean="0"/>
              <a:t>Scipy</a:t>
            </a:r>
            <a:r>
              <a:rPr lang="en-US" dirty="0" smtClean="0"/>
              <a:t> we can easily compute the SVD.: </a:t>
            </a:r>
          </a:p>
          <a:p>
            <a:r>
              <a:rPr lang="en-US" dirty="0" err="1" smtClean="0"/>
              <a:t>U,Sig,Vt</a:t>
            </a:r>
            <a:r>
              <a:rPr lang="en-US" dirty="0" smtClean="0"/>
              <a:t> = </a:t>
            </a:r>
            <a:r>
              <a:rPr lang="en-US" dirty="0" err="1" smtClean="0"/>
              <a:t>scipy.linalg.svd</a:t>
            </a:r>
            <a:r>
              <a:rPr lang="en-US" dirty="0" smtClean="0"/>
              <a:t>(matrix)</a:t>
            </a:r>
            <a:endParaRPr lang="en-US" dirty="0"/>
          </a:p>
          <a:p>
            <a:endParaRPr lang="en-US" dirty="0"/>
          </a:p>
        </p:txBody>
      </p:sp>
      <p:pic>
        <p:nvPicPr>
          <p:cNvPr id="11" name="Picture 10"/>
          <p:cNvPicPr>
            <a:picLocks noChangeAspect="1"/>
          </p:cNvPicPr>
          <p:nvPr/>
        </p:nvPicPr>
        <p:blipFill>
          <a:blip r:embed="rId3"/>
          <a:stretch>
            <a:fillRect/>
          </a:stretch>
        </p:blipFill>
        <p:spPr>
          <a:xfrm>
            <a:off x="311974" y="2002533"/>
            <a:ext cx="3702159" cy="2606725"/>
          </a:xfrm>
          <a:prstGeom prst="rect">
            <a:avLst/>
          </a:prstGeom>
        </p:spPr>
      </p:pic>
      <p:grpSp>
        <p:nvGrpSpPr>
          <p:cNvPr id="41" name="Group 40"/>
          <p:cNvGrpSpPr/>
          <p:nvPr/>
        </p:nvGrpSpPr>
        <p:grpSpPr>
          <a:xfrm>
            <a:off x="4927593" y="2239598"/>
            <a:ext cx="3161457" cy="2187343"/>
            <a:chOff x="4927593" y="2459727"/>
            <a:chExt cx="3161457" cy="2187343"/>
          </a:xfrm>
        </p:grpSpPr>
        <p:grpSp>
          <p:nvGrpSpPr>
            <p:cNvPr id="18" name="Group 17"/>
            <p:cNvGrpSpPr/>
            <p:nvPr/>
          </p:nvGrpSpPr>
          <p:grpSpPr>
            <a:xfrm>
              <a:off x="4927593" y="2459727"/>
              <a:ext cx="1451185" cy="968164"/>
              <a:chOff x="5655734" y="2662923"/>
              <a:chExt cx="1451185" cy="968164"/>
            </a:xfrm>
          </p:grpSpPr>
          <p:sp>
            <p:nvSpPr>
              <p:cNvPr id="15" name="Rectangle 14"/>
              <p:cNvSpPr/>
              <p:nvPr/>
            </p:nvSpPr>
            <p:spPr>
              <a:xfrm>
                <a:off x="5655734" y="2662923"/>
                <a:ext cx="1439333" cy="96816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p:cNvGrpSpPr/>
              <p:nvPr/>
            </p:nvGrpSpPr>
            <p:grpSpPr>
              <a:xfrm>
                <a:off x="5667586" y="2812120"/>
                <a:ext cx="1439333" cy="595632"/>
                <a:chOff x="5825067" y="691303"/>
                <a:chExt cx="1439333" cy="595632"/>
              </a:xfrm>
            </p:grpSpPr>
            <p:sp>
              <p:nvSpPr>
                <p:cNvPr id="3" name="TextBox 2"/>
                <p:cNvSpPr txBox="1"/>
                <p:nvPr/>
              </p:nvSpPr>
              <p:spPr>
                <a:xfrm>
                  <a:off x="5825067" y="812800"/>
                  <a:ext cx="626533" cy="369332"/>
                </a:xfrm>
                <a:prstGeom prst="rect">
                  <a:avLst/>
                </a:prstGeom>
                <a:noFill/>
              </p:spPr>
              <p:txBody>
                <a:bodyPr wrap="square" rtlCol="0">
                  <a:spAutoFit/>
                </a:bodyPr>
                <a:lstStyle/>
                <a:p>
                  <a:r>
                    <a:rPr lang="en-US" dirty="0" err="1" smtClean="0">
                      <a:solidFill>
                        <a:srgbClr val="D1282E"/>
                      </a:solidFill>
                    </a:rPr>
                    <a:t>Σ</a:t>
                  </a:r>
                  <a:r>
                    <a:rPr lang="en-US" dirty="0" smtClean="0">
                      <a:solidFill>
                        <a:srgbClr val="D1282E"/>
                      </a:solidFill>
                    </a:rPr>
                    <a:t> = </a:t>
                  </a:r>
                  <a:endParaRPr lang="en-US" dirty="0">
                    <a:solidFill>
                      <a:srgbClr val="D1282E"/>
                    </a:solidFill>
                  </a:endParaRPr>
                </a:p>
              </p:txBody>
            </p:sp>
            <p:sp>
              <p:nvSpPr>
                <p:cNvPr id="9" name="Left Bracket 8"/>
                <p:cNvSpPr/>
                <p:nvPr/>
              </p:nvSpPr>
              <p:spPr>
                <a:xfrm>
                  <a:off x="6366935" y="728135"/>
                  <a:ext cx="45719" cy="558800"/>
                </a:xfrm>
                <a:prstGeom prst="leftBracket">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ight Bracket 9"/>
                <p:cNvSpPr/>
                <p:nvPr/>
              </p:nvSpPr>
              <p:spPr>
                <a:xfrm>
                  <a:off x="6925733" y="728135"/>
                  <a:ext cx="45719" cy="558800"/>
                </a:xfrm>
                <a:prstGeom prst="rightBracket">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6350000" y="691303"/>
                  <a:ext cx="914400" cy="584776"/>
                </a:xfrm>
                <a:prstGeom prst="rect">
                  <a:avLst/>
                </a:prstGeom>
                <a:noFill/>
              </p:spPr>
              <p:txBody>
                <a:bodyPr wrap="square" rtlCol="0">
                  <a:spAutoFit/>
                </a:bodyPr>
                <a:lstStyle/>
                <a:p>
                  <a:r>
                    <a:rPr lang="en-US" sz="1600" dirty="0" smtClean="0">
                      <a:solidFill>
                        <a:srgbClr val="D1282E"/>
                      </a:solidFill>
                    </a:rPr>
                    <a:t>45</a:t>
                  </a:r>
                </a:p>
                <a:p>
                  <a:r>
                    <a:rPr lang="en-US" sz="1600" dirty="0">
                      <a:solidFill>
                        <a:srgbClr val="D1282E"/>
                      </a:solidFill>
                    </a:rPr>
                    <a:t> </a:t>
                  </a:r>
                  <a:r>
                    <a:rPr lang="en-US" sz="1600" dirty="0" smtClean="0">
                      <a:solidFill>
                        <a:srgbClr val="D1282E"/>
                      </a:solidFill>
                    </a:rPr>
                    <a:t>    44</a:t>
                  </a:r>
                  <a:endParaRPr lang="en-US" sz="1600" dirty="0">
                    <a:solidFill>
                      <a:srgbClr val="D1282E"/>
                    </a:solidFill>
                  </a:endParaRPr>
                </a:p>
              </p:txBody>
            </p:sp>
          </p:grpSp>
        </p:grpSp>
        <p:grpSp>
          <p:nvGrpSpPr>
            <p:cNvPr id="19" name="Group 18"/>
            <p:cNvGrpSpPr/>
            <p:nvPr/>
          </p:nvGrpSpPr>
          <p:grpSpPr>
            <a:xfrm>
              <a:off x="6620929" y="2459727"/>
              <a:ext cx="1451185" cy="968164"/>
              <a:chOff x="5655734" y="2662923"/>
              <a:chExt cx="1451185" cy="968164"/>
            </a:xfrm>
          </p:grpSpPr>
          <p:sp>
            <p:nvSpPr>
              <p:cNvPr id="20" name="Rectangle 19"/>
              <p:cNvSpPr/>
              <p:nvPr/>
            </p:nvSpPr>
            <p:spPr>
              <a:xfrm>
                <a:off x="5655734" y="2662923"/>
                <a:ext cx="1439333" cy="96816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20"/>
              <p:cNvGrpSpPr/>
              <p:nvPr/>
            </p:nvGrpSpPr>
            <p:grpSpPr>
              <a:xfrm>
                <a:off x="5667586" y="2812120"/>
                <a:ext cx="1439333" cy="595632"/>
                <a:chOff x="5825067" y="691303"/>
                <a:chExt cx="1439333" cy="595632"/>
              </a:xfrm>
            </p:grpSpPr>
            <p:sp>
              <p:nvSpPr>
                <p:cNvPr id="22" name="TextBox 21"/>
                <p:cNvSpPr txBox="1"/>
                <p:nvPr/>
              </p:nvSpPr>
              <p:spPr>
                <a:xfrm>
                  <a:off x="5825067" y="812800"/>
                  <a:ext cx="626533" cy="369332"/>
                </a:xfrm>
                <a:prstGeom prst="rect">
                  <a:avLst/>
                </a:prstGeom>
                <a:noFill/>
              </p:spPr>
              <p:txBody>
                <a:bodyPr wrap="square" rtlCol="0">
                  <a:spAutoFit/>
                </a:bodyPr>
                <a:lstStyle/>
                <a:p>
                  <a:r>
                    <a:rPr lang="en-US" dirty="0" err="1" smtClean="0">
                      <a:solidFill>
                        <a:srgbClr val="D1282E"/>
                      </a:solidFill>
                    </a:rPr>
                    <a:t>Σ</a:t>
                  </a:r>
                  <a:r>
                    <a:rPr lang="en-US" dirty="0" smtClean="0">
                      <a:solidFill>
                        <a:srgbClr val="D1282E"/>
                      </a:solidFill>
                    </a:rPr>
                    <a:t> = </a:t>
                  </a:r>
                  <a:endParaRPr lang="en-US" dirty="0">
                    <a:solidFill>
                      <a:srgbClr val="D1282E"/>
                    </a:solidFill>
                  </a:endParaRPr>
                </a:p>
              </p:txBody>
            </p:sp>
            <p:sp>
              <p:nvSpPr>
                <p:cNvPr id="23" name="Left Bracket 22"/>
                <p:cNvSpPr/>
                <p:nvPr/>
              </p:nvSpPr>
              <p:spPr>
                <a:xfrm>
                  <a:off x="6366935" y="728135"/>
                  <a:ext cx="45719" cy="558800"/>
                </a:xfrm>
                <a:prstGeom prst="leftBracket">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ight Bracket 23"/>
                <p:cNvSpPr/>
                <p:nvPr/>
              </p:nvSpPr>
              <p:spPr>
                <a:xfrm>
                  <a:off x="6925733" y="728135"/>
                  <a:ext cx="45719" cy="558800"/>
                </a:xfrm>
                <a:prstGeom prst="rightBracket">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6350000" y="691303"/>
                  <a:ext cx="914400" cy="584776"/>
                </a:xfrm>
                <a:prstGeom prst="rect">
                  <a:avLst/>
                </a:prstGeom>
                <a:noFill/>
              </p:spPr>
              <p:txBody>
                <a:bodyPr wrap="square" rtlCol="0">
                  <a:spAutoFit/>
                </a:bodyPr>
                <a:lstStyle/>
                <a:p>
                  <a:r>
                    <a:rPr lang="en-US" sz="1600" dirty="0" smtClean="0">
                      <a:solidFill>
                        <a:srgbClr val="D1282E"/>
                      </a:solidFill>
                    </a:rPr>
                    <a:t>50</a:t>
                  </a:r>
                </a:p>
                <a:p>
                  <a:r>
                    <a:rPr lang="en-US" sz="1600" dirty="0">
                      <a:solidFill>
                        <a:srgbClr val="D1282E"/>
                      </a:solidFill>
                    </a:rPr>
                    <a:t> </a:t>
                  </a:r>
                  <a:r>
                    <a:rPr lang="en-US" sz="1600" dirty="0" smtClean="0">
                      <a:solidFill>
                        <a:srgbClr val="D1282E"/>
                      </a:solidFill>
                    </a:rPr>
                    <a:t>    38</a:t>
                  </a:r>
                  <a:endParaRPr lang="en-US" sz="1600" dirty="0">
                    <a:solidFill>
                      <a:srgbClr val="D1282E"/>
                    </a:solidFill>
                  </a:endParaRPr>
                </a:p>
              </p:txBody>
            </p:sp>
          </p:grpSp>
        </p:grpSp>
        <p:grpSp>
          <p:nvGrpSpPr>
            <p:cNvPr id="26" name="Group 25"/>
            <p:cNvGrpSpPr/>
            <p:nvPr/>
          </p:nvGrpSpPr>
          <p:grpSpPr>
            <a:xfrm>
              <a:off x="4944529" y="3661973"/>
              <a:ext cx="1451185" cy="968164"/>
              <a:chOff x="5655734" y="2662923"/>
              <a:chExt cx="1451185" cy="968164"/>
            </a:xfrm>
          </p:grpSpPr>
          <p:sp>
            <p:nvSpPr>
              <p:cNvPr id="27" name="Rectangle 26"/>
              <p:cNvSpPr/>
              <p:nvPr/>
            </p:nvSpPr>
            <p:spPr>
              <a:xfrm>
                <a:off x="5655734" y="2662923"/>
                <a:ext cx="1439333" cy="96816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27"/>
              <p:cNvGrpSpPr/>
              <p:nvPr/>
            </p:nvGrpSpPr>
            <p:grpSpPr>
              <a:xfrm>
                <a:off x="5667586" y="2812120"/>
                <a:ext cx="1439333" cy="595632"/>
                <a:chOff x="5825067" y="691303"/>
                <a:chExt cx="1439333" cy="595632"/>
              </a:xfrm>
            </p:grpSpPr>
            <p:sp>
              <p:nvSpPr>
                <p:cNvPr id="29" name="TextBox 28"/>
                <p:cNvSpPr txBox="1"/>
                <p:nvPr/>
              </p:nvSpPr>
              <p:spPr>
                <a:xfrm>
                  <a:off x="5825067" y="812800"/>
                  <a:ext cx="626533" cy="369332"/>
                </a:xfrm>
                <a:prstGeom prst="rect">
                  <a:avLst/>
                </a:prstGeom>
                <a:noFill/>
              </p:spPr>
              <p:txBody>
                <a:bodyPr wrap="square" rtlCol="0">
                  <a:spAutoFit/>
                </a:bodyPr>
                <a:lstStyle/>
                <a:p>
                  <a:r>
                    <a:rPr lang="en-US" dirty="0" err="1" smtClean="0">
                      <a:solidFill>
                        <a:srgbClr val="D1282E"/>
                      </a:solidFill>
                    </a:rPr>
                    <a:t>Σ</a:t>
                  </a:r>
                  <a:r>
                    <a:rPr lang="en-US" dirty="0" smtClean="0">
                      <a:solidFill>
                        <a:srgbClr val="D1282E"/>
                      </a:solidFill>
                    </a:rPr>
                    <a:t> = </a:t>
                  </a:r>
                  <a:endParaRPr lang="en-US" dirty="0">
                    <a:solidFill>
                      <a:srgbClr val="D1282E"/>
                    </a:solidFill>
                  </a:endParaRPr>
                </a:p>
              </p:txBody>
            </p:sp>
            <p:sp>
              <p:nvSpPr>
                <p:cNvPr id="30" name="Left Bracket 29"/>
                <p:cNvSpPr/>
                <p:nvPr/>
              </p:nvSpPr>
              <p:spPr>
                <a:xfrm>
                  <a:off x="6366935" y="728135"/>
                  <a:ext cx="45719" cy="558800"/>
                </a:xfrm>
                <a:prstGeom prst="leftBracket">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Right Bracket 30"/>
                <p:cNvSpPr/>
                <p:nvPr/>
              </p:nvSpPr>
              <p:spPr>
                <a:xfrm>
                  <a:off x="6925733" y="728135"/>
                  <a:ext cx="45719" cy="558800"/>
                </a:xfrm>
                <a:prstGeom prst="rightBracket">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a:off x="6350000" y="691303"/>
                  <a:ext cx="914400" cy="584776"/>
                </a:xfrm>
                <a:prstGeom prst="rect">
                  <a:avLst/>
                </a:prstGeom>
                <a:noFill/>
              </p:spPr>
              <p:txBody>
                <a:bodyPr wrap="square" rtlCol="0">
                  <a:spAutoFit/>
                </a:bodyPr>
                <a:lstStyle/>
                <a:p>
                  <a:r>
                    <a:rPr lang="en-US" sz="1600" dirty="0" smtClean="0">
                      <a:solidFill>
                        <a:srgbClr val="D1282E"/>
                      </a:solidFill>
                    </a:rPr>
                    <a:t>53</a:t>
                  </a:r>
                </a:p>
                <a:p>
                  <a:r>
                    <a:rPr lang="en-US" sz="1600" dirty="0">
                      <a:solidFill>
                        <a:srgbClr val="D1282E"/>
                      </a:solidFill>
                    </a:rPr>
                    <a:t> </a:t>
                  </a:r>
                  <a:r>
                    <a:rPr lang="en-US" sz="1600" dirty="0" smtClean="0">
                      <a:solidFill>
                        <a:srgbClr val="D1282E"/>
                      </a:solidFill>
                    </a:rPr>
                    <a:t>    32</a:t>
                  </a:r>
                  <a:endParaRPr lang="en-US" sz="1600" dirty="0">
                    <a:solidFill>
                      <a:srgbClr val="D1282E"/>
                    </a:solidFill>
                  </a:endParaRPr>
                </a:p>
              </p:txBody>
            </p:sp>
          </p:grpSp>
        </p:grpSp>
        <p:grpSp>
          <p:nvGrpSpPr>
            <p:cNvPr id="33" name="Group 32"/>
            <p:cNvGrpSpPr/>
            <p:nvPr/>
          </p:nvGrpSpPr>
          <p:grpSpPr>
            <a:xfrm>
              <a:off x="6637865" y="3678906"/>
              <a:ext cx="1451185" cy="968164"/>
              <a:chOff x="5655734" y="2662923"/>
              <a:chExt cx="1451185" cy="968164"/>
            </a:xfrm>
          </p:grpSpPr>
          <p:sp>
            <p:nvSpPr>
              <p:cNvPr id="34" name="Rectangle 33"/>
              <p:cNvSpPr/>
              <p:nvPr/>
            </p:nvSpPr>
            <p:spPr>
              <a:xfrm>
                <a:off x="5655734" y="2662923"/>
                <a:ext cx="1439333" cy="96816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5667586" y="2812120"/>
                <a:ext cx="1439333" cy="595632"/>
                <a:chOff x="5825067" y="691303"/>
                <a:chExt cx="1439333" cy="595632"/>
              </a:xfrm>
            </p:grpSpPr>
            <p:sp>
              <p:nvSpPr>
                <p:cNvPr id="36" name="TextBox 35"/>
                <p:cNvSpPr txBox="1"/>
                <p:nvPr/>
              </p:nvSpPr>
              <p:spPr>
                <a:xfrm>
                  <a:off x="5825067" y="812800"/>
                  <a:ext cx="626533" cy="369332"/>
                </a:xfrm>
                <a:prstGeom prst="rect">
                  <a:avLst/>
                </a:prstGeom>
                <a:noFill/>
              </p:spPr>
              <p:txBody>
                <a:bodyPr wrap="square" rtlCol="0">
                  <a:spAutoFit/>
                </a:bodyPr>
                <a:lstStyle/>
                <a:p>
                  <a:r>
                    <a:rPr lang="en-US" dirty="0" err="1" smtClean="0">
                      <a:solidFill>
                        <a:srgbClr val="D1282E"/>
                      </a:solidFill>
                    </a:rPr>
                    <a:t>Σ</a:t>
                  </a:r>
                  <a:r>
                    <a:rPr lang="en-US" dirty="0" smtClean="0">
                      <a:solidFill>
                        <a:srgbClr val="D1282E"/>
                      </a:solidFill>
                    </a:rPr>
                    <a:t> = </a:t>
                  </a:r>
                  <a:endParaRPr lang="en-US" dirty="0">
                    <a:solidFill>
                      <a:srgbClr val="D1282E"/>
                    </a:solidFill>
                  </a:endParaRPr>
                </a:p>
              </p:txBody>
            </p:sp>
            <p:sp>
              <p:nvSpPr>
                <p:cNvPr id="37" name="Left Bracket 36"/>
                <p:cNvSpPr/>
                <p:nvPr/>
              </p:nvSpPr>
              <p:spPr>
                <a:xfrm>
                  <a:off x="6366935" y="728135"/>
                  <a:ext cx="45719" cy="558800"/>
                </a:xfrm>
                <a:prstGeom prst="leftBracket">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Right Bracket 37"/>
                <p:cNvSpPr/>
                <p:nvPr/>
              </p:nvSpPr>
              <p:spPr>
                <a:xfrm>
                  <a:off x="6925733" y="728135"/>
                  <a:ext cx="45719" cy="558800"/>
                </a:xfrm>
                <a:prstGeom prst="rightBracket">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TextBox 38"/>
                <p:cNvSpPr txBox="1"/>
                <p:nvPr/>
              </p:nvSpPr>
              <p:spPr>
                <a:xfrm>
                  <a:off x="6350000" y="691303"/>
                  <a:ext cx="914400" cy="584776"/>
                </a:xfrm>
                <a:prstGeom prst="rect">
                  <a:avLst/>
                </a:prstGeom>
                <a:noFill/>
              </p:spPr>
              <p:txBody>
                <a:bodyPr wrap="square" rtlCol="0">
                  <a:spAutoFit/>
                </a:bodyPr>
                <a:lstStyle/>
                <a:p>
                  <a:r>
                    <a:rPr lang="en-US" sz="1600" dirty="0" smtClean="0">
                      <a:solidFill>
                        <a:srgbClr val="D1282E"/>
                      </a:solidFill>
                    </a:rPr>
                    <a:t>62</a:t>
                  </a:r>
                </a:p>
                <a:p>
                  <a:r>
                    <a:rPr lang="en-US" sz="1600" dirty="0">
                      <a:solidFill>
                        <a:srgbClr val="D1282E"/>
                      </a:solidFill>
                    </a:rPr>
                    <a:t> </a:t>
                  </a:r>
                  <a:r>
                    <a:rPr lang="en-US" sz="1600" dirty="0" smtClean="0">
                      <a:solidFill>
                        <a:srgbClr val="D1282E"/>
                      </a:solidFill>
                    </a:rPr>
                    <a:t>    5</a:t>
                  </a:r>
                  <a:endParaRPr lang="en-US" sz="1600" dirty="0">
                    <a:solidFill>
                      <a:srgbClr val="D1282E"/>
                    </a:solidFill>
                  </a:endParaRPr>
                </a:p>
              </p:txBody>
            </p:sp>
          </p:grpSp>
        </p:grpSp>
      </p:grpSp>
      <p:sp>
        <p:nvSpPr>
          <p:cNvPr id="40" name="Right Arrow 39"/>
          <p:cNvSpPr/>
          <p:nvPr/>
        </p:nvSpPr>
        <p:spPr>
          <a:xfrm>
            <a:off x="4241797" y="3062606"/>
            <a:ext cx="389467" cy="23408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311974" y="4900316"/>
            <a:ext cx="8137759" cy="1200329"/>
          </a:xfrm>
          <a:prstGeom prst="rect">
            <a:avLst/>
          </a:prstGeom>
          <a:noFill/>
        </p:spPr>
        <p:txBody>
          <a:bodyPr wrap="square" rtlCol="0">
            <a:spAutoFit/>
          </a:bodyPr>
          <a:lstStyle/>
          <a:p>
            <a:r>
              <a:rPr lang="en-US" dirty="0" smtClean="0"/>
              <a:t>The magnitude of the singular-values are generally determined by the magnitude of the values in X. The relative difference between singular values is a function of the level of independence of the columns. </a:t>
            </a:r>
            <a:endParaRPr lang="en-US" dirty="0"/>
          </a:p>
          <a:p>
            <a:endParaRPr lang="en-US" dirty="0"/>
          </a:p>
        </p:txBody>
      </p:sp>
    </p:spTree>
    <p:extLst>
      <p:ext uri="{BB962C8B-B14F-4D97-AF65-F5344CB8AC3E}">
        <p14:creationId xmlns:p14="http://schemas.microsoft.com/office/powerpoint/2010/main" val="292581144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0"/>
            <a:ext cx="7968425" cy="1155888"/>
          </a:xfrm>
        </p:spPr>
        <p:txBody>
          <a:bodyPr>
            <a:normAutofit fontScale="90000"/>
          </a:bodyPr>
          <a:lstStyle/>
          <a:p>
            <a:r>
              <a:rPr lang="en-US" dirty="0" smtClean="0"/>
              <a:t>Singular value decomposition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278108" y="1166975"/>
            <a:ext cx="8137759" cy="923330"/>
          </a:xfrm>
          <a:prstGeom prst="rect">
            <a:avLst/>
          </a:prstGeom>
          <a:noFill/>
        </p:spPr>
        <p:txBody>
          <a:bodyPr wrap="square" rtlCol="0">
            <a:spAutoFit/>
          </a:bodyPr>
          <a:lstStyle/>
          <a:p>
            <a:r>
              <a:rPr lang="en-US" dirty="0" smtClean="0"/>
              <a:t>We can see that less independence of the columns leads to singular values with more skew from each other. </a:t>
            </a:r>
            <a:endParaRPr lang="en-US" dirty="0"/>
          </a:p>
          <a:p>
            <a:endParaRPr lang="en-US" dirty="0"/>
          </a:p>
        </p:txBody>
      </p:sp>
      <p:graphicFrame>
        <p:nvGraphicFramePr>
          <p:cNvPr id="43" name="Chart 42"/>
          <p:cNvGraphicFramePr>
            <a:graphicFrameLocks/>
          </p:cNvGraphicFramePr>
          <p:nvPr>
            <p:extLst>
              <p:ext uri="{D42A27DB-BD31-4B8C-83A1-F6EECF244321}">
                <p14:modId xmlns:p14="http://schemas.microsoft.com/office/powerpoint/2010/main" val="385399715"/>
              </p:ext>
            </p:extLst>
          </p:nvPr>
        </p:nvGraphicFramePr>
        <p:xfrm>
          <a:off x="447441" y="1945409"/>
          <a:ext cx="7968426" cy="40151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4126320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0"/>
            <a:ext cx="7968425" cy="1155888"/>
          </a:xfrm>
        </p:spPr>
        <p:txBody>
          <a:bodyPr>
            <a:normAutofit fontScale="90000"/>
          </a:bodyPr>
          <a:lstStyle/>
          <a:p>
            <a:r>
              <a:rPr lang="en-US" dirty="0" smtClean="0"/>
              <a:t>Singular value decomposition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278108" y="1412792"/>
            <a:ext cx="3752015" cy="3693319"/>
          </a:xfrm>
          <a:prstGeom prst="rect">
            <a:avLst/>
          </a:prstGeom>
          <a:noFill/>
        </p:spPr>
        <p:txBody>
          <a:bodyPr wrap="square" rtlCol="0">
            <a:spAutoFit/>
          </a:bodyPr>
          <a:lstStyle/>
          <a:p>
            <a:r>
              <a:rPr lang="en-US" dirty="0" smtClean="0"/>
              <a:t>This idea generalizes to more dimensions, which is where the SVD is extremely useful.</a:t>
            </a:r>
          </a:p>
          <a:p>
            <a:endParaRPr lang="en-US" dirty="0"/>
          </a:p>
          <a:p>
            <a:endParaRPr lang="en-US" dirty="0" smtClean="0"/>
          </a:p>
          <a:p>
            <a:endParaRPr lang="en-US" dirty="0" smtClean="0"/>
          </a:p>
          <a:p>
            <a:endParaRPr lang="en-US" dirty="0"/>
          </a:p>
          <a:p>
            <a:r>
              <a:rPr lang="en-US" dirty="0" smtClean="0"/>
              <a:t>The skew of the singular values, and the shape of the cumulative sum curve can give us a sense of the degree of independence in a many dimensional matrix.</a:t>
            </a:r>
            <a:endParaRPr lang="en-US" dirty="0"/>
          </a:p>
          <a:p>
            <a:endParaRPr lang="en-US" dirty="0"/>
          </a:p>
        </p:txBody>
      </p:sp>
      <p:sp>
        <p:nvSpPr>
          <p:cNvPr id="7" name="Double Bracket 6"/>
          <p:cNvSpPr/>
          <p:nvPr/>
        </p:nvSpPr>
        <p:spPr>
          <a:xfrm>
            <a:off x="5029199" y="684658"/>
            <a:ext cx="3420534" cy="2247743"/>
          </a:xfrm>
          <a:prstGeom prst="bracketPair">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753335437"/>
              </p:ext>
            </p:extLst>
          </p:nvPr>
        </p:nvGraphicFramePr>
        <p:xfrm>
          <a:off x="5329383" y="769531"/>
          <a:ext cx="2798616" cy="2125095"/>
        </p:xfrm>
        <a:graphic>
          <a:graphicData uri="http://schemas.openxmlformats.org/drawingml/2006/table">
            <a:tbl>
              <a:tblPr/>
              <a:tblGrid>
                <a:gridCol w="233218"/>
                <a:gridCol w="233218"/>
                <a:gridCol w="233218"/>
                <a:gridCol w="233218"/>
                <a:gridCol w="233218"/>
                <a:gridCol w="233218"/>
                <a:gridCol w="233218"/>
                <a:gridCol w="233218"/>
                <a:gridCol w="233218"/>
                <a:gridCol w="233218"/>
                <a:gridCol w="233218"/>
                <a:gridCol w="233218"/>
              </a:tblGrid>
              <a:tr h="163885">
                <a:tc>
                  <a:txBody>
                    <a:bodyPr/>
                    <a:lstStyle/>
                    <a:p>
                      <a:pPr algn="ctr" fontAlgn="b"/>
                      <a:r>
                        <a:rPr lang="en-US" sz="600" b="0" i="0" u="none" strike="noStrike">
                          <a:solidFill>
                            <a:srgbClr val="000000"/>
                          </a:solidFill>
                          <a:effectLst/>
                          <a:latin typeface="Calibri"/>
                        </a:rPr>
                        <a:t>1</a:t>
                      </a:r>
                    </a:p>
                  </a:txBody>
                  <a:tcPr marL="12700" marR="12700" marT="12700" marB="0" anchor="b">
                    <a:lnL>
                      <a:noFill/>
                    </a:lnL>
                    <a:lnR w="6350" cap="flat" cmpd="sng" algn="ctr">
                      <a:solidFill>
                        <a:srgbClr val="000000"/>
                      </a:solidFill>
                      <a:prstDash val="dash"/>
                      <a:round/>
                      <a:headEnd type="none" w="med" len="med"/>
                      <a:tailEnd type="none" w="med" len="med"/>
                    </a:lnR>
                    <a:lnT>
                      <a:noFill/>
                    </a:lnT>
                    <a:lnB w="6350" cap="flat" cmpd="sng" algn="ctr">
                      <a:solidFill>
                        <a:srgbClr val="000000"/>
                      </a:solidFill>
                      <a:prstDash val="dash"/>
                      <a:round/>
                      <a:headEnd type="none" w="med" len="med"/>
                      <a:tailEnd type="none" w="med" len="med"/>
                    </a:lnB>
                    <a:solidFill>
                      <a:srgbClr val="63BE7B"/>
                    </a:solidFill>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a:noFill/>
                    </a:lnR>
                    <a:lnT>
                      <a:noFill/>
                    </a:lnT>
                    <a:lnB w="6350" cap="flat" cmpd="sng" algn="ctr">
                      <a:solidFill>
                        <a:srgbClr val="000000"/>
                      </a:solidFill>
                      <a:prstDash val="dash"/>
                      <a:round/>
                      <a:headEnd type="none" w="med" len="med"/>
                      <a:tailEnd type="none" w="med" len="med"/>
                    </a:lnB>
                  </a:tcPr>
                </a:tc>
              </a:tr>
              <a:tr h="163885">
                <a:tc>
                  <a:txBody>
                    <a:bodyPr/>
                    <a:lstStyle/>
                    <a:p>
                      <a:pPr algn="ctr" fontAlgn="b"/>
                      <a:r>
                        <a:rPr lang="en-US" sz="600" b="0" i="0" u="none" strike="noStrike">
                          <a:solidFill>
                            <a:srgbClr val="000000"/>
                          </a:solidFill>
                          <a:effectLst/>
                          <a:latin typeface="Calibri"/>
                        </a:rPr>
                        <a:t> </a:t>
                      </a:r>
                    </a:p>
                  </a:txBody>
                  <a:tcPr marL="12700" marR="12700" marT="12700"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0.8</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82CB96"/>
                    </a:solidFill>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r>
              <a:tr h="163885">
                <a:tc>
                  <a:txBody>
                    <a:bodyPr/>
                    <a:lstStyle/>
                    <a:p>
                      <a:pPr algn="ctr" fontAlgn="b"/>
                      <a:r>
                        <a:rPr lang="en-US" sz="600" b="0" i="0" u="none" strike="noStrike">
                          <a:solidFill>
                            <a:srgbClr val="000000"/>
                          </a:solidFill>
                          <a:effectLst/>
                          <a:latin typeface="Calibri"/>
                        </a:rPr>
                        <a:t> </a:t>
                      </a:r>
                    </a:p>
                  </a:txBody>
                  <a:tcPr marL="12700" marR="12700" marT="12700"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0.64</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9BD5AB"/>
                    </a:solidFill>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r>
              <a:tr h="163885">
                <a:tc>
                  <a:txBody>
                    <a:bodyPr/>
                    <a:lstStyle/>
                    <a:p>
                      <a:pPr algn="ctr" fontAlgn="b"/>
                      <a:r>
                        <a:rPr lang="en-US" sz="600" b="0" i="0" u="none" strike="noStrike">
                          <a:solidFill>
                            <a:srgbClr val="000000"/>
                          </a:solidFill>
                          <a:effectLst/>
                          <a:latin typeface="Calibri"/>
                        </a:rPr>
                        <a:t> </a:t>
                      </a:r>
                    </a:p>
                  </a:txBody>
                  <a:tcPr marL="12700" marR="12700" marT="12700"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0.512</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AEDDBC"/>
                    </a:solidFill>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r>
              <a:tr h="163885">
                <a:tc>
                  <a:txBody>
                    <a:bodyPr/>
                    <a:lstStyle/>
                    <a:p>
                      <a:pPr algn="ctr" fontAlgn="b"/>
                      <a:r>
                        <a:rPr lang="en-US" sz="600" b="0" i="0" u="none" strike="noStrike">
                          <a:solidFill>
                            <a:srgbClr val="000000"/>
                          </a:solidFill>
                          <a:effectLst/>
                          <a:latin typeface="Calibri"/>
                        </a:rPr>
                        <a:t> </a:t>
                      </a:r>
                    </a:p>
                  </a:txBody>
                  <a:tcPr marL="12700" marR="12700" marT="12700"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0.4096</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BEE3C9"/>
                    </a:solidFill>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r>
              <a:tr h="163885">
                <a:tc>
                  <a:txBody>
                    <a:bodyPr/>
                    <a:lstStyle/>
                    <a:p>
                      <a:pPr algn="ctr" fontAlgn="b"/>
                      <a:r>
                        <a:rPr lang="en-US" sz="600" b="0" i="0" u="none" strike="noStrike">
                          <a:solidFill>
                            <a:srgbClr val="000000"/>
                          </a:solidFill>
                          <a:effectLst/>
                          <a:latin typeface="Calibri"/>
                        </a:rPr>
                        <a:t> </a:t>
                      </a:r>
                    </a:p>
                  </a:txBody>
                  <a:tcPr marL="12700" marR="12700" marT="12700"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0.32768</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CAE8D4"/>
                    </a:solidFill>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r>
              <a:tr h="168256">
                <a:tc>
                  <a:txBody>
                    <a:bodyPr/>
                    <a:lstStyle/>
                    <a:p>
                      <a:pPr algn="ctr" fontAlgn="b"/>
                      <a:r>
                        <a:rPr lang="en-US" sz="600" b="0" i="0" u="none" strike="noStrike">
                          <a:solidFill>
                            <a:srgbClr val="000000"/>
                          </a:solidFill>
                          <a:effectLst/>
                          <a:latin typeface="Calibri"/>
                        </a:rPr>
                        <a:t> </a:t>
                      </a:r>
                    </a:p>
                  </a:txBody>
                  <a:tcPr marL="12700" marR="12700" marT="12700"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0.262144</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D4ECDD"/>
                    </a:solidFill>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r>
              <a:tr h="168256">
                <a:tc>
                  <a:txBody>
                    <a:bodyPr/>
                    <a:lstStyle/>
                    <a:p>
                      <a:pPr algn="ctr" fontAlgn="b"/>
                      <a:r>
                        <a:rPr lang="en-US" sz="600" b="0" i="0" u="none" strike="noStrike">
                          <a:solidFill>
                            <a:srgbClr val="000000"/>
                          </a:solidFill>
                          <a:effectLst/>
                          <a:latin typeface="Calibri"/>
                        </a:rPr>
                        <a:t> </a:t>
                      </a:r>
                    </a:p>
                  </a:txBody>
                  <a:tcPr marL="12700" marR="12700" marT="12700"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dirty="0">
                          <a:solidFill>
                            <a:srgbClr val="000000"/>
                          </a:solidFill>
                          <a:effectLst/>
                          <a:latin typeface="Calibri"/>
                        </a:rPr>
                        <a:t>0.2097152</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DCEFE4"/>
                    </a:solidFill>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r>
              <a:tr h="168256">
                <a:tc>
                  <a:txBody>
                    <a:bodyPr/>
                    <a:lstStyle/>
                    <a:p>
                      <a:pPr algn="ctr" fontAlgn="b"/>
                      <a:r>
                        <a:rPr lang="en-US" sz="600" b="0" i="0" u="none" strike="noStrike">
                          <a:solidFill>
                            <a:srgbClr val="000000"/>
                          </a:solidFill>
                          <a:effectLst/>
                          <a:latin typeface="Calibri"/>
                        </a:rPr>
                        <a:t> </a:t>
                      </a:r>
                    </a:p>
                  </a:txBody>
                  <a:tcPr marL="12700" marR="12700" marT="12700"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0.16777216</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E3F2E9"/>
                    </a:solidFill>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r>
              <a:tr h="168256">
                <a:tc>
                  <a:txBody>
                    <a:bodyPr/>
                    <a:lstStyle/>
                    <a:p>
                      <a:pPr algn="ctr" fontAlgn="b"/>
                      <a:r>
                        <a:rPr lang="en-US" sz="600" b="0" i="0" u="none" strike="noStrike">
                          <a:solidFill>
                            <a:srgbClr val="000000"/>
                          </a:solidFill>
                          <a:effectLst/>
                          <a:latin typeface="Calibri"/>
                        </a:rPr>
                        <a:t> </a:t>
                      </a:r>
                    </a:p>
                  </a:txBody>
                  <a:tcPr marL="12700" marR="12700" marT="12700"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0.134217728</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E8F4EE"/>
                    </a:solidFill>
                  </a:tcPr>
                </a:tc>
                <a:tc>
                  <a:txBody>
                    <a:bodyPr/>
                    <a:lstStyle/>
                    <a:p>
                      <a:pPr algn="ctr" fontAlgn="b"/>
                      <a:r>
                        <a:rPr lang="en-US" sz="600" b="0" i="0" u="none" strike="noStrike" dirty="0">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r>
              <a:tr h="163885">
                <a:tc>
                  <a:txBody>
                    <a:bodyPr/>
                    <a:lstStyle/>
                    <a:p>
                      <a:pPr algn="ctr" fontAlgn="b"/>
                      <a:r>
                        <a:rPr lang="en-US" sz="600" b="0" i="0" u="none" strike="noStrike">
                          <a:solidFill>
                            <a:srgbClr val="000000"/>
                          </a:solidFill>
                          <a:effectLst/>
                          <a:latin typeface="Calibri"/>
                        </a:rPr>
                        <a:t> </a:t>
                      </a:r>
                    </a:p>
                  </a:txBody>
                  <a:tcPr marL="12700" marR="12700" marT="12700"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600" b="0" i="0" u="none" strike="noStrike">
                          <a:solidFill>
                            <a:srgbClr val="000000"/>
                          </a:solidFill>
                          <a:effectLst/>
                          <a:latin typeface="Calibri"/>
                        </a:rPr>
                        <a:t>0</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FCFCFF"/>
                    </a:solidFill>
                  </a:tcPr>
                </a:tc>
                <a:tc>
                  <a:txBody>
                    <a:bodyPr/>
                    <a:lstStyle/>
                    <a:p>
                      <a:pPr algn="ctr" fontAlgn="b"/>
                      <a:r>
                        <a:rPr lang="en-US" sz="600" b="0" i="0" u="none" strike="noStrike" dirty="0">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r>
              <a:tr h="163885">
                <a:tc>
                  <a:txBody>
                    <a:bodyPr/>
                    <a:lstStyle/>
                    <a:p>
                      <a:pPr algn="ctr" fontAlgn="b"/>
                      <a:r>
                        <a:rPr lang="en-US" sz="600" b="0" i="0" u="none" strike="noStrike">
                          <a:solidFill>
                            <a:srgbClr val="000000"/>
                          </a:solidFill>
                          <a:effectLst/>
                          <a:latin typeface="Calibri"/>
                        </a:rPr>
                        <a:t> </a:t>
                      </a:r>
                    </a:p>
                  </a:txBody>
                  <a:tcPr marL="12700" marR="12700" marT="12700"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a:noFill/>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a:noFill/>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a:noFill/>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a:noFill/>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a:noFill/>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a:noFill/>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a:noFill/>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a:noFill/>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a:noFill/>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a:noFill/>
                    </a:lnB>
                  </a:tcPr>
                </a:tc>
                <a:tc>
                  <a:txBody>
                    <a:bodyPr/>
                    <a:lstStyle/>
                    <a:p>
                      <a:pPr algn="ctr" fontAlgn="b"/>
                      <a:r>
                        <a:rPr lang="en-US" sz="600" b="0" i="0" u="none" strike="noStrike">
                          <a:solidFill>
                            <a:srgbClr val="000000"/>
                          </a:solidFill>
                          <a:effectLst/>
                          <a:latin typeface="Calibri"/>
                        </a:rPr>
                        <a:t> </a:t>
                      </a:r>
                    </a:p>
                  </a:txBody>
                  <a:tcPr marL="12700" marR="12700" marT="12700"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a:noFill/>
                    </a:lnB>
                  </a:tcPr>
                </a:tc>
                <a:tc>
                  <a:txBody>
                    <a:bodyPr/>
                    <a:lstStyle/>
                    <a:p>
                      <a:pPr algn="ctr" fontAlgn="b"/>
                      <a:r>
                        <a:rPr lang="en-US" sz="600" b="0" i="0" u="none" strike="noStrike" dirty="0">
                          <a:solidFill>
                            <a:srgbClr val="000000"/>
                          </a:solidFill>
                          <a:effectLst/>
                          <a:latin typeface="Calibri"/>
                        </a:rPr>
                        <a:t>0</a:t>
                      </a:r>
                    </a:p>
                  </a:txBody>
                  <a:tcPr marL="12700" marR="12700" marT="12700"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dash"/>
                      <a:round/>
                      <a:headEnd type="none" w="med" len="med"/>
                      <a:tailEnd type="none" w="med" len="med"/>
                    </a:lnT>
                    <a:lnB>
                      <a:noFill/>
                    </a:lnB>
                    <a:solidFill>
                      <a:srgbClr val="FCFCFF"/>
                    </a:solidFill>
                  </a:tcPr>
                </a:tc>
              </a:tr>
            </a:tbl>
          </a:graphicData>
        </a:graphic>
      </p:graphicFrame>
      <p:sp>
        <p:nvSpPr>
          <p:cNvPr id="9" name="TextBox 8"/>
          <p:cNvSpPr txBox="1"/>
          <p:nvPr/>
        </p:nvSpPr>
        <p:spPr>
          <a:xfrm>
            <a:off x="4063989" y="1412792"/>
            <a:ext cx="931333" cy="707886"/>
          </a:xfrm>
          <a:prstGeom prst="rect">
            <a:avLst/>
          </a:prstGeom>
          <a:noFill/>
        </p:spPr>
        <p:txBody>
          <a:bodyPr wrap="square" rtlCol="0">
            <a:spAutoFit/>
          </a:bodyPr>
          <a:lstStyle/>
          <a:p>
            <a:r>
              <a:rPr lang="en-US" sz="4000" dirty="0" err="1" smtClean="0"/>
              <a:t>Σ</a:t>
            </a:r>
            <a:r>
              <a:rPr lang="en-US" sz="4000" dirty="0" smtClean="0"/>
              <a:t>=</a:t>
            </a:r>
            <a:endParaRPr lang="en-US" sz="4000" dirty="0"/>
          </a:p>
        </p:txBody>
      </p:sp>
      <p:graphicFrame>
        <p:nvGraphicFramePr>
          <p:cNvPr id="11" name="Chart 10"/>
          <p:cNvGraphicFramePr>
            <a:graphicFrameLocks/>
          </p:cNvGraphicFramePr>
          <p:nvPr>
            <p:extLst>
              <p:ext uri="{D42A27DB-BD31-4B8C-83A1-F6EECF244321}">
                <p14:modId xmlns:p14="http://schemas.microsoft.com/office/powerpoint/2010/main" val="337418254"/>
              </p:ext>
            </p:extLst>
          </p:nvPr>
        </p:nvGraphicFramePr>
        <p:xfrm>
          <a:off x="4317974" y="3327399"/>
          <a:ext cx="4572000" cy="3039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9811942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0"/>
            <a:ext cx="7968425" cy="1155888"/>
          </a:xfrm>
        </p:spPr>
        <p:txBody>
          <a:bodyPr>
            <a:normAutofit fontScale="90000"/>
          </a:bodyPr>
          <a:lstStyle/>
          <a:p>
            <a:r>
              <a:rPr lang="en-US" dirty="0" smtClean="0"/>
              <a:t>An incredibly useful application of SVD</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278108" y="1192663"/>
            <a:ext cx="8476425" cy="923330"/>
          </a:xfrm>
          <a:prstGeom prst="rect">
            <a:avLst/>
          </a:prstGeom>
          <a:noFill/>
        </p:spPr>
        <p:txBody>
          <a:bodyPr wrap="square" rtlCol="0">
            <a:spAutoFit/>
          </a:bodyPr>
          <a:lstStyle/>
          <a:p>
            <a:r>
              <a:rPr lang="en-US" dirty="0" smtClean="0"/>
              <a:t>One of the most powerful applications of the SVD is creating a low rank approximation of a data matrix. Many of the following methods are based on using the SVD to get a low rank approximation.</a:t>
            </a:r>
            <a:endParaRPr lang="en-US" dirty="0"/>
          </a:p>
        </p:txBody>
      </p:sp>
      <p:sp>
        <p:nvSpPr>
          <p:cNvPr id="3" name="TextBox 2"/>
          <p:cNvSpPr txBox="1"/>
          <p:nvPr/>
        </p:nvSpPr>
        <p:spPr>
          <a:xfrm>
            <a:off x="643467" y="2692400"/>
            <a:ext cx="7603066" cy="2062103"/>
          </a:xfrm>
          <a:prstGeom prst="rect">
            <a:avLst/>
          </a:prstGeom>
          <a:noFill/>
        </p:spPr>
        <p:txBody>
          <a:bodyPr wrap="square" rtlCol="0">
            <a:spAutoFit/>
          </a:bodyPr>
          <a:lstStyle/>
          <a:p>
            <a:pPr marL="285750" indent="-285750">
              <a:buFont typeface="Arial"/>
              <a:buChar char="•"/>
            </a:pPr>
            <a:r>
              <a:rPr lang="en-US" sz="3200" b="1" dirty="0" smtClean="0">
                <a:solidFill>
                  <a:srgbClr val="D1282E"/>
                </a:solidFill>
              </a:rPr>
              <a:t>Data Compression</a:t>
            </a:r>
          </a:p>
          <a:p>
            <a:pPr marL="285750" indent="-285750">
              <a:buFont typeface="Arial"/>
              <a:buChar char="•"/>
            </a:pPr>
            <a:r>
              <a:rPr lang="en-US" sz="3200" b="1" dirty="0" smtClean="0">
                <a:solidFill>
                  <a:srgbClr val="D1282E"/>
                </a:solidFill>
              </a:rPr>
              <a:t>Dimensionality Reduction</a:t>
            </a:r>
            <a:endParaRPr lang="en-US" sz="3200" b="1" dirty="0">
              <a:solidFill>
                <a:srgbClr val="D1282E"/>
              </a:solidFill>
            </a:endParaRPr>
          </a:p>
          <a:p>
            <a:pPr marL="285750" indent="-285750">
              <a:buFont typeface="Arial"/>
              <a:buChar char="•"/>
            </a:pPr>
            <a:r>
              <a:rPr lang="en-US" sz="3200" b="1" dirty="0" smtClean="0">
                <a:solidFill>
                  <a:srgbClr val="D1282E"/>
                </a:solidFill>
              </a:rPr>
              <a:t>Recommender Systems</a:t>
            </a:r>
            <a:endParaRPr lang="en-US" sz="3200" b="1" dirty="0">
              <a:solidFill>
                <a:srgbClr val="D1282E"/>
              </a:solidFill>
            </a:endParaRPr>
          </a:p>
          <a:p>
            <a:pPr marL="285750" indent="-285750">
              <a:buFont typeface="Arial"/>
              <a:buChar char="•"/>
            </a:pPr>
            <a:r>
              <a:rPr lang="en-US" sz="3200" b="1" dirty="0" smtClean="0">
                <a:solidFill>
                  <a:srgbClr val="D1282E"/>
                </a:solidFill>
              </a:rPr>
              <a:t>Clustering in High Dimensions</a:t>
            </a:r>
            <a:endParaRPr lang="en-US" sz="3200" b="1" dirty="0">
              <a:solidFill>
                <a:srgbClr val="D1282E"/>
              </a:solidFill>
            </a:endParaRPr>
          </a:p>
        </p:txBody>
      </p:sp>
    </p:spTree>
    <p:extLst>
      <p:ext uri="{BB962C8B-B14F-4D97-AF65-F5344CB8AC3E}">
        <p14:creationId xmlns:p14="http://schemas.microsoft.com/office/powerpoint/2010/main" val="17262841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9650" y="1796309"/>
            <a:ext cx="3577167" cy="5061691"/>
          </a:xfrm>
          <a:prstGeom prst="rect">
            <a:avLst/>
          </a:prstGeom>
        </p:spPr>
      </p:pic>
      <p:sp>
        <p:nvSpPr>
          <p:cNvPr id="2" name="Title 1"/>
          <p:cNvSpPr>
            <a:spLocks noGrp="1"/>
          </p:cNvSpPr>
          <p:nvPr>
            <p:ph type="title"/>
          </p:nvPr>
        </p:nvSpPr>
        <p:spPr>
          <a:xfrm>
            <a:off x="278108" y="-276761"/>
            <a:ext cx="6986291" cy="1155888"/>
          </a:xfrm>
        </p:spPr>
        <p:txBody>
          <a:bodyPr>
            <a:normAutofit/>
          </a:bodyPr>
          <a:lstStyle/>
          <a:p>
            <a:r>
              <a:rPr lang="en-US" dirty="0" smtClean="0"/>
              <a:t>discussion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719615" y="1259901"/>
            <a:ext cx="7594648" cy="3231654"/>
          </a:xfrm>
          <a:prstGeom prst="rect">
            <a:avLst/>
          </a:prstGeom>
          <a:noFill/>
        </p:spPr>
        <p:txBody>
          <a:bodyPr wrap="square" rtlCol="0">
            <a:spAutoFit/>
          </a:bodyPr>
          <a:lstStyle/>
          <a:p>
            <a:r>
              <a:rPr lang="en-US" sz="2400" b="1" dirty="0" smtClean="0">
                <a:solidFill>
                  <a:srgbClr val="FF0000"/>
                </a:solidFill>
              </a:rPr>
              <a:t>         </a:t>
            </a:r>
            <a:r>
              <a:rPr lang="en-US" sz="2400" b="1" dirty="0" smtClean="0">
                <a:solidFill>
                  <a:schemeClr val="tx2"/>
                </a:solidFill>
              </a:rPr>
              <a:t>What do we mean by data having structure?</a:t>
            </a:r>
          </a:p>
          <a:p>
            <a:pPr marL="285750" indent="-285750">
              <a:buFont typeface="Arial"/>
              <a:buChar char="•"/>
            </a:pPr>
            <a:endParaRPr lang="en-US" sz="2400" b="1" dirty="0" smtClean="0">
              <a:solidFill>
                <a:schemeClr val="tx2"/>
              </a:solidFill>
            </a:endParaRPr>
          </a:p>
          <a:p>
            <a:pPr marL="285750" indent="-285750">
              <a:buFont typeface="Arial"/>
              <a:buChar char="•"/>
            </a:pPr>
            <a:endParaRPr lang="en-US" sz="2400" b="1" dirty="0">
              <a:solidFill>
                <a:schemeClr val="tx2"/>
              </a:solidFill>
            </a:endParaRPr>
          </a:p>
          <a:p>
            <a:r>
              <a:rPr lang="en-US" sz="2400" b="1" dirty="0" smtClean="0">
                <a:solidFill>
                  <a:schemeClr val="tx2"/>
                </a:solidFill>
              </a:rPr>
              <a:t>                          Why do we want to understand it?</a:t>
            </a:r>
          </a:p>
          <a:p>
            <a:pPr marL="285750" indent="-285750">
              <a:buFont typeface="Arial"/>
              <a:buChar char="•"/>
            </a:pPr>
            <a:endParaRPr lang="en-US" sz="2400" b="1" dirty="0" smtClean="0">
              <a:solidFill>
                <a:schemeClr val="tx2"/>
              </a:solidFill>
            </a:endParaRPr>
          </a:p>
          <a:p>
            <a:pPr marL="285750" indent="-285750">
              <a:buFont typeface="Arial"/>
              <a:buChar char="•"/>
            </a:pPr>
            <a:endParaRPr lang="en-US" sz="2400" b="1" dirty="0">
              <a:solidFill>
                <a:schemeClr val="tx2"/>
              </a:solidFill>
            </a:endParaRPr>
          </a:p>
          <a:p>
            <a:r>
              <a:rPr lang="en-US" sz="2400" b="1" dirty="0" smtClean="0">
                <a:solidFill>
                  <a:schemeClr val="tx2"/>
                </a:solidFill>
              </a:rPr>
              <a:t>                                             What do we do with it?</a:t>
            </a:r>
          </a:p>
          <a:p>
            <a:endParaRPr lang="en-US" dirty="0">
              <a:solidFill>
                <a:srgbClr val="800000"/>
              </a:solidFill>
            </a:endParaRPr>
          </a:p>
          <a:p>
            <a:r>
              <a:rPr lang="en-US" dirty="0" smtClean="0">
                <a:solidFill>
                  <a:srgbClr val="800000"/>
                </a:solidFill>
              </a:rPr>
              <a:t> </a:t>
            </a:r>
          </a:p>
        </p:txBody>
      </p:sp>
    </p:spTree>
    <p:extLst>
      <p:ext uri="{BB962C8B-B14F-4D97-AF65-F5344CB8AC3E}">
        <p14:creationId xmlns:p14="http://schemas.microsoft.com/office/powerpoint/2010/main" val="422049514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03200"/>
            <a:ext cx="7968425" cy="715621"/>
          </a:xfrm>
        </p:spPr>
        <p:txBody>
          <a:bodyPr>
            <a:normAutofit fontScale="90000"/>
          </a:bodyPr>
          <a:lstStyle/>
          <a:p>
            <a:r>
              <a:rPr lang="en-US" dirty="0" smtClean="0"/>
              <a:t>The low rank approximation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396641" y="918821"/>
            <a:ext cx="8476425" cy="646331"/>
          </a:xfrm>
          <a:prstGeom prst="rect">
            <a:avLst/>
          </a:prstGeom>
          <a:noFill/>
        </p:spPr>
        <p:txBody>
          <a:bodyPr wrap="square" rtlCol="0">
            <a:spAutoFit/>
          </a:bodyPr>
          <a:lstStyle/>
          <a:p>
            <a:r>
              <a:rPr lang="en-US" dirty="0" smtClean="0"/>
              <a:t>The rank of a matrix is the size of the largest number of independent columns of a matrix. The rank can be found by counting the number of singular values &gt;0.</a:t>
            </a:r>
            <a:endParaRPr lang="en-US" dirty="0"/>
          </a:p>
        </p:txBody>
      </p:sp>
      <p:graphicFrame>
        <p:nvGraphicFramePr>
          <p:cNvPr id="15" name="Chart 14"/>
          <p:cNvGraphicFramePr>
            <a:graphicFrameLocks/>
          </p:cNvGraphicFramePr>
          <p:nvPr>
            <p:extLst>
              <p:ext uri="{D42A27DB-BD31-4B8C-83A1-F6EECF244321}">
                <p14:modId xmlns:p14="http://schemas.microsoft.com/office/powerpoint/2010/main" val="2739507082"/>
              </p:ext>
            </p:extLst>
          </p:nvPr>
        </p:nvGraphicFramePr>
        <p:xfrm>
          <a:off x="795867" y="1696716"/>
          <a:ext cx="7450666" cy="2689017"/>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p:cNvSpPr txBox="1"/>
          <p:nvPr/>
        </p:nvSpPr>
        <p:spPr>
          <a:xfrm>
            <a:off x="6807201" y="4807983"/>
            <a:ext cx="1710266" cy="646331"/>
          </a:xfrm>
          <a:prstGeom prst="rect">
            <a:avLst/>
          </a:prstGeom>
          <a:noFill/>
          <a:ln>
            <a:solidFill>
              <a:schemeClr val="tx1"/>
            </a:solidFill>
          </a:ln>
        </p:spPr>
        <p:txBody>
          <a:bodyPr wrap="square" rtlCol="0">
            <a:spAutoFit/>
          </a:bodyPr>
          <a:lstStyle/>
          <a:p>
            <a:r>
              <a:rPr lang="en-US" sz="1200" dirty="0" smtClean="0">
                <a:solidFill>
                  <a:srgbClr val="D1282E"/>
                </a:solidFill>
              </a:rPr>
              <a:t>These SVs are zero so the rank of this matrix is 10</a:t>
            </a:r>
            <a:endParaRPr lang="en-US" sz="1200" dirty="0">
              <a:solidFill>
                <a:srgbClr val="D1282E"/>
              </a:solidFill>
            </a:endParaRPr>
          </a:p>
        </p:txBody>
      </p:sp>
      <p:cxnSp>
        <p:nvCxnSpPr>
          <p:cNvPr id="18" name="Straight Arrow Connector 17"/>
          <p:cNvCxnSpPr>
            <a:stCxn id="16" idx="0"/>
          </p:cNvCxnSpPr>
          <p:nvPr/>
        </p:nvCxnSpPr>
        <p:spPr>
          <a:xfrm flipH="1" flipV="1">
            <a:off x="7247467" y="4131733"/>
            <a:ext cx="414867" cy="6762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7662335" y="4131733"/>
            <a:ext cx="160865" cy="7008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132667" y="4769999"/>
            <a:ext cx="3200399" cy="830997"/>
          </a:xfrm>
          <a:prstGeom prst="rect">
            <a:avLst/>
          </a:prstGeom>
          <a:noFill/>
          <a:ln>
            <a:solidFill>
              <a:schemeClr val="tx1"/>
            </a:solidFill>
          </a:ln>
        </p:spPr>
        <p:txBody>
          <a:bodyPr wrap="square" rtlCol="0">
            <a:spAutoFit/>
          </a:bodyPr>
          <a:lstStyle/>
          <a:p>
            <a:r>
              <a:rPr lang="en-US" sz="1200" dirty="0" smtClean="0">
                <a:solidFill>
                  <a:srgbClr val="D1282E"/>
                </a:solidFill>
              </a:rPr>
              <a:t>These SVs are greater than 0, but they are small. The add very little information to this matrix, and could even represent noise. What would happen if we set them to zero?</a:t>
            </a:r>
            <a:endParaRPr lang="en-US" sz="1200" dirty="0">
              <a:solidFill>
                <a:srgbClr val="D1282E"/>
              </a:solidFill>
            </a:endParaRPr>
          </a:p>
        </p:txBody>
      </p:sp>
      <p:cxnSp>
        <p:nvCxnSpPr>
          <p:cNvPr id="25" name="Straight Arrow Connector 24"/>
          <p:cNvCxnSpPr/>
          <p:nvPr/>
        </p:nvCxnSpPr>
        <p:spPr>
          <a:xfrm flipV="1">
            <a:off x="4588935" y="4250267"/>
            <a:ext cx="169332" cy="5197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4588934" y="4131733"/>
            <a:ext cx="1964266" cy="6762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105887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03200"/>
            <a:ext cx="7968425" cy="715621"/>
          </a:xfrm>
        </p:spPr>
        <p:txBody>
          <a:bodyPr>
            <a:normAutofit fontScale="90000"/>
          </a:bodyPr>
          <a:lstStyle/>
          <a:p>
            <a:r>
              <a:rPr lang="en-US" dirty="0" smtClean="0"/>
              <a:t>The low rank approximation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396641" y="918821"/>
            <a:ext cx="8476425" cy="1938992"/>
          </a:xfrm>
          <a:prstGeom prst="rect">
            <a:avLst/>
          </a:prstGeom>
          <a:noFill/>
        </p:spPr>
        <p:txBody>
          <a:bodyPr wrap="square" rtlCol="0">
            <a:spAutoFit/>
          </a:bodyPr>
          <a:lstStyle/>
          <a:p>
            <a:r>
              <a:rPr lang="en-US" dirty="0" smtClean="0"/>
              <a:t>We can build a matrix </a:t>
            </a:r>
            <a:r>
              <a:rPr lang="en-US" dirty="0" err="1" smtClean="0"/>
              <a:t>X</a:t>
            </a:r>
            <a:r>
              <a:rPr lang="en-US" baseline="-25000" dirty="0" err="1" smtClean="0"/>
              <a:t>k</a:t>
            </a:r>
            <a:r>
              <a:rPr lang="en-US" baseline="-25000" dirty="0" smtClean="0"/>
              <a:t> </a:t>
            </a:r>
            <a:r>
              <a:rPr lang="en-US" dirty="0" smtClean="0"/>
              <a:t>that approximates our original matrix by doing the following:</a:t>
            </a:r>
          </a:p>
          <a:p>
            <a:endParaRPr lang="en-US" dirty="0"/>
          </a:p>
          <a:p>
            <a:pPr marL="342900" indent="-342900">
              <a:buFont typeface="+mj-lt"/>
              <a:buAutoNum type="arabicPeriod"/>
            </a:pPr>
            <a:r>
              <a:rPr lang="en-US" dirty="0" smtClean="0"/>
              <a:t>Compute the SVD of X</a:t>
            </a:r>
          </a:p>
          <a:p>
            <a:pPr marL="342900" indent="-342900">
              <a:buFont typeface="+mj-lt"/>
              <a:buAutoNum type="arabicPeriod"/>
            </a:pPr>
            <a:r>
              <a:rPr lang="en-US" dirty="0" smtClean="0"/>
              <a:t>Truncate U, </a:t>
            </a:r>
            <a:r>
              <a:rPr lang="en-US" dirty="0" err="1" smtClean="0"/>
              <a:t>Σ</a:t>
            </a:r>
            <a:r>
              <a:rPr lang="en-US" dirty="0" smtClean="0"/>
              <a:t> and V to take only the k highest columns &amp; singular values</a:t>
            </a:r>
          </a:p>
          <a:p>
            <a:pPr marL="342900" indent="-342900">
              <a:buFont typeface="+mj-lt"/>
              <a:buAutoNum type="arabicPeriod"/>
            </a:pPr>
            <a:r>
              <a:rPr lang="en-US" dirty="0" smtClean="0"/>
              <a:t>Multiply back together to get </a:t>
            </a:r>
            <a:r>
              <a:rPr lang="en-US" dirty="0" err="1" smtClean="0"/>
              <a:t>X</a:t>
            </a:r>
            <a:r>
              <a:rPr lang="en-US" baseline="-25000" dirty="0" err="1" smtClean="0"/>
              <a:t>k</a:t>
            </a:r>
            <a:endParaRPr lang="en-US" baseline="-25000" dirty="0" smtClean="0"/>
          </a:p>
          <a:p>
            <a:pPr marL="285750" indent="-285750">
              <a:buFont typeface="Arial"/>
              <a:buChar char="•"/>
            </a:pPr>
            <a:endParaRPr lang="en-US" baseline="-25000" dirty="0"/>
          </a:p>
        </p:txBody>
      </p:sp>
      <p:grpSp>
        <p:nvGrpSpPr>
          <p:cNvPr id="14" name="Group 13"/>
          <p:cNvGrpSpPr/>
          <p:nvPr/>
        </p:nvGrpSpPr>
        <p:grpSpPr>
          <a:xfrm>
            <a:off x="992342" y="3214149"/>
            <a:ext cx="7003581" cy="1981199"/>
            <a:chOff x="1058286" y="3809998"/>
            <a:chExt cx="7003581" cy="1981199"/>
          </a:xfrm>
        </p:grpSpPr>
        <p:grpSp>
          <p:nvGrpSpPr>
            <p:cNvPr id="13" name="Group 12"/>
            <p:cNvGrpSpPr/>
            <p:nvPr/>
          </p:nvGrpSpPr>
          <p:grpSpPr>
            <a:xfrm>
              <a:off x="1361454" y="3809998"/>
              <a:ext cx="6163733" cy="1981199"/>
              <a:chOff x="1405467" y="2269059"/>
              <a:chExt cx="6163733" cy="1981199"/>
            </a:xfrm>
          </p:grpSpPr>
          <p:sp>
            <p:nvSpPr>
              <p:cNvPr id="7" name="Rectangle 6"/>
              <p:cNvSpPr/>
              <p:nvPr/>
            </p:nvSpPr>
            <p:spPr>
              <a:xfrm>
                <a:off x="1405467" y="2270497"/>
                <a:ext cx="6163733" cy="1979761"/>
              </a:xfrm>
              <a:prstGeom prst="rect">
                <a:avLst/>
              </a:prstGeom>
              <a:solidFill>
                <a:schemeClr val="accent4">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617133" y="3809998"/>
                <a:ext cx="1371600" cy="369332"/>
              </a:xfrm>
              <a:prstGeom prst="rect">
                <a:avLst/>
              </a:prstGeom>
              <a:noFill/>
            </p:spPr>
            <p:txBody>
              <a:bodyPr wrap="square" rtlCol="0">
                <a:spAutoFit/>
              </a:bodyPr>
              <a:lstStyle/>
              <a:p>
                <a:pPr algn="ctr"/>
                <a:r>
                  <a:rPr lang="en-US" i="1" dirty="0" err="1" smtClean="0"/>
                  <a:t>NxM</a:t>
                </a:r>
                <a:endParaRPr lang="en-US" i="1" dirty="0"/>
              </a:p>
            </p:txBody>
          </p:sp>
          <p:sp>
            <p:nvSpPr>
              <p:cNvPr id="10" name="TextBox 9"/>
              <p:cNvSpPr txBox="1"/>
              <p:nvPr/>
            </p:nvSpPr>
            <p:spPr>
              <a:xfrm>
                <a:off x="3691478" y="3789870"/>
                <a:ext cx="931333" cy="369332"/>
              </a:xfrm>
              <a:prstGeom prst="rect">
                <a:avLst/>
              </a:prstGeom>
              <a:noFill/>
            </p:spPr>
            <p:txBody>
              <a:bodyPr wrap="square" rtlCol="0">
                <a:spAutoFit/>
              </a:bodyPr>
              <a:lstStyle/>
              <a:p>
                <a:pPr algn="ctr"/>
                <a:r>
                  <a:rPr lang="en-US" i="1" dirty="0" err="1" smtClean="0"/>
                  <a:t>NxK</a:t>
                </a:r>
                <a:endParaRPr lang="en-US" i="1" dirty="0"/>
              </a:p>
            </p:txBody>
          </p:sp>
          <p:sp>
            <p:nvSpPr>
              <p:cNvPr id="11" name="TextBox 10"/>
              <p:cNvSpPr txBox="1"/>
              <p:nvPr/>
            </p:nvSpPr>
            <p:spPr>
              <a:xfrm>
                <a:off x="4825992" y="3789873"/>
                <a:ext cx="931333" cy="369332"/>
              </a:xfrm>
              <a:prstGeom prst="rect">
                <a:avLst/>
              </a:prstGeom>
              <a:noFill/>
            </p:spPr>
            <p:txBody>
              <a:bodyPr wrap="square" rtlCol="0">
                <a:spAutoFit/>
              </a:bodyPr>
              <a:lstStyle/>
              <a:p>
                <a:pPr algn="ctr"/>
                <a:r>
                  <a:rPr lang="en-US" i="1" dirty="0" err="1" smtClean="0"/>
                  <a:t>KxK</a:t>
                </a:r>
                <a:endParaRPr lang="en-US" i="1" dirty="0"/>
              </a:p>
            </p:txBody>
          </p:sp>
          <p:sp>
            <p:nvSpPr>
              <p:cNvPr id="12" name="TextBox 11"/>
              <p:cNvSpPr txBox="1"/>
              <p:nvPr/>
            </p:nvSpPr>
            <p:spPr>
              <a:xfrm>
                <a:off x="6028235" y="3772940"/>
                <a:ext cx="1185360" cy="369329"/>
              </a:xfrm>
              <a:prstGeom prst="rect">
                <a:avLst/>
              </a:prstGeom>
              <a:noFill/>
            </p:spPr>
            <p:txBody>
              <a:bodyPr wrap="square" rtlCol="0">
                <a:spAutoFit/>
              </a:bodyPr>
              <a:lstStyle/>
              <a:p>
                <a:pPr algn="ctr"/>
                <a:r>
                  <a:rPr lang="en-US" i="1" dirty="0" smtClean="0"/>
                  <a:t>(</a:t>
                </a:r>
                <a:r>
                  <a:rPr lang="en-US" i="1" dirty="0" err="1" smtClean="0"/>
                  <a:t>MxK</a:t>
                </a:r>
                <a:r>
                  <a:rPr lang="en-US" i="1" dirty="0" smtClean="0"/>
                  <a:t>)</a:t>
                </a:r>
                <a:r>
                  <a:rPr lang="en-US" i="1" baseline="30000" dirty="0" smtClean="0"/>
                  <a:t>T</a:t>
                </a:r>
                <a:endParaRPr lang="en-US" i="1" baseline="30000" dirty="0"/>
              </a:p>
            </p:txBody>
          </p:sp>
          <p:sp>
            <p:nvSpPr>
              <p:cNvPr id="5" name="TextBox 4"/>
              <p:cNvSpPr txBox="1"/>
              <p:nvPr/>
            </p:nvSpPr>
            <p:spPr>
              <a:xfrm>
                <a:off x="1964268" y="2269059"/>
                <a:ext cx="5096933" cy="369332"/>
              </a:xfrm>
              <a:prstGeom prst="rect">
                <a:avLst/>
              </a:prstGeom>
              <a:noFill/>
            </p:spPr>
            <p:txBody>
              <a:bodyPr wrap="square" rtlCol="0">
                <a:spAutoFit/>
              </a:bodyPr>
              <a:lstStyle/>
              <a:p>
                <a:pPr algn="ctr"/>
                <a:r>
                  <a:rPr lang="en-US" b="1" u="sng" dirty="0" smtClean="0"/>
                  <a:t>Low Rank Approximation – K&lt;&lt;M</a:t>
                </a:r>
                <a:endParaRPr lang="en-US" b="1" u="sng" dirty="0"/>
              </a:p>
            </p:txBody>
          </p:sp>
        </p:grpSp>
        <p:sp>
          <p:nvSpPr>
            <p:cNvPr id="8" name="TextBox 7"/>
            <p:cNvSpPr txBox="1"/>
            <p:nvPr/>
          </p:nvSpPr>
          <p:spPr>
            <a:xfrm>
              <a:off x="1058286" y="4130384"/>
              <a:ext cx="7003581" cy="1107996"/>
            </a:xfrm>
            <a:prstGeom prst="rect">
              <a:avLst/>
            </a:prstGeom>
            <a:noFill/>
          </p:spPr>
          <p:txBody>
            <a:bodyPr wrap="square" rtlCol="0">
              <a:spAutoFit/>
            </a:bodyPr>
            <a:lstStyle/>
            <a:p>
              <a:pPr algn="ctr"/>
              <a:r>
                <a:rPr lang="en-US" sz="6600" b="1" dirty="0" err="1" smtClean="0">
                  <a:solidFill>
                    <a:schemeClr val="tx2"/>
                  </a:solidFill>
                </a:rPr>
                <a:t>X</a:t>
              </a:r>
              <a:r>
                <a:rPr lang="en-US" sz="6600" b="1" baseline="-25000" dirty="0" err="1" smtClean="0">
                  <a:solidFill>
                    <a:schemeClr val="tx2"/>
                  </a:solidFill>
                </a:rPr>
                <a:t>k</a:t>
              </a:r>
              <a:r>
                <a:rPr lang="en-US" sz="6600" b="1" dirty="0" smtClean="0">
                  <a:solidFill>
                    <a:schemeClr val="tx2"/>
                  </a:solidFill>
                </a:rPr>
                <a:t> = </a:t>
              </a:r>
              <a:r>
                <a:rPr lang="en-US" sz="6600" b="1" dirty="0" err="1" smtClean="0">
                  <a:solidFill>
                    <a:schemeClr val="tx2"/>
                  </a:solidFill>
                </a:rPr>
                <a:t>U</a:t>
              </a:r>
              <a:r>
                <a:rPr lang="en-US" sz="6600" b="1" baseline="-25000" dirty="0" err="1" smtClean="0">
                  <a:solidFill>
                    <a:schemeClr val="tx2"/>
                  </a:solidFill>
                </a:rPr>
                <a:t>k</a:t>
              </a:r>
              <a:r>
                <a:rPr lang="en-US" sz="6600" b="1" dirty="0" smtClean="0">
                  <a:solidFill>
                    <a:schemeClr val="tx2"/>
                  </a:solidFill>
                </a:rPr>
                <a:t> </a:t>
              </a:r>
              <a:r>
                <a:rPr lang="en-US" sz="6600" b="1" dirty="0" err="1" smtClean="0">
                  <a:solidFill>
                    <a:schemeClr val="tx2"/>
                  </a:solidFill>
                </a:rPr>
                <a:t>Σ</a:t>
              </a:r>
              <a:r>
                <a:rPr lang="en-US" sz="6600" b="1" baseline="-25000" dirty="0" err="1" smtClean="0">
                  <a:solidFill>
                    <a:schemeClr val="tx2"/>
                  </a:solidFill>
                </a:rPr>
                <a:t>k</a:t>
              </a:r>
              <a:r>
                <a:rPr lang="en-US" sz="6600" b="1" dirty="0" smtClean="0">
                  <a:solidFill>
                    <a:schemeClr val="tx2"/>
                  </a:solidFill>
                </a:rPr>
                <a:t> </a:t>
              </a:r>
              <a:r>
                <a:rPr lang="en-US" sz="6600" b="1" dirty="0" err="1" smtClean="0">
                  <a:solidFill>
                    <a:schemeClr val="tx2"/>
                  </a:solidFill>
                </a:rPr>
                <a:t>V</a:t>
              </a:r>
              <a:r>
                <a:rPr lang="en-US" sz="6600" b="1" baseline="-25000" dirty="0" err="1" smtClean="0">
                  <a:solidFill>
                    <a:schemeClr val="tx2"/>
                  </a:solidFill>
                </a:rPr>
                <a:t>k</a:t>
              </a:r>
              <a:r>
                <a:rPr lang="en-US" sz="6600" b="1" baseline="30000" dirty="0" err="1" smtClean="0">
                  <a:solidFill>
                    <a:schemeClr val="tx2"/>
                  </a:solidFill>
                </a:rPr>
                <a:t>T</a:t>
              </a:r>
              <a:endParaRPr lang="en-US" sz="6600" b="1" baseline="30000" dirty="0">
                <a:solidFill>
                  <a:schemeClr val="tx2"/>
                </a:solidFill>
              </a:endParaRPr>
            </a:p>
          </p:txBody>
        </p:sp>
      </p:grpSp>
    </p:spTree>
    <p:extLst>
      <p:ext uri="{BB962C8B-B14F-4D97-AF65-F5344CB8AC3E}">
        <p14:creationId xmlns:p14="http://schemas.microsoft.com/office/powerpoint/2010/main" val="306580437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118527"/>
            <a:ext cx="7968425" cy="715621"/>
          </a:xfrm>
        </p:spPr>
        <p:txBody>
          <a:bodyPr>
            <a:normAutofit fontScale="90000"/>
          </a:bodyPr>
          <a:lstStyle/>
          <a:p>
            <a:r>
              <a:rPr lang="en-US" dirty="0" smtClean="0"/>
              <a:t>The low rank approximation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311976" y="580161"/>
            <a:ext cx="8476425" cy="2308324"/>
          </a:xfrm>
          <a:prstGeom prst="rect">
            <a:avLst/>
          </a:prstGeom>
          <a:noFill/>
        </p:spPr>
        <p:txBody>
          <a:bodyPr wrap="square" rtlCol="0">
            <a:spAutoFit/>
          </a:bodyPr>
          <a:lstStyle/>
          <a:p>
            <a:r>
              <a:rPr lang="en-US" dirty="0" smtClean="0"/>
              <a:t>Our original matrix had 12 columns with a rank of 10. In our approximation, we decided to use k=6. The cumulative sum of singular values is related to the amount of information contained in the matrix. By using k=6, we lost some information, but not half. </a:t>
            </a:r>
          </a:p>
          <a:p>
            <a:endParaRPr lang="en-US" dirty="0"/>
          </a:p>
          <a:p>
            <a:pPr algn="ctr"/>
            <a:r>
              <a:rPr lang="en-US" b="1" dirty="0" smtClean="0">
                <a:solidFill>
                  <a:srgbClr val="D1282E"/>
                </a:solidFill>
              </a:rPr>
              <a:t>What do we gain with the low rank approximation?</a:t>
            </a:r>
          </a:p>
          <a:p>
            <a:pPr algn="ctr"/>
            <a:r>
              <a:rPr lang="en-US" b="1" dirty="0" smtClean="0">
                <a:solidFill>
                  <a:srgbClr val="D1282E"/>
                </a:solidFill>
              </a:rPr>
              <a:t>What do we lose?</a:t>
            </a:r>
          </a:p>
          <a:p>
            <a:endParaRPr lang="en-US" dirty="0"/>
          </a:p>
        </p:txBody>
      </p:sp>
      <p:graphicFrame>
        <p:nvGraphicFramePr>
          <p:cNvPr id="15" name="Chart 14"/>
          <p:cNvGraphicFramePr>
            <a:graphicFrameLocks/>
          </p:cNvGraphicFramePr>
          <p:nvPr>
            <p:extLst>
              <p:ext uri="{D42A27DB-BD31-4B8C-83A1-F6EECF244321}">
                <p14:modId xmlns:p14="http://schemas.microsoft.com/office/powerpoint/2010/main" val="738758319"/>
              </p:ext>
            </p:extLst>
          </p:nvPr>
        </p:nvGraphicFramePr>
        <p:xfrm>
          <a:off x="396641" y="2760133"/>
          <a:ext cx="8120826" cy="38438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2541337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118527"/>
            <a:ext cx="7968425" cy="715621"/>
          </a:xfrm>
        </p:spPr>
        <p:txBody>
          <a:bodyPr>
            <a:normAutofit/>
          </a:bodyPr>
          <a:lstStyle/>
          <a:p>
            <a:r>
              <a:rPr lang="en-US" dirty="0" smtClean="0"/>
              <a:t>One Benefit of rank-k </a:t>
            </a:r>
            <a:r>
              <a:rPr lang="en-US" dirty="0" err="1" smtClean="0"/>
              <a:t>svd</a:t>
            </a:r>
            <a:endParaRPr lang="en-US" dirty="0"/>
          </a:p>
        </p:txBody>
      </p:sp>
      <p:sp>
        <p:nvSpPr>
          <p:cNvPr id="6" name="TextBox 5"/>
          <p:cNvSpPr txBox="1"/>
          <p:nvPr/>
        </p:nvSpPr>
        <p:spPr>
          <a:xfrm>
            <a:off x="1142951" y="5171244"/>
            <a:ext cx="184666" cy="369332"/>
          </a:xfrm>
          <a:prstGeom prst="rect">
            <a:avLst/>
          </a:prstGeom>
          <a:noFill/>
        </p:spPr>
        <p:txBody>
          <a:bodyPr wrap="none" rtlCol="0">
            <a:spAutoFit/>
          </a:bodyPr>
          <a:lstStyle/>
          <a:p>
            <a:endParaRPr lang="en-US" dirty="0"/>
          </a:p>
        </p:txBody>
      </p:sp>
      <p:sp>
        <p:nvSpPr>
          <p:cNvPr id="4" name="TextBox 3"/>
          <p:cNvSpPr txBox="1"/>
          <p:nvPr/>
        </p:nvSpPr>
        <p:spPr>
          <a:xfrm>
            <a:off x="396641" y="1228630"/>
            <a:ext cx="8476425" cy="646331"/>
          </a:xfrm>
          <a:prstGeom prst="rect">
            <a:avLst/>
          </a:prstGeom>
          <a:noFill/>
        </p:spPr>
        <p:txBody>
          <a:bodyPr wrap="square" rtlCol="0">
            <a:spAutoFit/>
          </a:bodyPr>
          <a:lstStyle/>
          <a:p>
            <a:pPr marL="285750" indent="-285750">
              <a:buFont typeface="Arial"/>
              <a:buChar char="•"/>
            </a:pPr>
            <a:r>
              <a:rPr lang="en-US" dirty="0" smtClean="0"/>
              <a:t>A floating point number uses 8 bytes of memory</a:t>
            </a:r>
            <a:endParaRPr lang="en-US" dirty="0"/>
          </a:p>
          <a:p>
            <a:pPr marL="285750" indent="-285750">
              <a:buFont typeface="Arial"/>
              <a:buChar char="•"/>
            </a:pPr>
            <a:r>
              <a:rPr lang="en-US" dirty="0" smtClean="0"/>
              <a:t>An </a:t>
            </a:r>
            <a:r>
              <a:rPr lang="en-US" dirty="0" err="1" smtClean="0"/>
              <a:t>MxN</a:t>
            </a:r>
            <a:r>
              <a:rPr lang="en-US" dirty="0" smtClean="0"/>
              <a:t> matrix of floating point numbers uses </a:t>
            </a:r>
            <a:r>
              <a:rPr lang="en-US" b="1" i="1" dirty="0" smtClean="0">
                <a:solidFill>
                  <a:schemeClr val="tx2"/>
                </a:solidFill>
              </a:rPr>
              <a:t>8*M*N </a:t>
            </a:r>
            <a:r>
              <a:rPr lang="en-US" dirty="0" smtClean="0"/>
              <a:t>bytes of memory.</a:t>
            </a:r>
          </a:p>
        </p:txBody>
      </p:sp>
      <p:sp>
        <p:nvSpPr>
          <p:cNvPr id="9" name="TextBox 8"/>
          <p:cNvSpPr txBox="1"/>
          <p:nvPr/>
        </p:nvSpPr>
        <p:spPr>
          <a:xfrm>
            <a:off x="396642" y="2542381"/>
            <a:ext cx="1059624" cy="1569660"/>
          </a:xfrm>
          <a:prstGeom prst="rect">
            <a:avLst/>
          </a:prstGeom>
          <a:noFill/>
        </p:spPr>
        <p:txBody>
          <a:bodyPr wrap="square" rtlCol="0">
            <a:spAutoFit/>
          </a:bodyPr>
          <a:lstStyle/>
          <a:p>
            <a:r>
              <a:rPr lang="en-US" sz="3200" b="1" dirty="0" err="1" smtClean="0">
                <a:solidFill>
                  <a:schemeClr val="tx2"/>
                </a:solidFill>
              </a:rPr>
              <a:t>U</a:t>
            </a:r>
            <a:r>
              <a:rPr lang="en-US" sz="3200" b="1" baseline="-25000" dirty="0" err="1" smtClean="0">
                <a:solidFill>
                  <a:schemeClr val="tx2"/>
                </a:solidFill>
              </a:rPr>
              <a:t>k</a:t>
            </a:r>
            <a:r>
              <a:rPr lang="en-US" sz="3200" b="1" dirty="0" smtClean="0">
                <a:solidFill>
                  <a:schemeClr val="tx2"/>
                </a:solidFill>
              </a:rPr>
              <a:t> </a:t>
            </a:r>
          </a:p>
          <a:p>
            <a:r>
              <a:rPr lang="en-US" sz="3200" b="1" dirty="0" err="1" smtClean="0">
                <a:solidFill>
                  <a:schemeClr val="tx2"/>
                </a:solidFill>
              </a:rPr>
              <a:t>Σ</a:t>
            </a:r>
            <a:r>
              <a:rPr lang="en-US" sz="3200" b="1" baseline="-25000" dirty="0" err="1" smtClean="0">
                <a:solidFill>
                  <a:schemeClr val="tx2"/>
                </a:solidFill>
              </a:rPr>
              <a:t>k</a:t>
            </a:r>
            <a:r>
              <a:rPr lang="en-US" sz="3200" b="1" dirty="0" smtClean="0">
                <a:solidFill>
                  <a:schemeClr val="tx2"/>
                </a:solidFill>
              </a:rPr>
              <a:t> </a:t>
            </a:r>
          </a:p>
          <a:p>
            <a:r>
              <a:rPr lang="en-US" sz="3200" b="1" dirty="0" err="1" smtClean="0">
                <a:solidFill>
                  <a:schemeClr val="tx2"/>
                </a:solidFill>
              </a:rPr>
              <a:t>V</a:t>
            </a:r>
            <a:r>
              <a:rPr lang="en-US" sz="3200" b="1" baseline="-25000" dirty="0" err="1" smtClean="0">
                <a:solidFill>
                  <a:schemeClr val="tx2"/>
                </a:solidFill>
              </a:rPr>
              <a:t>k</a:t>
            </a:r>
            <a:r>
              <a:rPr lang="en-US" sz="3200" b="1" baseline="30000" dirty="0" err="1" smtClean="0">
                <a:solidFill>
                  <a:schemeClr val="tx2"/>
                </a:solidFill>
              </a:rPr>
              <a:t>T</a:t>
            </a:r>
            <a:endParaRPr lang="en-US" sz="3200" b="1" baseline="30000" dirty="0">
              <a:solidFill>
                <a:schemeClr val="tx2"/>
              </a:solidFill>
            </a:endParaRPr>
          </a:p>
        </p:txBody>
      </p:sp>
      <p:sp>
        <p:nvSpPr>
          <p:cNvPr id="3" name="TextBox 2"/>
          <p:cNvSpPr txBox="1"/>
          <p:nvPr/>
        </p:nvSpPr>
        <p:spPr>
          <a:xfrm>
            <a:off x="396641" y="2131992"/>
            <a:ext cx="7646691" cy="369332"/>
          </a:xfrm>
          <a:prstGeom prst="rect">
            <a:avLst/>
          </a:prstGeom>
          <a:noFill/>
        </p:spPr>
        <p:txBody>
          <a:bodyPr wrap="square" rtlCol="0">
            <a:spAutoFit/>
          </a:bodyPr>
          <a:lstStyle/>
          <a:p>
            <a:r>
              <a:rPr lang="en-US" i="1" dirty="0" smtClean="0"/>
              <a:t>Instead of storing X, lets use </a:t>
            </a:r>
            <a:r>
              <a:rPr lang="en-US" i="1" dirty="0" err="1" smtClean="0"/>
              <a:t>X</a:t>
            </a:r>
            <a:r>
              <a:rPr lang="en-US" i="1" baseline="-25000" dirty="0" err="1" smtClean="0"/>
              <a:t>k</a:t>
            </a:r>
            <a:r>
              <a:rPr lang="en-US" i="1" dirty="0" smtClean="0"/>
              <a:t>, a low rank approximation</a:t>
            </a:r>
            <a:endParaRPr lang="en-US" i="1" baseline="-25000" dirty="0"/>
          </a:p>
        </p:txBody>
      </p:sp>
      <p:sp>
        <p:nvSpPr>
          <p:cNvPr id="5" name="TextBox 4"/>
          <p:cNvSpPr txBox="1"/>
          <p:nvPr/>
        </p:nvSpPr>
        <p:spPr>
          <a:xfrm>
            <a:off x="311976" y="800290"/>
            <a:ext cx="2041757" cy="369332"/>
          </a:xfrm>
          <a:prstGeom prst="rect">
            <a:avLst/>
          </a:prstGeom>
          <a:noFill/>
        </p:spPr>
        <p:txBody>
          <a:bodyPr wrap="square" rtlCol="0">
            <a:spAutoFit/>
          </a:bodyPr>
          <a:lstStyle/>
          <a:p>
            <a:r>
              <a:rPr lang="en-US" b="1" u="sng" dirty="0" smtClean="0"/>
              <a:t>Some facts</a:t>
            </a:r>
            <a:endParaRPr lang="en-US" b="1" u="sng" dirty="0"/>
          </a:p>
        </p:txBody>
      </p:sp>
      <p:sp>
        <p:nvSpPr>
          <p:cNvPr id="17" name="TextBox 16"/>
          <p:cNvSpPr txBox="1"/>
          <p:nvPr/>
        </p:nvSpPr>
        <p:spPr>
          <a:xfrm>
            <a:off x="1226375" y="2745577"/>
            <a:ext cx="7646691" cy="369332"/>
          </a:xfrm>
          <a:prstGeom prst="rect">
            <a:avLst/>
          </a:prstGeom>
          <a:noFill/>
        </p:spPr>
        <p:txBody>
          <a:bodyPr wrap="square" rtlCol="0">
            <a:spAutoFit/>
          </a:bodyPr>
          <a:lstStyle/>
          <a:p>
            <a:r>
              <a:rPr lang="en-US" dirty="0" smtClean="0"/>
              <a:t>…this is 8*N*K bytes</a:t>
            </a:r>
            <a:endParaRPr lang="en-US" baseline="-25000" dirty="0"/>
          </a:p>
        </p:txBody>
      </p:sp>
      <p:sp>
        <p:nvSpPr>
          <p:cNvPr id="18" name="TextBox 17"/>
          <p:cNvSpPr txBox="1"/>
          <p:nvPr/>
        </p:nvSpPr>
        <p:spPr>
          <a:xfrm>
            <a:off x="1226378" y="3185838"/>
            <a:ext cx="7646691" cy="369332"/>
          </a:xfrm>
          <a:prstGeom prst="rect">
            <a:avLst/>
          </a:prstGeom>
          <a:noFill/>
        </p:spPr>
        <p:txBody>
          <a:bodyPr wrap="square" rtlCol="0">
            <a:spAutoFit/>
          </a:bodyPr>
          <a:lstStyle/>
          <a:p>
            <a:r>
              <a:rPr lang="en-US" dirty="0" smtClean="0"/>
              <a:t>…this is 8*1*K bytes</a:t>
            </a:r>
            <a:endParaRPr lang="en-US" baseline="-25000" dirty="0"/>
          </a:p>
        </p:txBody>
      </p:sp>
      <p:sp>
        <p:nvSpPr>
          <p:cNvPr id="19" name="TextBox 18"/>
          <p:cNvSpPr txBox="1"/>
          <p:nvPr/>
        </p:nvSpPr>
        <p:spPr>
          <a:xfrm>
            <a:off x="1226381" y="3626099"/>
            <a:ext cx="7646691" cy="369332"/>
          </a:xfrm>
          <a:prstGeom prst="rect">
            <a:avLst/>
          </a:prstGeom>
          <a:noFill/>
        </p:spPr>
        <p:txBody>
          <a:bodyPr wrap="square" rtlCol="0">
            <a:spAutoFit/>
          </a:bodyPr>
          <a:lstStyle/>
          <a:p>
            <a:r>
              <a:rPr lang="en-US" dirty="0" smtClean="0"/>
              <a:t>…this is 8*K*K bytes</a:t>
            </a:r>
            <a:endParaRPr lang="en-US" baseline="-25000" dirty="0"/>
          </a:p>
        </p:txBody>
      </p:sp>
      <p:sp>
        <p:nvSpPr>
          <p:cNvPr id="20" name="Right Arrow 19"/>
          <p:cNvSpPr/>
          <p:nvPr/>
        </p:nvSpPr>
        <p:spPr>
          <a:xfrm>
            <a:off x="3725332" y="3114909"/>
            <a:ext cx="77893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5317061" y="2742706"/>
            <a:ext cx="2743200" cy="923330"/>
          </a:xfrm>
          <a:prstGeom prst="rect">
            <a:avLst/>
          </a:prstGeom>
          <a:noFill/>
        </p:spPr>
        <p:txBody>
          <a:bodyPr wrap="square" rtlCol="0">
            <a:spAutoFit/>
          </a:bodyPr>
          <a:lstStyle/>
          <a:p>
            <a:r>
              <a:rPr lang="en-US" dirty="0" smtClean="0"/>
              <a:t>When separated…</a:t>
            </a:r>
          </a:p>
          <a:p>
            <a:endParaRPr lang="en-US" dirty="0" smtClean="0"/>
          </a:p>
          <a:p>
            <a:r>
              <a:rPr lang="en-US" b="1" i="1" dirty="0" smtClean="0">
                <a:solidFill>
                  <a:srgbClr val="D1282E"/>
                </a:solidFill>
              </a:rPr>
              <a:t>8*K*(N+M+1)</a:t>
            </a:r>
            <a:r>
              <a:rPr lang="en-US" dirty="0" smtClean="0"/>
              <a:t> bytes</a:t>
            </a:r>
            <a:endParaRPr lang="en-US" dirty="0"/>
          </a:p>
        </p:txBody>
      </p:sp>
      <p:sp>
        <p:nvSpPr>
          <p:cNvPr id="22" name="TextBox 21"/>
          <p:cNvSpPr txBox="1"/>
          <p:nvPr/>
        </p:nvSpPr>
        <p:spPr>
          <a:xfrm>
            <a:off x="362773" y="4570392"/>
            <a:ext cx="7646691" cy="1200329"/>
          </a:xfrm>
          <a:prstGeom prst="rect">
            <a:avLst/>
          </a:prstGeom>
          <a:noFill/>
        </p:spPr>
        <p:txBody>
          <a:bodyPr wrap="square" rtlCol="0">
            <a:spAutoFit/>
          </a:bodyPr>
          <a:lstStyle/>
          <a:p>
            <a:r>
              <a:rPr lang="en-US" i="1" dirty="0" smtClean="0"/>
              <a:t>If you choose K&lt;&lt;M, you could save a ton of space…</a:t>
            </a:r>
          </a:p>
          <a:p>
            <a:endParaRPr lang="en-US" dirty="0"/>
          </a:p>
          <a:p>
            <a:r>
              <a:rPr lang="en-US" dirty="0" smtClean="0"/>
              <a:t>i.e.</a:t>
            </a:r>
            <a:r>
              <a:rPr lang="en-US" i="1" dirty="0" smtClean="0"/>
              <a:t> </a:t>
            </a:r>
            <a:r>
              <a:rPr lang="en-US" dirty="0" smtClean="0"/>
              <a:t>k=100,N=1MM,M=10k, the full X is 80 GB, whereas storing the decomposed components of </a:t>
            </a:r>
            <a:r>
              <a:rPr lang="en-US" dirty="0" err="1" smtClean="0"/>
              <a:t>X</a:t>
            </a:r>
            <a:r>
              <a:rPr lang="en-US" baseline="-25000" dirty="0" err="1" smtClean="0"/>
              <a:t>k</a:t>
            </a:r>
            <a:r>
              <a:rPr lang="en-US" dirty="0" smtClean="0"/>
              <a:t> would only be 0.8 GB!</a:t>
            </a:r>
            <a:endParaRPr lang="en-US" i="1" baseline="-25000" dirty="0"/>
          </a:p>
        </p:txBody>
      </p:sp>
    </p:spTree>
    <p:extLst>
      <p:ext uri="{BB962C8B-B14F-4D97-AF65-F5344CB8AC3E}">
        <p14:creationId xmlns:p14="http://schemas.microsoft.com/office/powerpoint/2010/main" val="227155264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118527"/>
            <a:ext cx="7968425" cy="715621"/>
          </a:xfrm>
        </p:spPr>
        <p:txBody>
          <a:bodyPr>
            <a:normAutofit/>
          </a:bodyPr>
          <a:lstStyle/>
          <a:p>
            <a:r>
              <a:rPr lang="en-US" dirty="0" smtClean="0"/>
              <a:t>The cost</a:t>
            </a:r>
            <a:endParaRPr lang="en-US" dirty="0"/>
          </a:p>
        </p:txBody>
      </p:sp>
      <p:sp>
        <p:nvSpPr>
          <p:cNvPr id="6" name="TextBox 5"/>
          <p:cNvSpPr txBox="1"/>
          <p:nvPr/>
        </p:nvSpPr>
        <p:spPr>
          <a:xfrm>
            <a:off x="1142951" y="5171244"/>
            <a:ext cx="184666" cy="369332"/>
          </a:xfrm>
          <a:prstGeom prst="rect">
            <a:avLst/>
          </a:prstGeom>
          <a:noFill/>
        </p:spPr>
        <p:txBody>
          <a:bodyPr wrap="none" rtlCol="0">
            <a:spAutoFit/>
          </a:bodyPr>
          <a:lstStyle/>
          <a:p>
            <a:endParaRPr lang="en-US" dirty="0"/>
          </a:p>
        </p:txBody>
      </p:sp>
      <p:sp>
        <p:nvSpPr>
          <p:cNvPr id="3" name="TextBox 2"/>
          <p:cNvSpPr txBox="1"/>
          <p:nvPr/>
        </p:nvSpPr>
        <p:spPr>
          <a:xfrm>
            <a:off x="287866" y="594267"/>
            <a:ext cx="7958667" cy="369332"/>
          </a:xfrm>
          <a:prstGeom prst="rect">
            <a:avLst/>
          </a:prstGeom>
          <a:noFill/>
        </p:spPr>
        <p:txBody>
          <a:bodyPr wrap="square" rtlCol="0">
            <a:spAutoFit/>
          </a:bodyPr>
          <a:lstStyle/>
          <a:p>
            <a:r>
              <a:rPr lang="en-US" dirty="0" smtClean="0"/>
              <a:t>This result comes from the </a:t>
            </a:r>
            <a:r>
              <a:rPr lang="en-US" dirty="0" err="1" smtClean="0"/>
              <a:t>Eckart</a:t>
            </a:r>
            <a:r>
              <a:rPr lang="en-US" dirty="0" smtClean="0"/>
              <a:t>-Young-</a:t>
            </a:r>
            <a:r>
              <a:rPr lang="en-US" dirty="0" err="1" smtClean="0"/>
              <a:t>Mirsky</a:t>
            </a:r>
            <a:r>
              <a:rPr lang="en-US" dirty="0" smtClean="0"/>
              <a:t> Theorem</a:t>
            </a:r>
            <a:endParaRPr lang="en-US" dirty="0"/>
          </a:p>
        </p:txBody>
      </p:sp>
      <p:pic>
        <p:nvPicPr>
          <p:cNvPr id="4" name="Picture 3"/>
          <p:cNvPicPr>
            <a:picLocks noChangeAspect="1"/>
          </p:cNvPicPr>
          <p:nvPr/>
        </p:nvPicPr>
        <p:blipFill>
          <a:blip r:embed="rId3"/>
          <a:stretch>
            <a:fillRect/>
          </a:stretch>
        </p:blipFill>
        <p:spPr>
          <a:xfrm>
            <a:off x="1687206" y="2415117"/>
            <a:ext cx="4750302" cy="1377950"/>
          </a:xfrm>
          <a:prstGeom prst="rect">
            <a:avLst/>
          </a:prstGeom>
        </p:spPr>
      </p:pic>
      <p:pic>
        <p:nvPicPr>
          <p:cNvPr id="5" name="Picture 4"/>
          <p:cNvPicPr>
            <a:picLocks noChangeAspect="1"/>
          </p:cNvPicPr>
          <p:nvPr/>
        </p:nvPicPr>
        <p:blipFill>
          <a:blip r:embed="rId4"/>
          <a:stretch>
            <a:fillRect/>
          </a:stretch>
        </p:blipFill>
        <p:spPr>
          <a:xfrm>
            <a:off x="4999567" y="4055263"/>
            <a:ext cx="2561167" cy="870299"/>
          </a:xfrm>
          <a:prstGeom prst="rect">
            <a:avLst/>
          </a:prstGeom>
        </p:spPr>
      </p:pic>
      <p:sp>
        <p:nvSpPr>
          <p:cNvPr id="7" name="TextBox 6"/>
          <p:cNvSpPr txBox="1"/>
          <p:nvPr/>
        </p:nvSpPr>
        <p:spPr>
          <a:xfrm>
            <a:off x="304805" y="965203"/>
            <a:ext cx="7975600" cy="923330"/>
          </a:xfrm>
          <a:prstGeom prst="rect">
            <a:avLst/>
          </a:prstGeom>
          <a:noFill/>
        </p:spPr>
        <p:txBody>
          <a:bodyPr wrap="square" rtlCol="0">
            <a:spAutoFit/>
          </a:bodyPr>
          <a:lstStyle/>
          <a:p>
            <a:r>
              <a:rPr lang="en-US" dirty="0" smtClean="0">
                <a:solidFill>
                  <a:schemeClr val="tx2"/>
                </a:solidFill>
              </a:rPr>
              <a:t>If X is an </a:t>
            </a:r>
            <a:r>
              <a:rPr lang="en-US" dirty="0" err="1" smtClean="0">
                <a:solidFill>
                  <a:schemeClr val="tx2"/>
                </a:solidFill>
              </a:rPr>
              <a:t>nxm</a:t>
            </a:r>
            <a:r>
              <a:rPr lang="en-US" dirty="0" smtClean="0">
                <a:solidFill>
                  <a:schemeClr val="tx2"/>
                </a:solidFill>
              </a:rPr>
              <a:t> matrix and </a:t>
            </a:r>
            <a:r>
              <a:rPr lang="en-US" dirty="0" err="1" smtClean="0">
                <a:solidFill>
                  <a:schemeClr val="tx2"/>
                </a:solidFill>
              </a:rPr>
              <a:t>X</a:t>
            </a:r>
            <a:r>
              <a:rPr lang="en-US" baseline="-25000" dirty="0" err="1" smtClean="0">
                <a:solidFill>
                  <a:schemeClr val="tx2"/>
                </a:solidFill>
              </a:rPr>
              <a:t>k</a:t>
            </a:r>
            <a:r>
              <a:rPr lang="en-US" dirty="0" smtClean="0">
                <a:solidFill>
                  <a:schemeClr val="tx2"/>
                </a:solidFill>
              </a:rPr>
              <a:t> is the rank-</a:t>
            </a:r>
            <a:r>
              <a:rPr lang="en-US" i="1" dirty="0" smtClean="0">
                <a:solidFill>
                  <a:schemeClr val="tx2"/>
                </a:solidFill>
              </a:rPr>
              <a:t>k </a:t>
            </a:r>
            <a:r>
              <a:rPr lang="en-US" dirty="0" smtClean="0">
                <a:solidFill>
                  <a:schemeClr val="tx2"/>
                </a:solidFill>
              </a:rPr>
              <a:t>approximation derived from the SVD, then the sum-of-squares error between the entries of X and </a:t>
            </a:r>
            <a:r>
              <a:rPr lang="en-US" dirty="0" err="1" smtClean="0">
                <a:solidFill>
                  <a:schemeClr val="tx2"/>
                </a:solidFill>
              </a:rPr>
              <a:t>X</a:t>
            </a:r>
            <a:r>
              <a:rPr lang="en-US" baseline="-25000" dirty="0" err="1" smtClean="0">
                <a:solidFill>
                  <a:schemeClr val="tx2"/>
                </a:solidFill>
              </a:rPr>
              <a:t>k</a:t>
            </a:r>
            <a:r>
              <a:rPr lang="en-US" dirty="0" smtClean="0">
                <a:solidFill>
                  <a:schemeClr val="tx2"/>
                </a:solidFill>
              </a:rPr>
              <a:t> equals the square-root of the sum-of-squares of the singular values &gt; k. </a:t>
            </a:r>
            <a:endParaRPr lang="en-US" baseline="-25000" dirty="0">
              <a:solidFill>
                <a:schemeClr val="tx2"/>
              </a:solidFill>
            </a:endParaRPr>
          </a:p>
        </p:txBody>
      </p:sp>
      <p:sp>
        <p:nvSpPr>
          <p:cNvPr id="8" name="TextBox 7"/>
          <p:cNvSpPr txBox="1"/>
          <p:nvPr/>
        </p:nvSpPr>
        <p:spPr>
          <a:xfrm>
            <a:off x="304805" y="2186001"/>
            <a:ext cx="1032933" cy="369332"/>
          </a:xfrm>
          <a:prstGeom prst="rect">
            <a:avLst/>
          </a:prstGeom>
          <a:noFill/>
        </p:spPr>
        <p:txBody>
          <a:bodyPr wrap="square" rtlCol="0">
            <a:spAutoFit/>
          </a:bodyPr>
          <a:lstStyle/>
          <a:p>
            <a:r>
              <a:rPr lang="en-US" dirty="0" smtClean="0"/>
              <a:t>i.e.</a:t>
            </a:r>
            <a:endParaRPr lang="en-US" dirty="0"/>
          </a:p>
        </p:txBody>
      </p:sp>
      <p:sp>
        <p:nvSpPr>
          <p:cNvPr id="9" name="TextBox 8"/>
          <p:cNvSpPr txBox="1"/>
          <p:nvPr/>
        </p:nvSpPr>
        <p:spPr>
          <a:xfrm>
            <a:off x="304805" y="4490413"/>
            <a:ext cx="5699711" cy="369332"/>
          </a:xfrm>
          <a:prstGeom prst="rect">
            <a:avLst/>
          </a:prstGeom>
          <a:noFill/>
        </p:spPr>
        <p:txBody>
          <a:bodyPr wrap="square" rtlCol="0">
            <a:spAutoFit/>
          </a:bodyPr>
          <a:lstStyle/>
          <a:p>
            <a:r>
              <a:rPr lang="en-US" dirty="0" smtClean="0"/>
              <a:t>Where the </a:t>
            </a:r>
            <a:r>
              <a:rPr lang="en-US" dirty="0" err="1" smtClean="0"/>
              <a:t>Frobenius</a:t>
            </a:r>
            <a:r>
              <a:rPr lang="en-US" dirty="0" smtClean="0"/>
              <a:t> norm is defined as:</a:t>
            </a:r>
            <a:endParaRPr lang="en-US" dirty="0"/>
          </a:p>
        </p:txBody>
      </p:sp>
    </p:spTree>
    <p:extLst>
      <p:ext uri="{BB962C8B-B14F-4D97-AF65-F5344CB8AC3E}">
        <p14:creationId xmlns:p14="http://schemas.microsoft.com/office/powerpoint/2010/main" val="397449777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118527"/>
            <a:ext cx="7968425" cy="715621"/>
          </a:xfrm>
        </p:spPr>
        <p:txBody>
          <a:bodyPr>
            <a:normAutofit/>
          </a:bodyPr>
          <a:lstStyle/>
          <a:p>
            <a:r>
              <a:rPr lang="en-US" dirty="0" smtClean="0"/>
              <a:t>The cost - example</a:t>
            </a:r>
            <a:endParaRPr lang="en-US" dirty="0"/>
          </a:p>
        </p:txBody>
      </p:sp>
      <p:sp>
        <p:nvSpPr>
          <p:cNvPr id="6" name="TextBox 5"/>
          <p:cNvSpPr txBox="1"/>
          <p:nvPr/>
        </p:nvSpPr>
        <p:spPr>
          <a:xfrm>
            <a:off x="1142951" y="5171244"/>
            <a:ext cx="184666" cy="369332"/>
          </a:xfrm>
          <a:prstGeom prst="rect">
            <a:avLst/>
          </a:prstGeom>
          <a:noFill/>
        </p:spPr>
        <p:txBody>
          <a:bodyPr wrap="none" rtlCol="0">
            <a:spAutoFit/>
          </a:bodyPr>
          <a:lstStyle/>
          <a:p>
            <a:endParaRPr lang="en-US" dirty="0"/>
          </a:p>
        </p:txBody>
      </p:sp>
      <p:sp>
        <p:nvSpPr>
          <p:cNvPr id="3" name="TextBox 2"/>
          <p:cNvSpPr txBox="1"/>
          <p:nvPr/>
        </p:nvSpPr>
        <p:spPr>
          <a:xfrm>
            <a:off x="159574" y="574472"/>
            <a:ext cx="8340959" cy="646331"/>
          </a:xfrm>
          <a:prstGeom prst="rect">
            <a:avLst/>
          </a:prstGeom>
          <a:noFill/>
        </p:spPr>
        <p:txBody>
          <a:bodyPr wrap="square" rtlCol="0">
            <a:spAutoFit/>
          </a:bodyPr>
          <a:lstStyle/>
          <a:p>
            <a:r>
              <a:rPr lang="en-US" dirty="0" smtClean="0"/>
              <a:t>Given a matrix with the Singular Values shown</a:t>
            </a:r>
          </a:p>
          <a:p>
            <a:r>
              <a:rPr lang="en-US" dirty="0" smtClean="0"/>
              <a:t>below, the “Information Retained” shows: </a:t>
            </a:r>
            <a:endParaRPr lang="en-US" dirty="0"/>
          </a:p>
        </p:txBody>
      </p:sp>
      <p:graphicFrame>
        <p:nvGraphicFramePr>
          <p:cNvPr id="11" name="Chart 10"/>
          <p:cNvGraphicFramePr>
            <a:graphicFrameLocks/>
          </p:cNvGraphicFramePr>
          <p:nvPr>
            <p:extLst>
              <p:ext uri="{D42A27DB-BD31-4B8C-83A1-F6EECF244321}">
                <p14:modId xmlns:p14="http://schemas.microsoft.com/office/powerpoint/2010/main" val="1445560799"/>
              </p:ext>
            </p:extLst>
          </p:nvPr>
        </p:nvGraphicFramePr>
        <p:xfrm>
          <a:off x="278108" y="2980267"/>
          <a:ext cx="8544159" cy="3454400"/>
        </p:xfrm>
        <a:graphic>
          <a:graphicData uri="http://schemas.openxmlformats.org/drawingml/2006/chart">
            <c:chart xmlns:c="http://schemas.openxmlformats.org/drawingml/2006/chart" xmlns:r="http://schemas.openxmlformats.org/officeDocument/2006/relationships" r:id="rId3"/>
          </a:graphicData>
        </a:graphic>
      </p:graphicFrame>
      <p:pic>
        <p:nvPicPr>
          <p:cNvPr id="12" name="Picture 11"/>
          <p:cNvPicPr>
            <a:picLocks noChangeAspect="1"/>
          </p:cNvPicPr>
          <p:nvPr/>
        </p:nvPicPr>
        <p:blipFill>
          <a:blip r:embed="rId4"/>
          <a:stretch>
            <a:fillRect/>
          </a:stretch>
        </p:blipFill>
        <p:spPr>
          <a:xfrm>
            <a:off x="5528684" y="597094"/>
            <a:ext cx="2010633" cy="639747"/>
          </a:xfrm>
          <a:prstGeom prst="rect">
            <a:avLst/>
          </a:prstGeom>
        </p:spPr>
      </p:pic>
      <p:sp>
        <p:nvSpPr>
          <p:cNvPr id="13" name="TextBox 12"/>
          <p:cNvSpPr txBox="1"/>
          <p:nvPr/>
        </p:nvSpPr>
        <p:spPr>
          <a:xfrm>
            <a:off x="152406" y="1253778"/>
            <a:ext cx="7806266" cy="923330"/>
          </a:xfrm>
          <a:prstGeom prst="rect">
            <a:avLst/>
          </a:prstGeom>
          <a:noFill/>
        </p:spPr>
        <p:txBody>
          <a:bodyPr wrap="square" rtlCol="0">
            <a:spAutoFit/>
          </a:bodyPr>
          <a:lstStyle/>
          <a:p>
            <a:r>
              <a:rPr lang="en-US" dirty="0" smtClean="0">
                <a:solidFill>
                  <a:srgbClr val="D1282E"/>
                </a:solidFill>
              </a:rPr>
              <a:t>This is very similar to the R</a:t>
            </a:r>
            <a:r>
              <a:rPr lang="en-US" baseline="30000" dirty="0" smtClean="0">
                <a:solidFill>
                  <a:srgbClr val="D1282E"/>
                </a:solidFill>
              </a:rPr>
              <a:t>2</a:t>
            </a:r>
            <a:r>
              <a:rPr lang="en-US" dirty="0" smtClean="0">
                <a:solidFill>
                  <a:srgbClr val="D1282E"/>
                </a:solidFill>
              </a:rPr>
              <a:t> metric in linear regression, and it tells us how well our rank-</a:t>
            </a:r>
            <a:r>
              <a:rPr lang="en-US" i="1" dirty="0" smtClean="0">
                <a:solidFill>
                  <a:srgbClr val="D1282E"/>
                </a:solidFill>
              </a:rPr>
              <a:t>k</a:t>
            </a:r>
            <a:r>
              <a:rPr lang="en-US" dirty="0" smtClean="0">
                <a:solidFill>
                  <a:srgbClr val="D1282E"/>
                </a:solidFill>
              </a:rPr>
              <a:t> approximation “fits” the the original matrix from a least squares sense.  </a:t>
            </a:r>
            <a:endParaRPr lang="en-US" i="1" baseline="30000" dirty="0">
              <a:solidFill>
                <a:srgbClr val="D1282E"/>
              </a:solidFill>
            </a:endParaRPr>
          </a:p>
        </p:txBody>
      </p:sp>
      <p:sp>
        <p:nvSpPr>
          <p:cNvPr id="14" name="TextBox 13"/>
          <p:cNvSpPr txBox="1"/>
          <p:nvPr/>
        </p:nvSpPr>
        <p:spPr>
          <a:xfrm>
            <a:off x="159577" y="2223650"/>
            <a:ext cx="7806266" cy="369332"/>
          </a:xfrm>
          <a:prstGeom prst="rect">
            <a:avLst/>
          </a:prstGeom>
          <a:noFill/>
        </p:spPr>
        <p:txBody>
          <a:bodyPr wrap="square" rtlCol="0">
            <a:spAutoFit/>
          </a:bodyPr>
          <a:lstStyle/>
          <a:p>
            <a:r>
              <a:rPr lang="en-US" dirty="0" smtClean="0"/>
              <a:t>Analyzing a rank-</a:t>
            </a:r>
            <a:r>
              <a:rPr lang="en-US" i="1" dirty="0" smtClean="0"/>
              <a:t>k</a:t>
            </a:r>
            <a:r>
              <a:rPr lang="en-US" dirty="0" smtClean="0"/>
              <a:t> approximation like this gives us a tool to choose </a:t>
            </a:r>
            <a:r>
              <a:rPr lang="en-US" i="1" dirty="0" smtClean="0"/>
              <a:t>k</a:t>
            </a:r>
            <a:r>
              <a:rPr lang="en-US" dirty="0" smtClean="0"/>
              <a:t>.</a:t>
            </a:r>
            <a:endParaRPr lang="en-US" dirty="0"/>
          </a:p>
        </p:txBody>
      </p:sp>
    </p:spTree>
    <p:extLst>
      <p:ext uri="{BB962C8B-B14F-4D97-AF65-F5344CB8AC3E}">
        <p14:creationId xmlns:p14="http://schemas.microsoft.com/office/powerpoint/2010/main" val="425611184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80160"/>
            <a:ext cx="7968425" cy="715621"/>
          </a:xfrm>
        </p:spPr>
        <p:txBody>
          <a:bodyPr>
            <a:normAutofit fontScale="90000"/>
          </a:bodyPr>
          <a:lstStyle/>
          <a:p>
            <a:r>
              <a:rPr lang="en-US" dirty="0" smtClean="0"/>
              <a:t>building an efficient lookup table – the context</a:t>
            </a:r>
          </a:p>
        </p:txBody>
      </p:sp>
      <p:sp>
        <p:nvSpPr>
          <p:cNvPr id="6" name="TextBox 5"/>
          <p:cNvSpPr txBox="1"/>
          <p:nvPr/>
        </p:nvSpPr>
        <p:spPr>
          <a:xfrm>
            <a:off x="1142951" y="5171244"/>
            <a:ext cx="184666" cy="369332"/>
          </a:xfrm>
          <a:prstGeom prst="rect">
            <a:avLst/>
          </a:prstGeom>
          <a:noFill/>
        </p:spPr>
        <p:txBody>
          <a:bodyPr wrap="none" rtlCol="0">
            <a:spAutoFit/>
          </a:bodyPr>
          <a:lstStyle/>
          <a:p>
            <a:endParaRPr lang="en-US" dirty="0"/>
          </a:p>
        </p:txBody>
      </p:sp>
      <p:sp>
        <p:nvSpPr>
          <p:cNvPr id="3" name="TextBox 2"/>
          <p:cNvSpPr txBox="1"/>
          <p:nvPr/>
        </p:nvSpPr>
        <p:spPr>
          <a:xfrm>
            <a:off x="423334" y="1524000"/>
            <a:ext cx="8043333" cy="369332"/>
          </a:xfrm>
          <a:prstGeom prst="rect">
            <a:avLst/>
          </a:prstGeom>
          <a:noFill/>
        </p:spPr>
        <p:txBody>
          <a:bodyPr wrap="square" rtlCol="0">
            <a:spAutoFit/>
          </a:bodyPr>
          <a:lstStyle/>
          <a:p>
            <a:r>
              <a:rPr lang="en-US" dirty="0" smtClean="0"/>
              <a:t>At Dstillery, we operate a mobile advertising bidding system. </a:t>
            </a:r>
            <a:endParaRPr lang="en-US" dirty="0"/>
          </a:p>
        </p:txBody>
      </p:sp>
      <p:pic>
        <p:nvPicPr>
          <p:cNvPr id="5" name="Picture 4"/>
          <p:cNvPicPr>
            <a:picLocks noChangeAspect="1"/>
          </p:cNvPicPr>
          <p:nvPr/>
        </p:nvPicPr>
        <p:blipFill>
          <a:blip r:embed="rId3"/>
          <a:stretch>
            <a:fillRect/>
          </a:stretch>
        </p:blipFill>
        <p:spPr>
          <a:xfrm>
            <a:off x="692613" y="2973018"/>
            <a:ext cx="1608667" cy="1632797"/>
          </a:xfrm>
          <a:prstGeom prst="rect">
            <a:avLst/>
          </a:prstGeom>
        </p:spPr>
      </p:pic>
      <p:grpSp>
        <p:nvGrpSpPr>
          <p:cNvPr id="9" name="Group 8"/>
          <p:cNvGrpSpPr/>
          <p:nvPr/>
        </p:nvGrpSpPr>
        <p:grpSpPr>
          <a:xfrm>
            <a:off x="3555990" y="3143771"/>
            <a:ext cx="1693334" cy="1180126"/>
            <a:chOff x="3369733" y="3318934"/>
            <a:chExt cx="1693334" cy="1180126"/>
          </a:xfrm>
        </p:grpSpPr>
        <p:sp>
          <p:nvSpPr>
            <p:cNvPr id="7" name="Rectangle 6"/>
            <p:cNvSpPr/>
            <p:nvPr/>
          </p:nvSpPr>
          <p:spPr>
            <a:xfrm>
              <a:off x="3369733" y="3318934"/>
              <a:ext cx="1693334" cy="1180126"/>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539066" y="3559034"/>
              <a:ext cx="1412183" cy="646331"/>
            </a:xfrm>
            <a:prstGeom prst="rect">
              <a:avLst/>
            </a:prstGeom>
            <a:noFill/>
          </p:spPr>
          <p:txBody>
            <a:bodyPr wrap="square" rtlCol="0">
              <a:spAutoFit/>
            </a:bodyPr>
            <a:lstStyle/>
            <a:p>
              <a:pPr algn="ctr"/>
              <a:r>
                <a:rPr lang="en-US" b="1" dirty="0" smtClean="0">
                  <a:solidFill>
                    <a:schemeClr val="bg1"/>
                  </a:solidFill>
                </a:rPr>
                <a:t>Ad Auction Exchange</a:t>
              </a:r>
              <a:endParaRPr lang="en-US" b="1" dirty="0">
                <a:solidFill>
                  <a:schemeClr val="bg1"/>
                </a:solidFill>
              </a:endParaRPr>
            </a:p>
          </p:txBody>
        </p:sp>
      </p:grpSp>
      <p:pic>
        <p:nvPicPr>
          <p:cNvPr id="10" name="Picture 9"/>
          <p:cNvPicPr>
            <a:picLocks noChangeAspect="1"/>
          </p:cNvPicPr>
          <p:nvPr/>
        </p:nvPicPr>
        <p:blipFill>
          <a:blip r:embed="rId4"/>
          <a:stretch>
            <a:fillRect/>
          </a:stretch>
        </p:blipFill>
        <p:spPr>
          <a:xfrm>
            <a:off x="6587065" y="3006884"/>
            <a:ext cx="1981200" cy="1208049"/>
          </a:xfrm>
          <a:prstGeom prst="rect">
            <a:avLst/>
          </a:prstGeom>
        </p:spPr>
      </p:pic>
      <p:cxnSp>
        <p:nvCxnSpPr>
          <p:cNvPr id="12" name="Straight Arrow Connector 11"/>
          <p:cNvCxnSpPr/>
          <p:nvPr/>
        </p:nvCxnSpPr>
        <p:spPr>
          <a:xfrm>
            <a:off x="2624663" y="3397766"/>
            <a:ext cx="64346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655730" y="3397766"/>
            <a:ext cx="64346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5655730" y="4030202"/>
            <a:ext cx="64346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2624663" y="3996411"/>
            <a:ext cx="64346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21685" y="2048937"/>
            <a:ext cx="7875652" cy="646331"/>
          </a:xfrm>
          <a:prstGeom prst="rect">
            <a:avLst/>
          </a:prstGeom>
          <a:noFill/>
        </p:spPr>
        <p:txBody>
          <a:bodyPr wrap="square" rtlCol="0">
            <a:spAutoFit/>
          </a:bodyPr>
          <a:lstStyle/>
          <a:p>
            <a:r>
              <a:rPr lang="en-US" dirty="0" smtClean="0">
                <a:solidFill>
                  <a:schemeClr val="tx2"/>
                </a:solidFill>
              </a:rPr>
              <a:t>A user initiates an ad call by using an App. The Exchange receives the ad call and passes it to Dstillery as an option to bid.</a:t>
            </a:r>
            <a:endParaRPr lang="en-US" dirty="0">
              <a:solidFill>
                <a:schemeClr val="tx2"/>
              </a:solidFill>
            </a:endParaRPr>
          </a:p>
        </p:txBody>
      </p:sp>
      <p:sp>
        <p:nvSpPr>
          <p:cNvPr id="18" name="TextBox 17"/>
          <p:cNvSpPr txBox="1"/>
          <p:nvPr/>
        </p:nvSpPr>
        <p:spPr>
          <a:xfrm>
            <a:off x="457200" y="4897112"/>
            <a:ext cx="7875652" cy="646331"/>
          </a:xfrm>
          <a:prstGeom prst="rect">
            <a:avLst/>
          </a:prstGeom>
          <a:noFill/>
        </p:spPr>
        <p:txBody>
          <a:bodyPr wrap="square" rtlCol="0">
            <a:spAutoFit/>
          </a:bodyPr>
          <a:lstStyle/>
          <a:p>
            <a:r>
              <a:rPr lang="en-US" dirty="0" smtClean="0">
                <a:solidFill>
                  <a:schemeClr val="tx2"/>
                </a:solidFill>
              </a:rPr>
              <a:t>If Dstillery places the highest bid, it sends an ad unit to the exchange to be displayed on the phone.</a:t>
            </a:r>
            <a:endParaRPr lang="en-US" dirty="0">
              <a:solidFill>
                <a:schemeClr val="tx2"/>
              </a:solidFill>
            </a:endParaRPr>
          </a:p>
        </p:txBody>
      </p:sp>
    </p:spTree>
    <p:extLst>
      <p:ext uri="{BB962C8B-B14F-4D97-AF65-F5344CB8AC3E}">
        <p14:creationId xmlns:p14="http://schemas.microsoft.com/office/powerpoint/2010/main" val="78226067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97093"/>
            <a:ext cx="7968425" cy="715621"/>
          </a:xfrm>
        </p:spPr>
        <p:txBody>
          <a:bodyPr>
            <a:normAutofit fontScale="90000"/>
          </a:bodyPr>
          <a:lstStyle/>
          <a:p>
            <a:r>
              <a:rPr lang="en-US" dirty="0" smtClean="0"/>
              <a:t>building an efficient lookup table – the problem</a:t>
            </a:r>
          </a:p>
        </p:txBody>
      </p:sp>
      <p:sp>
        <p:nvSpPr>
          <p:cNvPr id="6" name="TextBox 5"/>
          <p:cNvSpPr txBox="1"/>
          <p:nvPr/>
        </p:nvSpPr>
        <p:spPr>
          <a:xfrm>
            <a:off x="1142951" y="5171244"/>
            <a:ext cx="184666" cy="369332"/>
          </a:xfrm>
          <a:prstGeom prst="rect">
            <a:avLst/>
          </a:prstGeom>
          <a:noFill/>
        </p:spPr>
        <p:txBody>
          <a:bodyPr wrap="none" rtlCol="0">
            <a:spAutoFit/>
          </a:bodyPr>
          <a:lstStyle/>
          <a:p>
            <a:endParaRPr lang="en-US" dirty="0"/>
          </a:p>
        </p:txBody>
      </p:sp>
      <p:grpSp>
        <p:nvGrpSpPr>
          <p:cNvPr id="14" name="Group 13"/>
          <p:cNvGrpSpPr/>
          <p:nvPr/>
        </p:nvGrpSpPr>
        <p:grpSpPr>
          <a:xfrm>
            <a:off x="1828794" y="2709334"/>
            <a:ext cx="4673600" cy="2929467"/>
            <a:chOff x="694267" y="1879600"/>
            <a:chExt cx="3928533" cy="2455333"/>
          </a:xfrm>
        </p:grpSpPr>
        <p:sp>
          <p:nvSpPr>
            <p:cNvPr id="3" name="Rounded Rectangle 2"/>
            <p:cNvSpPr/>
            <p:nvPr/>
          </p:nvSpPr>
          <p:spPr>
            <a:xfrm>
              <a:off x="694267" y="1879600"/>
              <a:ext cx="3928533" cy="245533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921216" y="1927695"/>
              <a:ext cx="812801" cy="495610"/>
            </a:xfrm>
            <a:prstGeom prst="rect">
              <a:avLst/>
            </a:prstGeom>
          </p:spPr>
        </p:pic>
        <p:sp>
          <p:nvSpPr>
            <p:cNvPr id="8" name="TextBox 7"/>
            <p:cNvSpPr txBox="1"/>
            <p:nvPr/>
          </p:nvSpPr>
          <p:spPr>
            <a:xfrm>
              <a:off x="1192880" y="2738804"/>
              <a:ext cx="2887182" cy="276999"/>
            </a:xfrm>
            <a:prstGeom prst="rect">
              <a:avLst/>
            </a:prstGeom>
            <a:noFill/>
            <a:ln>
              <a:solidFill>
                <a:schemeClr val="tx1"/>
              </a:solidFill>
            </a:ln>
          </p:spPr>
          <p:txBody>
            <a:bodyPr wrap="square" rtlCol="0">
              <a:spAutoFit/>
            </a:bodyPr>
            <a:lstStyle/>
            <a:p>
              <a:pPr algn="ctr"/>
              <a:r>
                <a:rPr lang="en-US" sz="1200" dirty="0" smtClean="0"/>
                <a:t>Enter Targeting Criteria</a:t>
              </a:r>
              <a:endParaRPr lang="en-US" sz="1200" dirty="0"/>
            </a:p>
          </p:txBody>
        </p:sp>
        <p:sp>
          <p:nvSpPr>
            <p:cNvPr id="11" name="TextBox 10"/>
            <p:cNvSpPr txBox="1"/>
            <p:nvPr/>
          </p:nvSpPr>
          <p:spPr>
            <a:xfrm>
              <a:off x="1209455" y="3360948"/>
              <a:ext cx="2783978" cy="461665"/>
            </a:xfrm>
            <a:prstGeom prst="rect">
              <a:avLst/>
            </a:prstGeom>
            <a:noFill/>
          </p:spPr>
          <p:txBody>
            <a:bodyPr wrap="square" rtlCol="0">
              <a:spAutoFit/>
            </a:bodyPr>
            <a:lstStyle/>
            <a:p>
              <a:r>
                <a:rPr lang="en-US" sz="1200" u="sng" dirty="0" smtClean="0"/>
                <a:t>Output</a:t>
              </a:r>
            </a:p>
            <a:p>
              <a:r>
                <a:rPr lang="en-US" sz="1200" dirty="0" smtClean="0"/>
                <a:t>Your Estimated Opportunities=</a:t>
              </a:r>
              <a:endParaRPr lang="en-US" sz="1200" dirty="0"/>
            </a:p>
          </p:txBody>
        </p:sp>
        <p:sp>
          <p:nvSpPr>
            <p:cNvPr id="12" name="TextBox 11"/>
            <p:cNvSpPr txBox="1"/>
            <p:nvPr/>
          </p:nvSpPr>
          <p:spPr>
            <a:xfrm>
              <a:off x="3171840" y="3437186"/>
              <a:ext cx="1278514" cy="369332"/>
            </a:xfrm>
            <a:prstGeom prst="rect">
              <a:avLst/>
            </a:prstGeom>
            <a:noFill/>
          </p:spPr>
          <p:txBody>
            <a:bodyPr wrap="square" rtlCol="0">
              <a:spAutoFit/>
            </a:bodyPr>
            <a:lstStyle/>
            <a:p>
              <a:r>
                <a:rPr lang="en-US" dirty="0" smtClean="0">
                  <a:solidFill>
                    <a:srgbClr val="D1282E"/>
                  </a:solidFill>
                </a:rPr>
                <a:t>500,000</a:t>
              </a:r>
              <a:endParaRPr lang="en-US" dirty="0">
                <a:solidFill>
                  <a:srgbClr val="D1282E"/>
                </a:solidFill>
              </a:endParaRPr>
            </a:p>
          </p:txBody>
        </p:sp>
        <p:sp>
          <p:nvSpPr>
            <p:cNvPr id="13" name="TextBox 12"/>
            <p:cNvSpPr txBox="1"/>
            <p:nvPr/>
          </p:nvSpPr>
          <p:spPr>
            <a:xfrm>
              <a:off x="1862118" y="2119227"/>
              <a:ext cx="2192912" cy="243172"/>
            </a:xfrm>
            <a:prstGeom prst="rect">
              <a:avLst/>
            </a:prstGeom>
            <a:noFill/>
          </p:spPr>
          <p:txBody>
            <a:bodyPr wrap="square" rtlCol="0">
              <a:spAutoFit/>
            </a:bodyPr>
            <a:lstStyle/>
            <a:p>
              <a:r>
                <a:rPr lang="en-US" sz="1400" b="1" i="1" dirty="0" smtClean="0"/>
                <a:t>Impression Forecaster</a:t>
              </a:r>
              <a:endParaRPr lang="en-US" sz="1400" b="1" i="1" dirty="0"/>
            </a:p>
          </p:txBody>
        </p:sp>
      </p:grpSp>
      <p:sp>
        <p:nvSpPr>
          <p:cNvPr id="15" name="TextBox 14"/>
          <p:cNvSpPr txBox="1"/>
          <p:nvPr/>
        </p:nvSpPr>
        <p:spPr>
          <a:xfrm>
            <a:off x="278109" y="1371602"/>
            <a:ext cx="8340958" cy="1200329"/>
          </a:xfrm>
          <a:prstGeom prst="rect">
            <a:avLst/>
          </a:prstGeom>
          <a:noFill/>
        </p:spPr>
        <p:txBody>
          <a:bodyPr wrap="square" rtlCol="0">
            <a:spAutoFit/>
          </a:bodyPr>
          <a:lstStyle/>
          <a:p>
            <a:r>
              <a:rPr lang="en-US" dirty="0" smtClean="0"/>
              <a:t>Dstillery would like to provide its clients with a web application for forecasting total impression opportunities in a given period. The client would enter a set of targeting criteria (location, app name, device type, etc.) and Dstillery would provide an estimate.</a:t>
            </a:r>
            <a:endParaRPr lang="en-US" dirty="0"/>
          </a:p>
        </p:txBody>
      </p:sp>
      <p:sp>
        <p:nvSpPr>
          <p:cNvPr id="16" name="TextBox 15"/>
          <p:cNvSpPr txBox="1"/>
          <p:nvPr/>
        </p:nvSpPr>
        <p:spPr>
          <a:xfrm>
            <a:off x="863599" y="5977467"/>
            <a:ext cx="6688667" cy="369332"/>
          </a:xfrm>
          <a:prstGeom prst="rect">
            <a:avLst/>
          </a:prstGeom>
          <a:noFill/>
        </p:spPr>
        <p:txBody>
          <a:bodyPr wrap="square" rtlCol="0">
            <a:spAutoFit/>
          </a:bodyPr>
          <a:lstStyle/>
          <a:p>
            <a:pPr algn="ctr"/>
            <a:r>
              <a:rPr lang="en-US" i="1" dirty="0" smtClean="0">
                <a:solidFill>
                  <a:schemeClr val="tx2"/>
                </a:solidFill>
              </a:rPr>
              <a:t>Seems simple enough, but wait!</a:t>
            </a:r>
            <a:endParaRPr lang="en-US" i="1" dirty="0">
              <a:solidFill>
                <a:schemeClr val="tx2"/>
              </a:solidFill>
            </a:endParaRPr>
          </a:p>
        </p:txBody>
      </p:sp>
    </p:spTree>
    <p:extLst>
      <p:ext uri="{BB962C8B-B14F-4D97-AF65-F5344CB8AC3E}">
        <p14:creationId xmlns:p14="http://schemas.microsoft.com/office/powerpoint/2010/main" val="351330590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97093"/>
            <a:ext cx="7968425" cy="715621"/>
          </a:xfrm>
        </p:spPr>
        <p:txBody>
          <a:bodyPr>
            <a:normAutofit fontScale="90000"/>
          </a:bodyPr>
          <a:lstStyle/>
          <a:p>
            <a:r>
              <a:rPr lang="en-US" dirty="0" smtClean="0"/>
              <a:t>building an efficient lookup table – the naïve solution</a:t>
            </a:r>
          </a:p>
        </p:txBody>
      </p:sp>
      <p:sp>
        <p:nvSpPr>
          <p:cNvPr id="6" name="TextBox 5"/>
          <p:cNvSpPr txBox="1"/>
          <p:nvPr/>
        </p:nvSpPr>
        <p:spPr>
          <a:xfrm>
            <a:off x="1142951" y="5171244"/>
            <a:ext cx="184666" cy="369332"/>
          </a:xfrm>
          <a:prstGeom prst="rect">
            <a:avLst/>
          </a:prstGeom>
          <a:noFill/>
        </p:spPr>
        <p:txBody>
          <a:bodyPr wrap="none" rtlCol="0">
            <a:spAutoFit/>
          </a:bodyPr>
          <a:lstStyle/>
          <a:p>
            <a:endParaRPr lang="en-US" dirty="0"/>
          </a:p>
        </p:txBody>
      </p:sp>
      <p:sp>
        <p:nvSpPr>
          <p:cNvPr id="15" name="TextBox 14"/>
          <p:cNvSpPr txBox="1"/>
          <p:nvPr/>
        </p:nvSpPr>
        <p:spPr>
          <a:xfrm>
            <a:off x="362777" y="1351475"/>
            <a:ext cx="8340958" cy="646331"/>
          </a:xfrm>
          <a:prstGeom prst="rect">
            <a:avLst/>
          </a:prstGeom>
          <a:noFill/>
        </p:spPr>
        <p:txBody>
          <a:bodyPr wrap="square" rtlCol="0">
            <a:spAutoFit/>
          </a:bodyPr>
          <a:lstStyle/>
          <a:p>
            <a:r>
              <a:rPr lang="en-US" dirty="0" smtClean="0"/>
              <a:t>An easy, brute force way to forecast is to just count the number of bid opportunities that happened in the past and use that as a forecast for the future. </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3451812254"/>
              </p:ext>
            </p:extLst>
          </p:nvPr>
        </p:nvGraphicFramePr>
        <p:xfrm>
          <a:off x="1142951" y="2105210"/>
          <a:ext cx="6189180" cy="2371769"/>
        </p:xfrm>
        <a:graphic>
          <a:graphicData uri="http://schemas.openxmlformats.org/drawingml/2006/table">
            <a:tbl>
              <a:tblPr/>
              <a:tblGrid>
                <a:gridCol w="1031530"/>
                <a:gridCol w="1031530"/>
                <a:gridCol w="1031530"/>
                <a:gridCol w="1031530"/>
                <a:gridCol w="1031530"/>
                <a:gridCol w="1031530"/>
              </a:tblGrid>
              <a:tr h="262394">
                <a:tc>
                  <a:txBody>
                    <a:bodyPr/>
                    <a:lstStyle/>
                    <a:p>
                      <a:pPr algn="ctr" fontAlgn="b"/>
                      <a:r>
                        <a:rPr lang="en-US" sz="1200" b="1" i="0" u="none" strike="noStrike">
                          <a:solidFill>
                            <a:srgbClr val="000000"/>
                          </a:solidFill>
                          <a:effectLst/>
                          <a:latin typeface="Calibri"/>
                        </a:rPr>
                        <a:t>State</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Zip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Census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App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Device Type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Cnt</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2394">
                <a:tc>
                  <a:txBody>
                    <a:bodyPr/>
                    <a:lstStyle/>
                    <a:p>
                      <a:pPr algn="ctr" fontAlgn="b"/>
                      <a:r>
                        <a:rPr lang="en-US" sz="1200" b="0" i="0" u="none" strike="noStrike">
                          <a:solidFill>
                            <a:srgbClr val="000000"/>
                          </a:solidFill>
                          <a:effectLst/>
                          <a:latin typeface="Calibri"/>
                        </a:rPr>
                        <a:t>NY</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11222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1001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Candy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Phone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 678 </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2394">
                <a:tc>
                  <a:txBody>
                    <a:bodyPr/>
                    <a:lstStyle/>
                    <a:p>
                      <a:pPr algn="ctr" fontAlgn="b"/>
                      <a:r>
                        <a:rPr lang="en-US" sz="1200" b="0" i="0" u="none" strike="noStrike">
                          <a:solidFill>
                            <a:srgbClr val="000000"/>
                          </a:solidFill>
                          <a:effectLst/>
                          <a:latin typeface="Calibri"/>
                        </a:rPr>
                        <a:t>NY</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10003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1002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HideMe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Phone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 77,794 </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2394">
                <a:tc>
                  <a:txBody>
                    <a:bodyPr/>
                    <a:lstStyle/>
                    <a:p>
                      <a:pPr algn="ctr" fontAlgn="b"/>
                      <a:r>
                        <a:rPr lang="en-US" sz="1200" b="0" i="0" u="none" strike="noStrike">
                          <a:solidFill>
                            <a:srgbClr val="000000"/>
                          </a:solidFill>
                          <a:effectLst/>
                          <a:latin typeface="Calibri"/>
                        </a:rPr>
                        <a:t>NJ</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08096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2001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Whoa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Tablet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 78,143 </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2394">
                <a:tc>
                  <a:txBody>
                    <a:bodyPr/>
                    <a:lstStyle/>
                    <a:p>
                      <a:pPr algn="ctr" fontAlgn="b"/>
                      <a:r>
                        <a:rPr lang="en-US" sz="1200" b="0" i="0" u="none" strike="noStrike">
                          <a:solidFill>
                            <a:srgbClr val="000000"/>
                          </a:solidFill>
                          <a:effectLst/>
                          <a:latin typeface="Calibri"/>
                        </a:rPr>
                        <a:t>NJ</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08910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2002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Stoopid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Phone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 1,112 </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2394">
                <a:tc>
                  <a:txBody>
                    <a:bodyPr/>
                    <a:lstStyle/>
                    <a:p>
                      <a:pPr algn="ctr" fontAlgn="b"/>
                      <a:r>
                        <a:rPr lang="en-US" sz="1200" b="0" i="0" u="none" strike="noStrike">
                          <a:solidFill>
                            <a:srgbClr val="000000"/>
                          </a:solidFill>
                          <a:effectLst/>
                          <a:latin typeface="Calibri"/>
                        </a:rPr>
                        <a:t>PA</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07919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3001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Flava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Tablet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 59,787 </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2394">
                <a:tc>
                  <a:txBody>
                    <a:bodyPr/>
                    <a:lstStyle/>
                    <a:p>
                      <a:pPr algn="ctr" fontAlgn="b"/>
                      <a:r>
                        <a:rPr lang="en-US" sz="1200" b="0" i="0" u="none" strike="noStrike">
                          <a:solidFill>
                            <a:srgbClr val="000000"/>
                          </a:solidFill>
                          <a:effectLst/>
                          <a:latin typeface="Calibri"/>
                        </a:rPr>
                        <a:t>PA</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09199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3002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err="1" smtClean="0">
                          <a:solidFill>
                            <a:srgbClr val="000000"/>
                          </a:solidFill>
                          <a:effectLst/>
                          <a:latin typeface="Calibri"/>
                        </a:rPr>
                        <a:t>BigStuff</a:t>
                      </a:r>
                      <a:endParaRPr lang="en-US" sz="12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Tablet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 5,000 </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2394">
                <a:tc>
                  <a:txBody>
                    <a:bodyPr/>
                    <a:lstStyle/>
                    <a:p>
                      <a:pPr algn="ctr" fontAlgn="b"/>
                      <a:r>
                        <a:rPr lang="en-US" sz="1200" b="0" i="0" u="none" strike="noStrike">
                          <a:solidFill>
                            <a:srgbClr val="000000"/>
                          </a:solidFill>
                          <a:effectLst/>
                          <a:latin typeface="Calibri"/>
                        </a:rPr>
                        <a:t>…</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617">
                <a:tc>
                  <a:txBody>
                    <a:bodyPr/>
                    <a:lstStyle/>
                    <a:p>
                      <a:pPr algn="ctr" fontAlgn="b"/>
                      <a:r>
                        <a:rPr lang="en-US" sz="1200" b="0" i="0" u="none" strike="noStrike">
                          <a:solidFill>
                            <a:srgbClr val="000000"/>
                          </a:solidFill>
                          <a:effectLst/>
                          <a:latin typeface="Calibri"/>
                        </a:rPr>
                        <a:t>TX</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77450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9982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Scream</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Phone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 66,953 </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558801" y="4568229"/>
            <a:ext cx="7823199" cy="1200329"/>
          </a:xfrm>
          <a:prstGeom prst="rect">
            <a:avLst/>
          </a:prstGeom>
          <a:noFill/>
        </p:spPr>
        <p:txBody>
          <a:bodyPr wrap="square" rtlCol="0">
            <a:spAutoFit/>
          </a:bodyPr>
          <a:lstStyle/>
          <a:p>
            <a:r>
              <a:rPr lang="en-US" dirty="0" smtClean="0"/>
              <a:t>This is easy to accomplish in a single map-reduce query. The challenge is we end up with a table that has ~ 100 MM rows. The problem is that:</a:t>
            </a:r>
            <a:endParaRPr lang="en-US" b="1" dirty="0" smtClean="0">
              <a:solidFill>
                <a:srgbClr val="D1282E"/>
              </a:solidFill>
            </a:endParaRPr>
          </a:p>
          <a:p>
            <a:r>
              <a:rPr lang="en-US" b="1" dirty="0" smtClean="0">
                <a:solidFill>
                  <a:srgbClr val="D1282E"/>
                </a:solidFill>
              </a:rPr>
              <a:t>Querying a 100 MM record table with a live web interface is way too slow!</a:t>
            </a:r>
            <a:endParaRPr lang="en-US" b="1" dirty="0">
              <a:solidFill>
                <a:srgbClr val="D1282E"/>
              </a:solidFill>
            </a:endParaRPr>
          </a:p>
        </p:txBody>
      </p:sp>
    </p:spTree>
    <p:extLst>
      <p:ext uri="{BB962C8B-B14F-4D97-AF65-F5344CB8AC3E}">
        <p14:creationId xmlns:p14="http://schemas.microsoft.com/office/powerpoint/2010/main" val="396019941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97093"/>
            <a:ext cx="7968425" cy="715621"/>
          </a:xfrm>
        </p:spPr>
        <p:txBody>
          <a:bodyPr>
            <a:normAutofit fontScale="90000"/>
          </a:bodyPr>
          <a:lstStyle/>
          <a:p>
            <a:r>
              <a:rPr lang="en-US" dirty="0" smtClean="0"/>
              <a:t>building an efficient lookup table – efficient solution (1)</a:t>
            </a:r>
          </a:p>
        </p:txBody>
      </p:sp>
      <p:sp>
        <p:nvSpPr>
          <p:cNvPr id="6" name="TextBox 5"/>
          <p:cNvSpPr txBox="1"/>
          <p:nvPr/>
        </p:nvSpPr>
        <p:spPr>
          <a:xfrm>
            <a:off x="1142951" y="5171244"/>
            <a:ext cx="184666" cy="369332"/>
          </a:xfrm>
          <a:prstGeom prst="rect">
            <a:avLst/>
          </a:prstGeom>
          <a:noFill/>
        </p:spPr>
        <p:txBody>
          <a:bodyPr wrap="none" rtlCol="0">
            <a:spAutoFit/>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48361005"/>
              </p:ext>
            </p:extLst>
          </p:nvPr>
        </p:nvGraphicFramePr>
        <p:xfrm>
          <a:off x="1820365" y="2155995"/>
          <a:ext cx="5029206" cy="1760220"/>
        </p:xfrm>
        <a:graphic>
          <a:graphicData uri="http://schemas.openxmlformats.org/drawingml/2006/table">
            <a:tbl>
              <a:tblPr/>
              <a:tblGrid>
                <a:gridCol w="838201"/>
                <a:gridCol w="838201"/>
                <a:gridCol w="838201"/>
                <a:gridCol w="838201"/>
                <a:gridCol w="838201"/>
                <a:gridCol w="838201"/>
              </a:tblGrid>
              <a:tr h="166125">
                <a:tc>
                  <a:txBody>
                    <a:bodyPr/>
                    <a:lstStyle/>
                    <a:p>
                      <a:pPr algn="ctr" fontAlgn="b"/>
                      <a:r>
                        <a:rPr lang="en-US" sz="1200" b="1" i="0" u="none" strike="noStrike">
                          <a:solidFill>
                            <a:srgbClr val="000000"/>
                          </a:solidFill>
                          <a:effectLst/>
                          <a:latin typeface="Calibri"/>
                        </a:rPr>
                        <a:t>State</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Zip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Census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App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Device Type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Cnt</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125">
                <a:tc>
                  <a:txBody>
                    <a:bodyPr/>
                    <a:lstStyle/>
                    <a:p>
                      <a:pPr algn="ctr" fontAlgn="b"/>
                      <a:r>
                        <a:rPr lang="en-US" sz="1200" b="0" i="0" u="none" strike="noStrike">
                          <a:solidFill>
                            <a:srgbClr val="000000"/>
                          </a:solidFill>
                          <a:effectLst/>
                          <a:latin typeface="Calibri"/>
                        </a:rPr>
                        <a:t>NY</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11222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1001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Candy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Phone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 678 </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125">
                <a:tc>
                  <a:txBody>
                    <a:bodyPr/>
                    <a:lstStyle/>
                    <a:p>
                      <a:pPr algn="ctr" fontAlgn="b"/>
                      <a:r>
                        <a:rPr lang="en-US" sz="1200" b="0" i="0" u="none" strike="noStrike">
                          <a:solidFill>
                            <a:srgbClr val="000000"/>
                          </a:solidFill>
                          <a:effectLst/>
                          <a:latin typeface="Calibri"/>
                        </a:rPr>
                        <a:t>NY</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10003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1002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HideMe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Phone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 77,794 </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125">
                <a:tc>
                  <a:txBody>
                    <a:bodyPr/>
                    <a:lstStyle/>
                    <a:p>
                      <a:pPr algn="ctr" fontAlgn="b"/>
                      <a:r>
                        <a:rPr lang="en-US" sz="1200" b="0" i="0" u="none" strike="noStrike">
                          <a:solidFill>
                            <a:srgbClr val="000000"/>
                          </a:solidFill>
                          <a:effectLst/>
                          <a:latin typeface="Calibri"/>
                        </a:rPr>
                        <a:t>NJ</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08096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2001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Whoa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Tablet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 78,143 </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125">
                <a:tc>
                  <a:txBody>
                    <a:bodyPr/>
                    <a:lstStyle/>
                    <a:p>
                      <a:pPr algn="ctr" fontAlgn="b"/>
                      <a:r>
                        <a:rPr lang="en-US" sz="1200" b="0" i="0" u="none" strike="noStrike">
                          <a:solidFill>
                            <a:srgbClr val="000000"/>
                          </a:solidFill>
                          <a:effectLst/>
                          <a:latin typeface="Calibri"/>
                        </a:rPr>
                        <a:t>NJ</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08910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2002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Stoopid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Phone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 1,112 </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125">
                <a:tc>
                  <a:txBody>
                    <a:bodyPr/>
                    <a:lstStyle/>
                    <a:p>
                      <a:pPr algn="ctr" fontAlgn="b"/>
                      <a:r>
                        <a:rPr lang="en-US" sz="1200" b="0" i="0" u="none" strike="noStrike">
                          <a:solidFill>
                            <a:srgbClr val="000000"/>
                          </a:solidFill>
                          <a:effectLst/>
                          <a:latin typeface="Calibri"/>
                        </a:rPr>
                        <a:t>PA</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07919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3001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Flava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Tablet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 59,787 </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125">
                <a:tc>
                  <a:txBody>
                    <a:bodyPr/>
                    <a:lstStyle/>
                    <a:p>
                      <a:pPr algn="ctr" fontAlgn="b"/>
                      <a:r>
                        <a:rPr lang="en-US" sz="1200" b="0" i="0" u="none" strike="noStrike">
                          <a:solidFill>
                            <a:srgbClr val="000000"/>
                          </a:solidFill>
                          <a:effectLst/>
                          <a:latin typeface="Calibri"/>
                        </a:rPr>
                        <a:t>PA</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09199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3002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BigDaddy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Tablet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 5,000 </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125">
                <a:tc>
                  <a:txBody>
                    <a:bodyPr/>
                    <a:lstStyle/>
                    <a:p>
                      <a:pPr algn="ctr" fontAlgn="b"/>
                      <a:r>
                        <a:rPr lang="en-US" sz="1200" b="0" i="0" u="none" strike="noStrike">
                          <a:solidFill>
                            <a:srgbClr val="000000"/>
                          </a:solidFill>
                          <a:effectLst/>
                          <a:latin typeface="Calibri"/>
                        </a:rPr>
                        <a:t>…</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2597">
                <a:tc>
                  <a:txBody>
                    <a:bodyPr/>
                    <a:lstStyle/>
                    <a:p>
                      <a:pPr algn="ctr" fontAlgn="b"/>
                      <a:r>
                        <a:rPr lang="en-US" sz="1200" b="0" i="0" u="none" strike="noStrike">
                          <a:solidFill>
                            <a:srgbClr val="000000"/>
                          </a:solidFill>
                          <a:effectLst/>
                          <a:latin typeface="Calibri"/>
                        </a:rPr>
                        <a:t>TX</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77450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9982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Scream</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Phone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 66,953 </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55654082"/>
              </p:ext>
            </p:extLst>
          </p:nvPr>
        </p:nvGraphicFramePr>
        <p:xfrm>
          <a:off x="1803439" y="4876177"/>
          <a:ext cx="5029200" cy="1369060"/>
        </p:xfrm>
        <a:graphic>
          <a:graphicData uri="http://schemas.openxmlformats.org/drawingml/2006/table">
            <a:tbl>
              <a:tblPr/>
              <a:tblGrid>
                <a:gridCol w="1574800"/>
                <a:gridCol w="977900"/>
                <a:gridCol w="1104900"/>
                <a:gridCol w="292100"/>
                <a:gridCol w="1079500"/>
              </a:tblGrid>
              <a:tr h="190500">
                <a:tc>
                  <a:txBody>
                    <a:bodyPr/>
                    <a:lstStyle/>
                    <a:p>
                      <a:pPr algn="l" fontAlgn="b"/>
                      <a:r>
                        <a:rPr lang="en-US" sz="12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App-Device 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App-Device 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App-Device M</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200" b="0" i="0" u="none" strike="noStrike">
                          <a:solidFill>
                            <a:srgbClr val="000000"/>
                          </a:solidFill>
                          <a:effectLst/>
                          <a:latin typeface="Calibri"/>
                        </a:rPr>
                        <a:t>State,Zip,Census 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1000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10,000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90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200" b="0" i="0" u="none" strike="noStrike">
                          <a:solidFill>
                            <a:srgbClr val="000000"/>
                          </a:solidFill>
                          <a:effectLst/>
                          <a:latin typeface="Calibri"/>
                        </a:rPr>
                        <a:t>State,Zip,Census 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500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4000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900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200" b="0" i="0" u="none" strike="noStrike">
                          <a:solidFill>
                            <a:srgbClr val="000000"/>
                          </a:solidFill>
                          <a:effectLst/>
                          <a:latin typeface="Calibri"/>
                        </a:rPr>
                        <a:t>State,Zip,Census 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2400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34000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800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200" b="0" i="0" u="none" strike="noStrike">
                          <a:solidFill>
                            <a:srgbClr val="000000"/>
                          </a:solidFill>
                          <a:effectLst/>
                          <a:latin typeface="Calibri"/>
                        </a:rPr>
                        <a:t>State,Zip,Census 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900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10,000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50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2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200" b="0" i="0" u="none" strike="noStrike">
                          <a:solidFill>
                            <a:srgbClr val="000000"/>
                          </a:solidFill>
                          <a:effectLst/>
                          <a:latin typeface="Calibri"/>
                        </a:rPr>
                        <a:t>State,Zip,Census 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50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900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100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Down Arrow 6"/>
          <p:cNvSpPr/>
          <p:nvPr/>
        </p:nvSpPr>
        <p:spPr>
          <a:xfrm>
            <a:off x="2438435" y="4148659"/>
            <a:ext cx="423334" cy="59266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04802" y="1377080"/>
            <a:ext cx="8331198" cy="369332"/>
          </a:xfrm>
          <a:prstGeom prst="rect">
            <a:avLst/>
          </a:prstGeom>
          <a:noFill/>
        </p:spPr>
        <p:txBody>
          <a:bodyPr wrap="square" rtlCol="0">
            <a:spAutoFit/>
          </a:bodyPr>
          <a:lstStyle/>
          <a:p>
            <a:r>
              <a:rPr lang="en-US" dirty="0" smtClean="0">
                <a:solidFill>
                  <a:srgbClr val="D1282E"/>
                </a:solidFill>
              </a:rPr>
              <a:t>Step 1: Convert our table from a compound key-value format to a matrix.</a:t>
            </a:r>
            <a:endParaRPr lang="en-US" dirty="0">
              <a:solidFill>
                <a:srgbClr val="FF0000"/>
              </a:solidFill>
            </a:endParaRPr>
          </a:p>
        </p:txBody>
      </p:sp>
      <p:sp>
        <p:nvSpPr>
          <p:cNvPr id="9" name="Down Arrow 8"/>
          <p:cNvSpPr/>
          <p:nvPr/>
        </p:nvSpPr>
        <p:spPr>
          <a:xfrm>
            <a:off x="4097899" y="4148659"/>
            <a:ext cx="423334" cy="59266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own Arrow 9"/>
          <p:cNvSpPr/>
          <p:nvPr/>
        </p:nvSpPr>
        <p:spPr>
          <a:xfrm>
            <a:off x="5757369" y="4148659"/>
            <a:ext cx="423334" cy="59266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435659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6986291" cy="1155888"/>
          </a:xfrm>
        </p:spPr>
        <p:txBody>
          <a:bodyPr>
            <a:normAutofit/>
          </a:bodyPr>
          <a:lstStyle/>
          <a:p>
            <a:r>
              <a:rPr lang="en-US" dirty="0" smtClean="0"/>
              <a:t>information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990547" y="2242030"/>
            <a:ext cx="7594648" cy="1846659"/>
          </a:xfrm>
          <a:prstGeom prst="rect">
            <a:avLst/>
          </a:prstGeom>
          <a:noFill/>
        </p:spPr>
        <p:txBody>
          <a:bodyPr wrap="square" rtlCol="0">
            <a:spAutoFit/>
          </a:bodyPr>
          <a:lstStyle/>
          <a:p>
            <a:r>
              <a:rPr lang="en-US" sz="3200" b="1" dirty="0" smtClean="0"/>
              <a:t> </a:t>
            </a:r>
          </a:p>
          <a:p>
            <a:r>
              <a:rPr lang="en-US" sz="3200" b="1" dirty="0" smtClean="0"/>
              <a:t>any quantity that can reduce uncertainty about another quantity</a:t>
            </a:r>
            <a:endParaRPr lang="en-US" sz="3200" b="1" dirty="0"/>
          </a:p>
          <a:p>
            <a:r>
              <a:rPr lang="en-US" dirty="0" smtClean="0"/>
              <a:t> </a:t>
            </a:r>
          </a:p>
        </p:txBody>
      </p:sp>
    </p:spTree>
    <p:extLst>
      <p:ext uri="{BB962C8B-B14F-4D97-AF65-F5344CB8AC3E}">
        <p14:creationId xmlns:p14="http://schemas.microsoft.com/office/powerpoint/2010/main" val="109254148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97093"/>
            <a:ext cx="7968425" cy="715621"/>
          </a:xfrm>
        </p:spPr>
        <p:txBody>
          <a:bodyPr>
            <a:normAutofit fontScale="90000"/>
          </a:bodyPr>
          <a:lstStyle/>
          <a:p>
            <a:r>
              <a:rPr lang="en-US" dirty="0" smtClean="0"/>
              <a:t>building an efficient lookup table – efficient solution (2)</a:t>
            </a:r>
          </a:p>
        </p:txBody>
      </p:sp>
      <p:sp>
        <p:nvSpPr>
          <p:cNvPr id="6" name="TextBox 5"/>
          <p:cNvSpPr txBox="1"/>
          <p:nvPr/>
        </p:nvSpPr>
        <p:spPr>
          <a:xfrm>
            <a:off x="3005581" y="5391373"/>
            <a:ext cx="184666" cy="369332"/>
          </a:xfrm>
          <a:prstGeom prst="rect">
            <a:avLst/>
          </a:prstGeom>
          <a:noFill/>
        </p:spPr>
        <p:txBody>
          <a:bodyPr wrap="none" rtlCol="0">
            <a:spAutoFit/>
          </a:bodyPr>
          <a:lstStyle/>
          <a:p>
            <a:endParaRPr lang="en-US" dirty="0"/>
          </a:p>
        </p:txBody>
      </p:sp>
      <p:sp>
        <p:nvSpPr>
          <p:cNvPr id="8" name="TextBox 7"/>
          <p:cNvSpPr txBox="1"/>
          <p:nvPr/>
        </p:nvSpPr>
        <p:spPr>
          <a:xfrm>
            <a:off x="304802" y="1275482"/>
            <a:ext cx="8331198" cy="646331"/>
          </a:xfrm>
          <a:prstGeom prst="rect">
            <a:avLst/>
          </a:prstGeom>
          <a:noFill/>
        </p:spPr>
        <p:txBody>
          <a:bodyPr wrap="square" rtlCol="0">
            <a:spAutoFit/>
          </a:bodyPr>
          <a:lstStyle/>
          <a:p>
            <a:r>
              <a:rPr lang="en-US" dirty="0" smtClean="0">
                <a:solidFill>
                  <a:srgbClr val="D1282E"/>
                </a:solidFill>
              </a:rPr>
              <a:t>Step 2: Use SVD to decompose the matrix…store the top k rows/columns of the decomposed matrices.</a:t>
            </a:r>
            <a:endParaRPr lang="en-US" dirty="0">
              <a:solidFill>
                <a:srgbClr val="FF0000"/>
              </a:solidFill>
            </a:endParaRPr>
          </a:p>
        </p:txBody>
      </p:sp>
      <p:grpSp>
        <p:nvGrpSpPr>
          <p:cNvPr id="22" name="Group 21"/>
          <p:cNvGrpSpPr/>
          <p:nvPr/>
        </p:nvGrpSpPr>
        <p:grpSpPr>
          <a:xfrm>
            <a:off x="2451132" y="2127240"/>
            <a:ext cx="3987862" cy="1398877"/>
            <a:chOff x="2142000" y="2207922"/>
            <a:chExt cx="4301070" cy="1659466"/>
          </a:xfrm>
        </p:grpSpPr>
        <p:grpSp>
          <p:nvGrpSpPr>
            <p:cNvPr id="17" name="Group 16"/>
            <p:cNvGrpSpPr/>
            <p:nvPr/>
          </p:nvGrpSpPr>
          <p:grpSpPr>
            <a:xfrm>
              <a:off x="2142000" y="2207922"/>
              <a:ext cx="4301070" cy="1659466"/>
              <a:chOff x="3335865" y="2404540"/>
              <a:chExt cx="4301070" cy="1659466"/>
            </a:xfrm>
          </p:grpSpPr>
          <p:sp>
            <p:nvSpPr>
              <p:cNvPr id="11" name="Rectangle 10"/>
              <p:cNvSpPr/>
              <p:nvPr/>
            </p:nvSpPr>
            <p:spPr>
              <a:xfrm>
                <a:off x="3335865" y="2404540"/>
                <a:ext cx="1202267" cy="165946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792103" y="2404540"/>
                <a:ext cx="1202267" cy="121074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rot="16200000">
                <a:off x="6320339" y="2290209"/>
                <a:ext cx="1202265" cy="143092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335865" y="2404540"/>
                <a:ext cx="491068" cy="16594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792103" y="2404540"/>
                <a:ext cx="457230" cy="4571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206008" y="2404540"/>
                <a:ext cx="1430926" cy="4571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TextBox 17"/>
            <p:cNvSpPr txBox="1"/>
            <p:nvPr/>
          </p:nvSpPr>
          <p:spPr>
            <a:xfrm>
              <a:off x="2455329" y="2222379"/>
              <a:ext cx="728133" cy="400110"/>
            </a:xfrm>
            <a:prstGeom prst="rect">
              <a:avLst/>
            </a:prstGeom>
            <a:noFill/>
          </p:spPr>
          <p:txBody>
            <a:bodyPr wrap="square" rtlCol="0">
              <a:spAutoFit/>
            </a:bodyPr>
            <a:lstStyle/>
            <a:p>
              <a:pPr algn="ctr"/>
              <a:r>
                <a:rPr lang="en-US" sz="2000" b="1" dirty="0" smtClean="0"/>
                <a:t>U</a:t>
              </a:r>
              <a:endParaRPr lang="en-US" sz="2000" b="1" dirty="0"/>
            </a:p>
          </p:txBody>
        </p:sp>
        <p:sp>
          <p:nvSpPr>
            <p:cNvPr id="19" name="TextBox 18"/>
            <p:cNvSpPr txBox="1"/>
            <p:nvPr/>
          </p:nvSpPr>
          <p:spPr>
            <a:xfrm>
              <a:off x="3894663" y="2222379"/>
              <a:ext cx="728133" cy="400110"/>
            </a:xfrm>
            <a:prstGeom prst="rect">
              <a:avLst/>
            </a:prstGeom>
            <a:noFill/>
          </p:spPr>
          <p:txBody>
            <a:bodyPr wrap="square" rtlCol="0">
              <a:spAutoFit/>
            </a:bodyPr>
            <a:lstStyle/>
            <a:p>
              <a:pPr algn="ctr"/>
              <a:r>
                <a:rPr lang="en-US" sz="2000" b="1" dirty="0" err="1" smtClean="0"/>
                <a:t>Σ</a:t>
              </a:r>
              <a:endParaRPr lang="en-US" sz="2000" b="1" dirty="0"/>
            </a:p>
          </p:txBody>
        </p:sp>
        <p:sp>
          <p:nvSpPr>
            <p:cNvPr id="20" name="TextBox 19"/>
            <p:cNvSpPr txBox="1"/>
            <p:nvPr/>
          </p:nvSpPr>
          <p:spPr>
            <a:xfrm>
              <a:off x="5401729" y="2232734"/>
              <a:ext cx="728133" cy="400110"/>
            </a:xfrm>
            <a:prstGeom prst="rect">
              <a:avLst/>
            </a:prstGeom>
            <a:noFill/>
          </p:spPr>
          <p:txBody>
            <a:bodyPr wrap="square" rtlCol="0">
              <a:spAutoFit/>
            </a:bodyPr>
            <a:lstStyle/>
            <a:p>
              <a:pPr algn="ctr"/>
              <a:r>
                <a:rPr lang="en-US" sz="2000" b="1" dirty="0" smtClean="0"/>
                <a:t>V</a:t>
              </a:r>
              <a:r>
                <a:rPr lang="en-US" sz="2000" b="1" baseline="30000" dirty="0" smtClean="0"/>
                <a:t>T</a:t>
              </a:r>
              <a:endParaRPr lang="en-US" sz="2000" b="1" baseline="30000" dirty="0"/>
            </a:p>
          </p:txBody>
        </p:sp>
      </p:grpSp>
      <p:sp>
        <p:nvSpPr>
          <p:cNvPr id="21" name="TextBox 20"/>
          <p:cNvSpPr txBox="1"/>
          <p:nvPr/>
        </p:nvSpPr>
        <p:spPr>
          <a:xfrm>
            <a:off x="423336" y="3665804"/>
            <a:ext cx="8331198" cy="646331"/>
          </a:xfrm>
          <a:prstGeom prst="rect">
            <a:avLst/>
          </a:prstGeom>
          <a:noFill/>
        </p:spPr>
        <p:txBody>
          <a:bodyPr wrap="square" rtlCol="0">
            <a:spAutoFit/>
          </a:bodyPr>
          <a:lstStyle/>
          <a:p>
            <a:r>
              <a:rPr lang="en-US" dirty="0" smtClean="0">
                <a:solidFill>
                  <a:srgbClr val="D1282E"/>
                </a:solidFill>
              </a:rPr>
              <a:t>Step 3: During query time, look up appropriate row/columns from decomposed matrix. Multiply to get estimate</a:t>
            </a:r>
            <a:r>
              <a:rPr lang="en-US" i="1" dirty="0" smtClean="0">
                <a:solidFill>
                  <a:srgbClr val="D1282E"/>
                </a:solidFill>
              </a:rPr>
              <a:t>: Forecast = </a:t>
            </a:r>
            <a:r>
              <a:rPr lang="en-US" i="1" dirty="0" err="1" smtClean="0">
                <a:solidFill>
                  <a:srgbClr val="D1282E"/>
                </a:solidFill>
              </a:rPr>
              <a:t>Σ</a:t>
            </a:r>
            <a:r>
              <a:rPr lang="en-US" i="1" dirty="0" smtClean="0">
                <a:solidFill>
                  <a:srgbClr val="D1282E"/>
                </a:solidFill>
              </a:rPr>
              <a:t> </a:t>
            </a:r>
            <a:r>
              <a:rPr lang="en-US" i="1" dirty="0" err="1" smtClean="0">
                <a:solidFill>
                  <a:srgbClr val="D1282E"/>
                </a:solidFill>
              </a:rPr>
              <a:t>σ</a:t>
            </a:r>
            <a:r>
              <a:rPr lang="en-US" i="1" baseline="-25000" dirty="0" err="1" smtClean="0">
                <a:solidFill>
                  <a:srgbClr val="D1282E"/>
                </a:solidFill>
              </a:rPr>
              <a:t>i</a:t>
            </a:r>
            <a:r>
              <a:rPr lang="en-US" i="1" dirty="0" smtClean="0">
                <a:solidFill>
                  <a:srgbClr val="D1282E"/>
                </a:solidFill>
              </a:rPr>
              <a:t>*</a:t>
            </a:r>
            <a:r>
              <a:rPr lang="en-US" i="1" dirty="0" err="1" smtClean="0">
                <a:solidFill>
                  <a:srgbClr val="D1282E"/>
                </a:solidFill>
              </a:rPr>
              <a:t>u</a:t>
            </a:r>
            <a:r>
              <a:rPr lang="en-US" i="1" baseline="-25000" dirty="0" err="1" smtClean="0">
                <a:solidFill>
                  <a:srgbClr val="D1282E"/>
                </a:solidFill>
              </a:rPr>
              <a:t>i</a:t>
            </a:r>
            <a:r>
              <a:rPr lang="en-US" i="1" dirty="0" smtClean="0">
                <a:solidFill>
                  <a:srgbClr val="D1282E"/>
                </a:solidFill>
              </a:rPr>
              <a:t>*v</a:t>
            </a:r>
            <a:r>
              <a:rPr lang="en-US" i="1" baseline="-25000" dirty="0" smtClean="0">
                <a:solidFill>
                  <a:srgbClr val="D1282E"/>
                </a:solidFill>
              </a:rPr>
              <a:t>i</a:t>
            </a:r>
            <a:endParaRPr lang="en-US" i="1" baseline="-25000" dirty="0">
              <a:solidFill>
                <a:srgbClr val="FF0000"/>
              </a:solidFill>
            </a:endParaRPr>
          </a:p>
        </p:txBody>
      </p:sp>
      <p:grpSp>
        <p:nvGrpSpPr>
          <p:cNvPr id="23" name="Group 22"/>
          <p:cNvGrpSpPr/>
          <p:nvPr/>
        </p:nvGrpSpPr>
        <p:grpSpPr>
          <a:xfrm>
            <a:off x="2472231" y="4691934"/>
            <a:ext cx="3987862" cy="1398877"/>
            <a:chOff x="2142000" y="2207922"/>
            <a:chExt cx="4301070" cy="1659466"/>
          </a:xfrm>
        </p:grpSpPr>
        <p:grpSp>
          <p:nvGrpSpPr>
            <p:cNvPr id="24" name="Group 23"/>
            <p:cNvGrpSpPr/>
            <p:nvPr/>
          </p:nvGrpSpPr>
          <p:grpSpPr>
            <a:xfrm>
              <a:off x="2142000" y="2207922"/>
              <a:ext cx="4301070" cy="1659466"/>
              <a:chOff x="3335865" y="2404540"/>
              <a:chExt cx="4301070" cy="1659466"/>
            </a:xfrm>
          </p:grpSpPr>
          <p:sp>
            <p:nvSpPr>
              <p:cNvPr id="28" name="Rectangle 27"/>
              <p:cNvSpPr/>
              <p:nvPr/>
            </p:nvSpPr>
            <p:spPr>
              <a:xfrm>
                <a:off x="3335865" y="2404540"/>
                <a:ext cx="1202267" cy="165946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4792103" y="2404540"/>
                <a:ext cx="1202267" cy="121074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rot="16200000">
                <a:off x="6320339" y="2290209"/>
                <a:ext cx="1202265" cy="143092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335865" y="2404540"/>
                <a:ext cx="491068" cy="16594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4792103" y="2404540"/>
                <a:ext cx="457230" cy="4571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6206008" y="2404540"/>
                <a:ext cx="1430926" cy="4571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TextBox 24"/>
            <p:cNvSpPr txBox="1"/>
            <p:nvPr/>
          </p:nvSpPr>
          <p:spPr>
            <a:xfrm>
              <a:off x="2455329" y="2222379"/>
              <a:ext cx="728133" cy="400110"/>
            </a:xfrm>
            <a:prstGeom prst="rect">
              <a:avLst/>
            </a:prstGeom>
            <a:noFill/>
          </p:spPr>
          <p:txBody>
            <a:bodyPr wrap="square" rtlCol="0">
              <a:spAutoFit/>
            </a:bodyPr>
            <a:lstStyle/>
            <a:p>
              <a:pPr algn="ctr"/>
              <a:r>
                <a:rPr lang="en-US" sz="2000" b="1" dirty="0" smtClean="0"/>
                <a:t>U</a:t>
              </a:r>
              <a:endParaRPr lang="en-US" sz="2000" b="1" dirty="0"/>
            </a:p>
          </p:txBody>
        </p:sp>
        <p:sp>
          <p:nvSpPr>
            <p:cNvPr id="26" name="TextBox 25"/>
            <p:cNvSpPr txBox="1"/>
            <p:nvPr/>
          </p:nvSpPr>
          <p:spPr>
            <a:xfrm>
              <a:off x="3894663" y="2222379"/>
              <a:ext cx="728133" cy="400110"/>
            </a:xfrm>
            <a:prstGeom prst="rect">
              <a:avLst/>
            </a:prstGeom>
            <a:noFill/>
          </p:spPr>
          <p:txBody>
            <a:bodyPr wrap="square" rtlCol="0">
              <a:spAutoFit/>
            </a:bodyPr>
            <a:lstStyle/>
            <a:p>
              <a:pPr algn="ctr"/>
              <a:r>
                <a:rPr lang="en-US" sz="2000" b="1" dirty="0" err="1" smtClean="0"/>
                <a:t>Σ</a:t>
              </a:r>
              <a:endParaRPr lang="en-US" sz="2000" b="1" dirty="0"/>
            </a:p>
          </p:txBody>
        </p:sp>
        <p:sp>
          <p:nvSpPr>
            <p:cNvPr id="27" name="TextBox 26"/>
            <p:cNvSpPr txBox="1"/>
            <p:nvPr/>
          </p:nvSpPr>
          <p:spPr>
            <a:xfrm>
              <a:off x="5401729" y="2232734"/>
              <a:ext cx="728133" cy="400110"/>
            </a:xfrm>
            <a:prstGeom prst="rect">
              <a:avLst/>
            </a:prstGeom>
            <a:noFill/>
          </p:spPr>
          <p:txBody>
            <a:bodyPr wrap="square" rtlCol="0">
              <a:spAutoFit/>
            </a:bodyPr>
            <a:lstStyle/>
            <a:p>
              <a:pPr algn="ctr"/>
              <a:r>
                <a:rPr lang="en-US" sz="2000" b="1" dirty="0" smtClean="0"/>
                <a:t>V</a:t>
              </a:r>
              <a:r>
                <a:rPr lang="en-US" sz="2000" b="1" baseline="30000" dirty="0" smtClean="0"/>
                <a:t>T</a:t>
              </a:r>
              <a:endParaRPr lang="en-US" sz="2000" b="1" baseline="30000" dirty="0"/>
            </a:p>
          </p:txBody>
        </p:sp>
      </p:grpSp>
      <p:cxnSp>
        <p:nvCxnSpPr>
          <p:cNvPr id="35" name="Straight Connector 34"/>
          <p:cNvCxnSpPr>
            <a:stCxn id="31" idx="1"/>
            <a:endCxn id="31" idx="3"/>
          </p:cNvCxnSpPr>
          <p:nvPr/>
        </p:nvCxnSpPr>
        <p:spPr>
          <a:xfrm>
            <a:off x="2472231" y="5391373"/>
            <a:ext cx="455308" cy="0"/>
          </a:xfrm>
          <a:prstGeom prst="line">
            <a:avLst/>
          </a:prstGeom>
          <a:ln w="508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5340525" y="4691934"/>
            <a:ext cx="0" cy="379049"/>
          </a:xfrm>
          <a:prstGeom prst="line">
            <a:avLst/>
          </a:prstGeom>
          <a:ln w="508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3822424" y="4691934"/>
            <a:ext cx="423934" cy="385399"/>
          </a:xfrm>
          <a:prstGeom prst="line">
            <a:avLst/>
          </a:prstGeom>
          <a:ln w="508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200680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97093"/>
            <a:ext cx="7968425" cy="715621"/>
          </a:xfrm>
        </p:spPr>
        <p:txBody>
          <a:bodyPr>
            <a:normAutofit fontScale="90000"/>
          </a:bodyPr>
          <a:lstStyle/>
          <a:p>
            <a:r>
              <a:rPr lang="en-US" dirty="0" smtClean="0"/>
              <a:t>building an efficient lookup table – cost/benefit analysis</a:t>
            </a:r>
          </a:p>
        </p:txBody>
      </p:sp>
      <p:sp>
        <p:nvSpPr>
          <p:cNvPr id="8" name="TextBox 7"/>
          <p:cNvSpPr txBox="1"/>
          <p:nvPr/>
        </p:nvSpPr>
        <p:spPr>
          <a:xfrm>
            <a:off x="321735" y="1492417"/>
            <a:ext cx="7636932" cy="1754327"/>
          </a:xfrm>
          <a:prstGeom prst="rect">
            <a:avLst/>
          </a:prstGeom>
          <a:noFill/>
        </p:spPr>
        <p:txBody>
          <a:bodyPr wrap="square" rtlCol="0">
            <a:spAutoFit/>
          </a:bodyPr>
          <a:lstStyle/>
          <a:p>
            <a:pPr marL="342900" indent="-342900">
              <a:buAutoNum type="arabicPeriod"/>
            </a:pPr>
            <a:r>
              <a:rPr lang="en-US" dirty="0" smtClean="0">
                <a:solidFill>
                  <a:srgbClr val="D1282E"/>
                </a:solidFill>
              </a:rPr>
              <a:t>The original key-value table had 100MM rows</a:t>
            </a:r>
          </a:p>
          <a:p>
            <a:pPr marL="342900" indent="-342900">
              <a:buAutoNum type="arabicPeriod"/>
            </a:pPr>
            <a:r>
              <a:rPr lang="en-US" dirty="0" smtClean="0">
                <a:solidFill>
                  <a:srgbClr val="D1282E"/>
                </a:solidFill>
              </a:rPr>
              <a:t>For U and V we have K, 10k element vectors</a:t>
            </a:r>
          </a:p>
          <a:p>
            <a:pPr marL="342900" indent="-342900">
              <a:buAutoNum type="arabicPeriod"/>
            </a:pPr>
            <a:r>
              <a:rPr lang="en-US" dirty="0" smtClean="0">
                <a:solidFill>
                  <a:srgbClr val="D1282E"/>
                </a:solidFill>
              </a:rPr>
              <a:t>Each scan of original table costs O(100MM)</a:t>
            </a:r>
          </a:p>
          <a:p>
            <a:pPr marL="342900" indent="-342900">
              <a:buAutoNum type="arabicPeriod"/>
            </a:pPr>
            <a:r>
              <a:rPr lang="en-US" dirty="0" smtClean="0">
                <a:solidFill>
                  <a:srgbClr val="D1282E"/>
                </a:solidFill>
              </a:rPr>
              <a:t>Scanning U and V costs 2*K*O(10k)</a:t>
            </a:r>
          </a:p>
          <a:p>
            <a:pPr marL="342900" indent="-342900">
              <a:buAutoNum type="arabicPeriod"/>
            </a:pPr>
            <a:r>
              <a:rPr lang="en-US" dirty="0" smtClean="0">
                <a:solidFill>
                  <a:srgbClr val="D1282E"/>
                </a:solidFill>
              </a:rPr>
              <a:t>Business requirement on accuracy is that we are right in the order of magnitude (i.e., log-scale), which means we can keep K&lt;&lt;10k</a:t>
            </a:r>
          </a:p>
        </p:txBody>
      </p:sp>
      <p:grpSp>
        <p:nvGrpSpPr>
          <p:cNvPr id="3" name="Group 2"/>
          <p:cNvGrpSpPr/>
          <p:nvPr/>
        </p:nvGrpSpPr>
        <p:grpSpPr>
          <a:xfrm>
            <a:off x="3625330" y="3759201"/>
            <a:ext cx="4674904" cy="1905730"/>
            <a:chOff x="2472231" y="4691934"/>
            <a:chExt cx="3987862" cy="1398877"/>
          </a:xfrm>
        </p:grpSpPr>
        <p:sp>
          <p:nvSpPr>
            <p:cNvPr id="6" name="TextBox 5"/>
            <p:cNvSpPr txBox="1"/>
            <p:nvPr/>
          </p:nvSpPr>
          <p:spPr>
            <a:xfrm>
              <a:off x="3005581" y="5391373"/>
              <a:ext cx="184666" cy="369332"/>
            </a:xfrm>
            <a:prstGeom prst="rect">
              <a:avLst/>
            </a:prstGeom>
            <a:noFill/>
          </p:spPr>
          <p:txBody>
            <a:bodyPr wrap="none" rtlCol="0">
              <a:spAutoFit/>
            </a:bodyPr>
            <a:lstStyle/>
            <a:p>
              <a:endParaRPr lang="en-US" dirty="0"/>
            </a:p>
          </p:txBody>
        </p:sp>
        <p:grpSp>
          <p:nvGrpSpPr>
            <p:cNvPr id="23" name="Group 22"/>
            <p:cNvGrpSpPr/>
            <p:nvPr/>
          </p:nvGrpSpPr>
          <p:grpSpPr>
            <a:xfrm>
              <a:off x="2472231" y="4691934"/>
              <a:ext cx="3987862" cy="1398877"/>
              <a:chOff x="2142000" y="2207922"/>
              <a:chExt cx="4301070" cy="1659466"/>
            </a:xfrm>
          </p:grpSpPr>
          <p:grpSp>
            <p:nvGrpSpPr>
              <p:cNvPr id="24" name="Group 23"/>
              <p:cNvGrpSpPr/>
              <p:nvPr/>
            </p:nvGrpSpPr>
            <p:grpSpPr>
              <a:xfrm>
                <a:off x="2142000" y="2207922"/>
                <a:ext cx="4301070" cy="1659466"/>
                <a:chOff x="3335865" y="2404540"/>
                <a:chExt cx="4301070" cy="1659466"/>
              </a:xfrm>
            </p:grpSpPr>
            <p:sp>
              <p:nvSpPr>
                <p:cNvPr id="28" name="Rectangle 27"/>
                <p:cNvSpPr/>
                <p:nvPr/>
              </p:nvSpPr>
              <p:spPr>
                <a:xfrm>
                  <a:off x="3335865" y="2404540"/>
                  <a:ext cx="1202267" cy="165946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4792103" y="2404540"/>
                  <a:ext cx="1202267" cy="121074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rot="16200000">
                  <a:off x="6320339" y="2290209"/>
                  <a:ext cx="1202265" cy="143092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335865" y="2404540"/>
                  <a:ext cx="491068" cy="16594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4792103" y="2404540"/>
                  <a:ext cx="457230" cy="4571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6206008" y="2404540"/>
                  <a:ext cx="1430926" cy="4571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TextBox 24"/>
              <p:cNvSpPr txBox="1"/>
              <p:nvPr/>
            </p:nvSpPr>
            <p:spPr>
              <a:xfrm>
                <a:off x="2455329" y="2222379"/>
                <a:ext cx="728133" cy="348407"/>
              </a:xfrm>
              <a:prstGeom prst="rect">
                <a:avLst/>
              </a:prstGeom>
              <a:noFill/>
            </p:spPr>
            <p:txBody>
              <a:bodyPr wrap="square" rtlCol="0">
                <a:spAutoFit/>
              </a:bodyPr>
              <a:lstStyle/>
              <a:p>
                <a:pPr algn="ctr"/>
                <a:r>
                  <a:rPr lang="en-US" sz="2000" b="1" dirty="0" err="1" smtClean="0"/>
                  <a:t>U</a:t>
                </a:r>
                <a:r>
                  <a:rPr lang="en-US" sz="2000" b="1" baseline="-25000" dirty="0" err="1" smtClean="0"/>
                  <a:t>k</a:t>
                </a:r>
                <a:endParaRPr lang="en-US" sz="2000" b="1" baseline="-25000" dirty="0"/>
              </a:p>
            </p:txBody>
          </p:sp>
          <p:sp>
            <p:nvSpPr>
              <p:cNvPr id="26" name="TextBox 25"/>
              <p:cNvSpPr txBox="1"/>
              <p:nvPr/>
            </p:nvSpPr>
            <p:spPr>
              <a:xfrm>
                <a:off x="3894663" y="2222379"/>
                <a:ext cx="728133" cy="348407"/>
              </a:xfrm>
              <a:prstGeom prst="rect">
                <a:avLst/>
              </a:prstGeom>
              <a:noFill/>
            </p:spPr>
            <p:txBody>
              <a:bodyPr wrap="square" rtlCol="0">
                <a:spAutoFit/>
              </a:bodyPr>
              <a:lstStyle/>
              <a:p>
                <a:pPr algn="ctr"/>
                <a:r>
                  <a:rPr lang="en-US" sz="2000" b="1" dirty="0" err="1" smtClean="0"/>
                  <a:t>Σ</a:t>
                </a:r>
                <a:r>
                  <a:rPr lang="en-US" sz="2000" b="1" baseline="-25000" dirty="0" err="1" smtClean="0"/>
                  <a:t>k</a:t>
                </a:r>
                <a:endParaRPr lang="en-US" sz="2000" b="1" baseline="-25000" dirty="0"/>
              </a:p>
            </p:txBody>
          </p:sp>
          <p:sp>
            <p:nvSpPr>
              <p:cNvPr id="27" name="TextBox 26"/>
              <p:cNvSpPr txBox="1"/>
              <p:nvPr/>
            </p:nvSpPr>
            <p:spPr>
              <a:xfrm>
                <a:off x="5401729" y="2232734"/>
                <a:ext cx="728133" cy="348407"/>
              </a:xfrm>
              <a:prstGeom prst="rect">
                <a:avLst/>
              </a:prstGeom>
              <a:noFill/>
            </p:spPr>
            <p:txBody>
              <a:bodyPr wrap="square" rtlCol="0">
                <a:spAutoFit/>
              </a:bodyPr>
              <a:lstStyle/>
              <a:p>
                <a:pPr algn="ctr"/>
                <a:r>
                  <a:rPr lang="en-US" sz="2000" b="1" dirty="0" err="1" smtClean="0"/>
                  <a:t>V</a:t>
                </a:r>
                <a:r>
                  <a:rPr lang="en-US" sz="2000" b="1" baseline="-25000" dirty="0" err="1" smtClean="0"/>
                  <a:t>k</a:t>
                </a:r>
                <a:r>
                  <a:rPr lang="en-US" sz="2000" b="1" baseline="30000" dirty="0" err="1" smtClean="0"/>
                  <a:t>T</a:t>
                </a:r>
                <a:endParaRPr lang="en-US" sz="2000" b="1" baseline="30000" dirty="0"/>
              </a:p>
            </p:txBody>
          </p:sp>
        </p:grpSp>
        <p:cxnSp>
          <p:nvCxnSpPr>
            <p:cNvPr id="35" name="Straight Connector 34"/>
            <p:cNvCxnSpPr>
              <a:stCxn id="31" idx="1"/>
              <a:endCxn id="31" idx="3"/>
            </p:cNvCxnSpPr>
            <p:nvPr/>
          </p:nvCxnSpPr>
          <p:spPr>
            <a:xfrm>
              <a:off x="2472231" y="5391373"/>
              <a:ext cx="455308" cy="0"/>
            </a:xfrm>
            <a:prstGeom prst="line">
              <a:avLst/>
            </a:prstGeom>
            <a:ln w="508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5340525" y="4691934"/>
              <a:ext cx="0" cy="379049"/>
            </a:xfrm>
            <a:prstGeom prst="line">
              <a:avLst/>
            </a:prstGeom>
            <a:ln w="508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3822424" y="4691934"/>
              <a:ext cx="423934" cy="385399"/>
            </a:xfrm>
            <a:prstGeom prst="line">
              <a:avLst/>
            </a:prstGeom>
            <a:ln w="508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4" name="Rectangle 3"/>
          <p:cNvSpPr/>
          <p:nvPr/>
        </p:nvSpPr>
        <p:spPr>
          <a:xfrm>
            <a:off x="746720" y="3759200"/>
            <a:ext cx="1306764" cy="19057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1019491" y="3858654"/>
            <a:ext cx="791420" cy="400110"/>
          </a:xfrm>
          <a:prstGeom prst="rect">
            <a:avLst/>
          </a:prstGeom>
          <a:noFill/>
        </p:spPr>
        <p:txBody>
          <a:bodyPr wrap="square" rtlCol="0">
            <a:spAutoFit/>
          </a:bodyPr>
          <a:lstStyle/>
          <a:p>
            <a:pPr algn="ctr"/>
            <a:r>
              <a:rPr lang="en-US" sz="2000" b="1" dirty="0" err="1" smtClean="0"/>
              <a:t>X</a:t>
            </a:r>
            <a:r>
              <a:rPr lang="en-US" sz="2000" b="1" baseline="-25000" dirty="0" err="1" smtClean="0"/>
              <a:t>k</a:t>
            </a:r>
            <a:endParaRPr lang="en-US" sz="2000" b="1" baseline="-25000" dirty="0"/>
          </a:p>
        </p:txBody>
      </p:sp>
      <p:sp>
        <p:nvSpPr>
          <p:cNvPr id="5" name="TextBox 4"/>
          <p:cNvSpPr txBox="1"/>
          <p:nvPr/>
        </p:nvSpPr>
        <p:spPr>
          <a:xfrm>
            <a:off x="2556934" y="4233442"/>
            <a:ext cx="643466" cy="369332"/>
          </a:xfrm>
          <a:prstGeom prst="rect">
            <a:avLst/>
          </a:prstGeom>
          <a:noFill/>
        </p:spPr>
        <p:txBody>
          <a:bodyPr wrap="square" rtlCol="0">
            <a:spAutoFit/>
          </a:bodyPr>
          <a:lstStyle/>
          <a:p>
            <a:r>
              <a:rPr lang="en-US" i="1" dirty="0"/>
              <a:t>v</a:t>
            </a:r>
            <a:r>
              <a:rPr lang="en-US" i="1" dirty="0" smtClean="0"/>
              <a:t>s.</a:t>
            </a:r>
            <a:endParaRPr lang="en-US" i="1" dirty="0"/>
          </a:p>
        </p:txBody>
      </p:sp>
    </p:spTree>
    <p:extLst>
      <p:ext uri="{BB962C8B-B14F-4D97-AF65-F5344CB8AC3E}">
        <p14:creationId xmlns:p14="http://schemas.microsoft.com/office/powerpoint/2010/main" val="78142585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77" y="139902"/>
            <a:ext cx="7968425" cy="715621"/>
          </a:xfrm>
        </p:spPr>
        <p:txBody>
          <a:bodyPr>
            <a:normAutofit/>
          </a:bodyPr>
          <a:lstStyle/>
          <a:p>
            <a:r>
              <a:rPr lang="en-US" dirty="0" smtClean="0"/>
              <a:t>dimensionality reduction </a:t>
            </a:r>
          </a:p>
        </p:txBody>
      </p:sp>
      <p:sp>
        <p:nvSpPr>
          <p:cNvPr id="6" name="TextBox 5"/>
          <p:cNvSpPr txBox="1"/>
          <p:nvPr/>
        </p:nvSpPr>
        <p:spPr>
          <a:xfrm>
            <a:off x="1142951" y="5171244"/>
            <a:ext cx="184666" cy="369332"/>
          </a:xfrm>
          <a:prstGeom prst="rect">
            <a:avLst/>
          </a:prstGeom>
          <a:noFill/>
        </p:spPr>
        <p:txBody>
          <a:bodyPr wrap="none" rtlCol="0">
            <a:spAutoFit/>
          </a:bodyPr>
          <a:lstStyle/>
          <a:p>
            <a:endParaRPr lang="en-US" dirty="0"/>
          </a:p>
        </p:txBody>
      </p:sp>
      <p:sp>
        <p:nvSpPr>
          <p:cNvPr id="5" name="TextBox 4"/>
          <p:cNvSpPr txBox="1"/>
          <p:nvPr/>
        </p:nvSpPr>
        <p:spPr>
          <a:xfrm>
            <a:off x="2675465" y="2055852"/>
            <a:ext cx="2895611" cy="523220"/>
          </a:xfrm>
          <a:prstGeom prst="rect">
            <a:avLst/>
          </a:prstGeom>
          <a:noFill/>
        </p:spPr>
        <p:txBody>
          <a:bodyPr wrap="square" rtlCol="0">
            <a:spAutoFit/>
          </a:bodyPr>
          <a:lstStyle/>
          <a:p>
            <a:r>
              <a:rPr lang="en-US" sz="2800" b="1" dirty="0" err="1" smtClean="0">
                <a:solidFill>
                  <a:schemeClr val="tx2"/>
                </a:solidFill>
              </a:rPr>
              <a:t>X</a:t>
            </a:r>
            <a:r>
              <a:rPr lang="en-US" sz="2800" b="1" baseline="-25000" dirty="0" err="1" smtClean="0">
                <a:solidFill>
                  <a:schemeClr val="tx2"/>
                </a:solidFill>
              </a:rPr>
              <a:t>k</a:t>
            </a:r>
            <a:r>
              <a:rPr lang="en-US" sz="2800" b="1" dirty="0" smtClean="0">
                <a:solidFill>
                  <a:schemeClr val="tx2"/>
                </a:solidFill>
              </a:rPr>
              <a:t>=</a:t>
            </a:r>
            <a:r>
              <a:rPr lang="en-US" sz="2800" b="1" dirty="0" err="1" smtClean="0">
                <a:solidFill>
                  <a:schemeClr val="tx2"/>
                </a:solidFill>
              </a:rPr>
              <a:t>U</a:t>
            </a:r>
            <a:r>
              <a:rPr lang="en-US" sz="2800" b="1" baseline="-25000" dirty="0" err="1" smtClean="0">
                <a:solidFill>
                  <a:schemeClr val="tx2"/>
                </a:solidFill>
              </a:rPr>
              <a:t>k</a:t>
            </a:r>
            <a:r>
              <a:rPr lang="en-US" sz="2800" b="1" dirty="0" err="1" smtClean="0">
                <a:solidFill>
                  <a:schemeClr val="tx2"/>
                </a:solidFill>
              </a:rPr>
              <a:t>Σ</a:t>
            </a:r>
            <a:r>
              <a:rPr lang="en-US" sz="2800" b="1" baseline="-25000" dirty="0" err="1" smtClean="0">
                <a:solidFill>
                  <a:schemeClr val="tx2"/>
                </a:solidFill>
              </a:rPr>
              <a:t>k</a:t>
            </a:r>
            <a:r>
              <a:rPr lang="en-US" sz="2800" b="1" dirty="0" err="1" smtClean="0">
                <a:solidFill>
                  <a:schemeClr val="tx2"/>
                </a:solidFill>
              </a:rPr>
              <a:t>V</a:t>
            </a:r>
            <a:r>
              <a:rPr lang="en-US" sz="2800" b="1" baseline="-25000" dirty="0" err="1" smtClean="0">
                <a:solidFill>
                  <a:schemeClr val="tx2"/>
                </a:solidFill>
              </a:rPr>
              <a:t>k</a:t>
            </a:r>
            <a:r>
              <a:rPr lang="en-US" sz="2800" b="1" baseline="30000" dirty="0" err="1" smtClean="0">
                <a:solidFill>
                  <a:schemeClr val="tx2"/>
                </a:solidFill>
              </a:rPr>
              <a:t>T</a:t>
            </a:r>
            <a:endParaRPr lang="en-US" sz="2800" b="1" baseline="30000" dirty="0">
              <a:solidFill>
                <a:schemeClr val="tx2"/>
              </a:solidFill>
            </a:endParaRPr>
          </a:p>
        </p:txBody>
      </p:sp>
      <p:sp>
        <p:nvSpPr>
          <p:cNvPr id="3" name="TextBox 2"/>
          <p:cNvSpPr txBox="1"/>
          <p:nvPr/>
        </p:nvSpPr>
        <p:spPr>
          <a:xfrm>
            <a:off x="176158" y="2167460"/>
            <a:ext cx="3853975" cy="369332"/>
          </a:xfrm>
          <a:prstGeom prst="rect">
            <a:avLst/>
          </a:prstGeom>
          <a:noFill/>
        </p:spPr>
        <p:txBody>
          <a:bodyPr wrap="square" rtlCol="0">
            <a:spAutoFit/>
          </a:bodyPr>
          <a:lstStyle/>
          <a:p>
            <a:r>
              <a:rPr lang="en-US" dirty="0" smtClean="0"/>
              <a:t>Compute rank-k SVD</a:t>
            </a:r>
            <a:endParaRPr lang="en-US" dirty="0"/>
          </a:p>
        </p:txBody>
      </p:sp>
      <p:sp>
        <p:nvSpPr>
          <p:cNvPr id="7" name="TextBox 6"/>
          <p:cNvSpPr txBox="1"/>
          <p:nvPr/>
        </p:nvSpPr>
        <p:spPr>
          <a:xfrm>
            <a:off x="176160" y="753925"/>
            <a:ext cx="8239712" cy="1200329"/>
          </a:xfrm>
          <a:prstGeom prst="rect">
            <a:avLst/>
          </a:prstGeom>
          <a:noFill/>
        </p:spPr>
        <p:txBody>
          <a:bodyPr wrap="square" rtlCol="0">
            <a:spAutoFit/>
          </a:bodyPr>
          <a:lstStyle/>
          <a:p>
            <a:r>
              <a:rPr lang="en-US" dirty="0" smtClean="0"/>
              <a:t>Sometimes a dataset has too many features for various algorithms (or storage systems to handle). Often times there is also a lot of redundancy of the data. The SVD gives us a way to reduce the number of variables without losing too much information.</a:t>
            </a:r>
            <a:endParaRPr lang="en-US" dirty="0"/>
          </a:p>
        </p:txBody>
      </p:sp>
      <p:sp>
        <p:nvSpPr>
          <p:cNvPr id="8" name="TextBox 7"/>
          <p:cNvSpPr txBox="1"/>
          <p:nvPr/>
        </p:nvSpPr>
        <p:spPr>
          <a:xfrm>
            <a:off x="4724426" y="2766682"/>
            <a:ext cx="1327617" cy="523220"/>
          </a:xfrm>
          <a:prstGeom prst="rect">
            <a:avLst/>
          </a:prstGeom>
          <a:noFill/>
        </p:spPr>
        <p:txBody>
          <a:bodyPr wrap="square" rtlCol="0">
            <a:spAutoFit/>
          </a:bodyPr>
          <a:lstStyle/>
          <a:p>
            <a:r>
              <a:rPr lang="en-US" sz="2800" b="1" dirty="0" smtClean="0">
                <a:solidFill>
                  <a:schemeClr val="tx2"/>
                </a:solidFill>
              </a:rPr>
              <a:t>X </a:t>
            </a:r>
            <a:r>
              <a:rPr lang="en-US" sz="2800" b="1" dirty="0" err="1" smtClean="0">
                <a:solidFill>
                  <a:schemeClr val="tx2"/>
                </a:solidFill>
              </a:rPr>
              <a:t>V</a:t>
            </a:r>
            <a:r>
              <a:rPr lang="en-US" sz="2800" b="1" baseline="-25000" dirty="0" err="1" smtClean="0">
                <a:solidFill>
                  <a:schemeClr val="tx2"/>
                </a:solidFill>
              </a:rPr>
              <a:t>k</a:t>
            </a:r>
            <a:endParaRPr lang="en-US" sz="2800" b="1" dirty="0">
              <a:solidFill>
                <a:schemeClr val="tx2"/>
              </a:solidFill>
            </a:endParaRPr>
          </a:p>
        </p:txBody>
      </p:sp>
      <p:sp>
        <p:nvSpPr>
          <p:cNvPr id="9" name="TextBox 8"/>
          <p:cNvSpPr txBox="1"/>
          <p:nvPr/>
        </p:nvSpPr>
        <p:spPr>
          <a:xfrm>
            <a:off x="159228" y="2895582"/>
            <a:ext cx="7968774" cy="923330"/>
          </a:xfrm>
          <a:prstGeom prst="rect">
            <a:avLst/>
          </a:prstGeom>
          <a:noFill/>
        </p:spPr>
        <p:txBody>
          <a:bodyPr wrap="square" rtlCol="0">
            <a:spAutoFit/>
          </a:bodyPr>
          <a:lstStyle/>
          <a:p>
            <a:r>
              <a:rPr lang="en-US" dirty="0" smtClean="0"/>
              <a:t>We can create an </a:t>
            </a:r>
            <a:r>
              <a:rPr lang="en-US" dirty="0" err="1" smtClean="0"/>
              <a:t>NxK</a:t>
            </a:r>
            <a:r>
              <a:rPr lang="en-US" dirty="0" smtClean="0"/>
              <a:t> reduced matrix with                    This effectively becomes our new “X” matrix, and we do any analysis (clustering, modeling, etc.) with the reduced matrix.</a:t>
            </a:r>
            <a:endParaRPr lang="en-US" dirty="0"/>
          </a:p>
        </p:txBody>
      </p:sp>
      <p:sp>
        <p:nvSpPr>
          <p:cNvPr id="10" name="TextBox 9"/>
          <p:cNvSpPr txBox="1"/>
          <p:nvPr/>
        </p:nvSpPr>
        <p:spPr>
          <a:xfrm>
            <a:off x="6045203" y="3996262"/>
            <a:ext cx="1175217" cy="523220"/>
          </a:xfrm>
          <a:prstGeom prst="rect">
            <a:avLst/>
          </a:prstGeom>
          <a:noFill/>
        </p:spPr>
        <p:txBody>
          <a:bodyPr wrap="square" rtlCol="0">
            <a:spAutoFit/>
          </a:bodyPr>
          <a:lstStyle/>
          <a:p>
            <a:r>
              <a:rPr lang="en-US" sz="2800" b="1" dirty="0" smtClean="0">
                <a:solidFill>
                  <a:schemeClr val="tx2"/>
                </a:solidFill>
              </a:rPr>
              <a:t>X</a:t>
            </a:r>
            <a:r>
              <a:rPr lang="en-US" sz="2800" b="1" baseline="30000" dirty="0" smtClean="0">
                <a:solidFill>
                  <a:schemeClr val="tx2"/>
                </a:solidFill>
              </a:rPr>
              <a:t>’</a:t>
            </a:r>
            <a:r>
              <a:rPr lang="en-US" sz="2800" b="1" dirty="0" smtClean="0">
                <a:solidFill>
                  <a:schemeClr val="tx2"/>
                </a:solidFill>
              </a:rPr>
              <a:t> </a:t>
            </a:r>
            <a:r>
              <a:rPr lang="en-US" sz="2800" b="1" dirty="0" err="1" smtClean="0">
                <a:solidFill>
                  <a:schemeClr val="tx2"/>
                </a:solidFill>
              </a:rPr>
              <a:t>V</a:t>
            </a:r>
            <a:r>
              <a:rPr lang="en-US" sz="2800" b="1" baseline="-25000" dirty="0" err="1" smtClean="0">
                <a:solidFill>
                  <a:schemeClr val="tx2"/>
                </a:solidFill>
              </a:rPr>
              <a:t>k</a:t>
            </a:r>
            <a:endParaRPr lang="en-US" sz="2800" b="1" dirty="0">
              <a:solidFill>
                <a:schemeClr val="tx2"/>
              </a:solidFill>
            </a:endParaRPr>
          </a:p>
        </p:txBody>
      </p:sp>
      <p:sp>
        <p:nvSpPr>
          <p:cNvPr id="11" name="TextBox 10"/>
          <p:cNvSpPr txBox="1"/>
          <p:nvPr/>
        </p:nvSpPr>
        <p:spPr>
          <a:xfrm>
            <a:off x="176160" y="4063994"/>
            <a:ext cx="7765573" cy="646331"/>
          </a:xfrm>
          <a:prstGeom prst="rect">
            <a:avLst/>
          </a:prstGeom>
          <a:noFill/>
        </p:spPr>
        <p:txBody>
          <a:bodyPr wrap="square" rtlCol="0">
            <a:spAutoFit/>
          </a:bodyPr>
          <a:lstStyle/>
          <a:p>
            <a:r>
              <a:rPr lang="en-US" dirty="0" smtClean="0"/>
              <a:t>We can project any new data into the reduced space by,</a:t>
            </a:r>
          </a:p>
          <a:p>
            <a:r>
              <a:rPr lang="en-US" dirty="0"/>
              <a:t>a</a:t>
            </a:r>
            <a:r>
              <a:rPr lang="en-US" dirty="0" smtClean="0"/>
              <a:t>nd then use this in our algorithms.</a:t>
            </a:r>
            <a:endParaRPr lang="en-US" dirty="0"/>
          </a:p>
        </p:txBody>
      </p:sp>
      <p:sp>
        <p:nvSpPr>
          <p:cNvPr id="12" name="TextBox 11"/>
          <p:cNvSpPr txBox="1"/>
          <p:nvPr/>
        </p:nvSpPr>
        <p:spPr>
          <a:xfrm>
            <a:off x="135473" y="5154311"/>
            <a:ext cx="7975605" cy="646331"/>
          </a:xfrm>
          <a:prstGeom prst="rect">
            <a:avLst/>
          </a:prstGeom>
          <a:noFill/>
        </p:spPr>
        <p:txBody>
          <a:bodyPr wrap="square" rtlCol="0">
            <a:spAutoFit/>
          </a:bodyPr>
          <a:lstStyle/>
          <a:p>
            <a:r>
              <a:rPr lang="en-US" dirty="0" smtClean="0"/>
              <a:t>Again, the optimal choice of K is dependent on the problem and will be a tradeoff between information loss vs. constraint tolerance.  </a:t>
            </a:r>
            <a:endParaRPr lang="en-US" dirty="0"/>
          </a:p>
        </p:txBody>
      </p:sp>
    </p:spTree>
    <p:extLst>
      <p:ext uri="{BB962C8B-B14F-4D97-AF65-F5344CB8AC3E}">
        <p14:creationId xmlns:p14="http://schemas.microsoft.com/office/powerpoint/2010/main" val="234924894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0" y="382638"/>
            <a:ext cx="7968425" cy="715621"/>
          </a:xfrm>
        </p:spPr>
        <p:txBody>
          <a:bodyPr>
            <a:normAutofit fontScale="90000"/>
          </a:bodyPr>
          <a:lstStyle/>
          <a:p>
            <a:r>
              <a:rPr lang="en-US" dirty="0" smtClean="0"/>
              <a:t>Image compression example in python</a:t>
            </a:r>
          </a:p>
        </p:txBody>
      </p:sp>
      <p:sp>
        <p:nvSpPr>
          <p:cNvPr id="6" name="TextBox 5"/>
          <p:cNvSpPr txBox="1"/>
          <p:nvPr/>
        </p:nvSpPr>
        <p:spPr>
          <a:xfrm>
            <a:off x="1142951" y="5171244"/>
            <a:ext cx="184666" cy="369332"/>
          </a:xfrm>
          <a:prstGeom prst="rect">
            <a:avLst/>
          </a:prstGeom>
          <a:noFill/>
        </p:spPr>
        <p:txBody>
          <a:bodyPr wrap="none" rtlCol="0">
            <a:spAutoFit/>
          </a:bodyPr>
          <a:lstStyle/>
          <a:p>
            <a:endParaRPr lang="en-US" dirty="0"/>
          </a:p>
        </p:txBody>
      </p:sp>
      <p:sp>
        <p:nvSpPr>
          <p:cNvPr id="7" name="TextBox 6"/>
          <p:cNvSpPr txBox="1"/>
          <p:nvPr/>
        </p:nvSpPr>
        <p:spPr>
          <a:xfrm>
            <a:off x="176160" y="1140984"/>
            <a:ext cx="8239712" cy="1200329"/>
          </a:xfrm>
          <a:prstGeom prst="rect">
            <a:avLst/>
          </a:prstGeom>
          <a:noFill/>
        </p:spPr>
        <p:txBody>
          <a:bodyPr wrap="square" rtlCol="0">
            <a:spAutoFit/>
          </a:bodyPr>
          <a:lstStyle/>
          <a:p>
            <a:r>
              <a:rPr lang="en-US" dirty="0" smtClean="0"/>
              <a:t>Images can be thought of as matrices of pixel color values. We can use SVD to build faces with different ranks. The full matrix here has rank=200 but we can see with a rank as low as 10 we capture most of the information we need to recognize the image.</a:t>
            </a:r>
            <a:endParaRPr lang="en-US" dirty="0"/>
          </a:p>
        </p:txBody>
      </p:sp>
      <p:pic>
        <p:nvPicPr>
          <p:cNvPr id="4" name="Picture 3"/>
          <p:cNvPicPr>
            <a:picLocks noChangeAspect="1"/>
          </p:cNvPicPr>
          <p:nvPr/>
        </p:nvPicPr>
        <p:blipFill>
          <a:blip r:embed="rId3"/>
          <a:stretch>
            <a:fillRect/>
          </a:stretch>
        </p:blipFill>
        <p:spPr>
          <a:xfrm>
            <a:off x="1502834" y="2497665"/>
            <a:ext cx="5710766" cy="3648999"/>
          </a:xfrm>
          <a:prstGeom prst="rect">
            <a:avLst/>
          </a:prstGeom>
        </p:spPr>
      </p:pic>
    </p:spTree>
    <p:extLst>
      <p:ext uri="{BB962C8B-B14F-4D97-AF65-F5344CB8AC3E}">
        <p14:creationId xmlns:p14="http://schemas.microsoft.com/office/powerpoint/2010/main" val="394798960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97093"/>
            <a:ext cx="7968425" cy="715621"/>
          </a:xfrm>
        </p:spPr>
        <p:txBody>
          <a:bodyPr>
            <a:normAutofit/>
          </a:bodyPr>
          <a:lstStyle/>
          <a:p>
            <a:r>
              <a:rPr lang="en-US" dirty="0" smtClean="0"/>
              <a:t>To </a:t>
            </a:r>
            <a:r>
              <a:rPr lang="en-US" smtClean="0"/>
              <a:t>be continued…</a:t>
            </a:r>
            <a:endParaRPr lang="en-US" dirty="0" smtClean="0"/>
          </a:p>
        </p:txBody>
      </p:sp>
      <p:sp>
        <p:nvSpPr>
          <p:cNvPr id="6" name="TextBox 5"/>
          <p:cNvSpPr txBox="1"/>
          <p:nvPr/>
        </p:nvSpPr>
        <p:spPr>
          <a:xfrm>
            <a:off x="1142951" y="5171244"/>
            <a:ext cx="184666" cy="369332"/>
          </a:xfrm>
          <a:prstGeom prst="rect">
            <a:avLst/>
          </a:prstGeom>
          <a:noFill/>
        </p:spPr>
        <p:txBody>
          <a:bodyPr wrap="none" rtlCol="0">
            <a:spAutoFit/>
          </a:bodyPr>
          <a:lstStyle/>
          <a:p>
            <a:endParaRPr lang="en-US" dirty="0"/>
          </a:p>
        </p:txBody>
      </p:sp>
      <p:sp>
        <p:nvSpPr>
          <p:cNvPr id="3" name="TextBox 2"/>
          <p:cNvSpPr txBox="1"/>
          <p:nvPr/>
        </p:nvSpPr>
        <p:spPr>
          <a:xfrm>
            <a:off x="457200" y="1778000"/>
            <a:ext cx="8178800" cy="1815882"/>
          </a:xfrm>
          <a:prstGeom prst="rect">
            <a:avLst/>
          </a:prstGeom>
          <a:noFill/>
        </p:spPr>
        <p:txBody>
          <a:bodyPr wrap="square" rtlCol="0">
            <a:spAutoFit/>
          </a:bodyPr>
          <a:lstStyle/>
          <a:p>
            <a:r>
              <a:rPr lang="en-US" sz="2800" dirty="0" smtClean="0"/>
              <a:t>Other applications of SVD are in recommender systems as well as clustering.</a:t>
            </a:r>
          </a:p>
          <a:p>
            <a:endParaRPr lang="en-US" sz="2800" dirty="0"/>
          </a:p>
          <a:p>
            <a:r>
              <a:rPr lang="en-US" sz="2800" dirty="0" smtClean="0"/>
              <a:t>These will be presented in a later lecture.</a:t>
            </a:r>
            <a:endParaRPr lang="en-US" sz="2800" dirty="0"/>
          </a:p>
        </p:txBody>
      </p:sp>
    </p:spTree>
    <p:extLst>
      <p:ext uri="{BB962C8B-B14F-4D97-AF65-F5344CB8AC3E}">
        <p14:creationId xmlns:p14="http://schemas.microsoft.com/office/powerpoint/2010/main" val="42416001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fontScale="90000"/>
          </a:bodyPr>
          <a:lstStyle/>
          <a:p>
            <a:r>
              <a:rPr lang="en-US" dirty="0" smtClean="0"/>
              <a:t>(aside) Conditional thinking</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430508" y="1470474"/>
            <a:ext cx="7620048" cy="1323439"/>
          </a:xfrm>
          <a:prstGeom prst="rect">
            <a:avLst/>
          </a:prstGeom>
          <a:noFill/>
        </p:spPr>
        <p:txBody>
          <a:bodyPr wrap="square" rtlCol="0">
            <a:spAutoFit/>
          </a:bodyPr>
          <a:lstStyle/>
          <a:p>
            <a:pPr algn="ctr"/>
            <a:r>
              <a:rPr lang="en-US" sz="8000" dirty="0" smtClean="0">
                <a:solidFill>
                  <a:srgbClr val="FF0000"/>
                </a:solidFill>
              </a:rPr>
              <a:t>E[Y|X]</a:t>
            </a:r>
            <a:endParaRPr lang="en-US" sz="8000" dirty="0">
              <a:solidFill>
                <a:srgbClr val="FF0000"/>
              </a:solidFill>
            </a:endParaRPr>
          </a:p>
        </p:txBody>
      </p:sp>
      <p:sp>
        <p:nvSpPr>
          <p:cNvPr id="11" name="TextBox 10"/>
          <p:cNvSpPr txBox="1"/>
          <p:nvPr/>
        </p:nvSpPr>
        <p:spPr>
          <a:xfrm>
            <a:off x="278108" y="3108406"/>
            <a:ext cx="8009467" cy="369332"/>
          </a:xfrm>
          <a:prstGeom prst="rect">
            <a:avLst/>
          </a:prstGeom>
          <a:noFill/>
        </p:spPr>
        <p:txBody>
          <a:bodyPr wrap="square" rtlCol="0">
            <a:spAutoFit/>
          </a:bodyPr>
          <a:lstStyle/>
          <a:p>
            <a:pPr algn="ctr"/>
            <a:r>
              <a:rPr lang="en-US" dirty="0" smtClean="0"/>
              <a:t>And deciding whether or not E[Y|X] ≠ E[Y]</a:t>
            </a:r>
            <a:endParaRPr lang="en-US" dirty="0"/>
          </a:p>
        </p:txBody>
      </p:sp>
      <p:sp>
        <p:nvSpPr>
          <p:cNvPr id="13" name="TextBox 12"/>
          <p:cNvSpPr txBox="1"/>
          <p:nvPr/>
        </p:nvSpPr>
        <p:spPr>
          <a:xfrm>
            <a:off x="423285" y="1101142"/>
            <a:ext cx="8009467" cy="369332"/>
          </a:xfrm>
          <a:prstGeom prst="rect">
            <a:avLst/>
          </a:prstGeom>
          <a:noFill/>
        </p:spPr>
        <p:txBody>
          <a:bodyPr wrap="square" rtlCol="0">
            <a:spAutoFit/>
          </a:bodyPr>
          <a:lstStyle/>
          <a:p>
            <a:pPr algn="ctr"/>
            <a:r>
              <a:rPr lang="en-US" dirty="0"/>
              <a:t>So much of what we </a:t>
            </a:r>
            <a:r>
              <a:rPr lang="en-US" dirty="0" smtClean="0"/>
              <a:t>do in </a:t>
            </a:r>
            <a:r>
              <a:rPr lang="en-US" dirty="0"/>
              <a:t>data science involves thinking in terms of…</a:t>
            </a:r>
          </a:p>
        </p:txBody>
      </p:sp>
      <p:sp>
        <p:nvSpPr>
          <p:cNvPr id="3" name="TextBox 2"/>
          <p:cNvSpPr txBox="1"/>
          <p:nvPr/>
        </p:nvSpPr>
        <p:spPr>
          <a:xfrm>
            <a:off x="319150" y="4227787"/>
            <a:ext cx="7968425" cy="923330"/>
          </a:xfrm>
          <a:prstGeom prst="rect">
            <a:avLst/>
          </a:prstGeom>
          <a:noFill/>
        </p:spPr>
        <p:txBody>
          <a:bodyPr wrap="square" rtlCol="0">
            <a:spAutoFit/>
          </a:bodyPr>
          <a:lstStyle/>
          <a:p>
            <a:r>
              <a:rPr lang="en-US" dirty="0" smtClean="0">
                <a:solidFill>
                  <a:srgbClr val="D1282E"/>
                </a:solidFill>
              </a:rPr>
              <a:t>From a decision making standpoint, conditional thinking is being able to make a better judgment about a potential outcome Y if we were to know the value of X.</a:t>
            </a:r>
            <a:endParaRPr lang="en-US" dirty="0">
              <a:solidFill>
                <a:srgbClr val="D1282E"/>
              </a:solidFill>
            </a:endParaRPr>
          </a:p>
        </p:txBody>
      </p:sp>
    </p:spTree>
    <p:extLst>
      <p:ext uri="{BB962C8B-B14F-4D97-AF65-F5344CB8AC3E}">
        <p14:creationId xmlns:p14="http://schemas.microsoft.com/office/powerpoint/2010/main" val="14648204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6986291" cy="1155888"/>
          </a:xfrm>
        </p:spPr>
        <p:txBody>
          <a:bodyPr>
            <a:normAutofit/>
          </a:bodyPr>
          <a:lstStyle/>
          <a:p>
            <a:r>
              <a:rPr lang="en-US" dirty="0" smtClean="0"/>
              <a:t>Information example</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stretch>
            <a:fillRect/>
          </a:stretch>
        </p:blipFill>
        <p:spPr>
          <a:xfrm>
            <a:off x="278108" y="1490133"/>
            <a:ext cx="4064000" cy="4064000"/>
          </a:xfrm>
          <a:prstGeom prst="rect">
            <a:avLst/>
          </a:prstGeom>
        </p:spPr>
      </p:pic>
      <p:sp>
        <p:nvSpPr>
          <p:cNvPr id="5" name="TextBox 4"/>
          <p:cNvSpPr txBox="1"/>
          <p:nvPr/>
        </p:nvSpPr>
        <p:spPr>
          <a:xfrm>
            <a:off x="4487333" y="2523066"/>
            <a:ext cx="3894667" cy="1938992"/>
          </a:xfrm>
          <a:prstGeom prst="rect">
            <a:avLst/>
          </a:prstGeom>
          <a:noFill/>
        </p:spPr>
        <p:txBody>
          <a:bodyPr wrap="square" rtlCol="0">
            <a:spAutoFit/>
          </a:bodyPr>
          <a:lstStyle/>
          <a:p>
            <a:r>
              <a:rPr lang="en-US" sz="2400" b="1" dirty="0" smtClean="0"/>
              <a:t>If a carnival operator wanted to reduce the uncertainty about your weight, what information might he use?</a:t>
            </a:r>
            <a:endParaRPr lang="en-US" sz="2400" b="1" dirty="0"/>
          </a:p>
        </p:txBody>
      </p:sp>
    </p:spTree>
    <p:extLst>
      <p:ext uri="{BB962C8B-B14F-4D97-AF65-F5344CB8AC3E}">
        <p14:creationId xmlns:p14="http://schemas.microsoft.com/office/powerpoint/2010/main" val="350178693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6986291" cy="1155888"/>
          </a:xfrm>
        </p:spPr>
        <p:txBody>
          <a:bodyPr>
            <a:normAutofit/>
          </a:bodyPr>
          <a:lstStyle/>
          <a:p>
            <a:r>
              <a:rPr lang="en-US" dirty="0" smtClean="0"/>
              <a:t>Reducing uncertainty</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5" name="TextBox 4"/>
          <p:cNvSpPr txBox="1"/>
          <p:nvPr/>
        </p:nvSpPr>
        <p:spPr>
          <a:xfrm>
            <a:off x="278108" y="896060"/>
            <a:ext cx="8382000" cy="461665"/>
          </a:xfrm>
          <a:prstGeom prst="rect">
            <a:avLst/>
          </a:prstGeom>
          <a:noFill/>
        </p:spPr>
        <p:txBody>
          <a:bodyPr wrap="square" rtlCol="0">
            <a:spAutoFit/>
          </a:bodyPr>
          <a:lstStyle/>
          <a:p>
            <a:r>
              <a:rPr lang="en-US" sz="2400" b="1" dirty="0" smtClean="0"/>
              <a:t>Let’s assume our carnival friend is also a data scientist</a:t>
            </a:r>
            <a:endParaRPr lang="en-US" sz="2400" b="1" dirty="0"/>
          </a:p>
        </p:txBody>
      </p:sp>
      <p:sp>
        <p:nvSpPr>
          <p:cNvPr id="4" name="TextBox 3"/>
          <p:cNvSpPr txBox="1"/>
          <p:nvPr/>
        </p:nvSpPr>
        <p:spPr>
          <a:xfrm>
            <a:off x="278108" y="1391591"/>
            <a:ext cx="6366934" cy="369332"/>
          </a:xfrm>
          <a:prstGeom prst="rect">
            <a:avLst/>
          </a:prstGeom>
          <a:noFill/>
        </p:spPr>
        <p:txBody>
          <a:bodyPr wrap="square" rtlCol="0">
            <a:spAutoFit/>
          </a:bodyPr>
          <a:lstStyle/>
          <a:p>
            <a:r>
              <a:rPr lang="en-US" dirty="0" smtClean="0"/>
              <a:t>Step 1 – Collect data, height vs. weight, regress </a:t>
            </a:r>
            <a:endParaRPr lang="en-US" dirty="0"/>
          </a:p>
        </p:txBody>
      </p:sp>
      <p:pic>
        <p:nvPicPr>
          <p:cNvPr id="7" name="Picture 6"/>
          <p:cNvPicPr>
            <a:picLocks noChangeAspect="1"/>
          </p:cNvPicPr>
          <p:nvPr/>
        </p:nvPicPr>
        <p:blipFill>
          <a:blip r:embed="rId3"/>
          <a:stretch>
            <a:fillRect/>
          </a:stretch>
        </p:blipFill>
        <p:spPr>
          <a:xfrm>
            <a:off x="278108" y="2061634"/>
            <a:ext cx="5003800" cy="3568700"/>
          </a:xfrm>
          <a:prstGeom prst="rect">
            <a:avLst/>
          </a:prstGeom>
        </p:spPr>
      </p:pic>
      <p:sp>
        <p:nvSpPr>
          <p:cNvPr id="8" name="TextBox 7"/>
          <p:cNvSpPr txBox="1"/>
          <p:nvPr/>
        </p:nvSpPr>
        <p:spPr>
          <a:xfrm>
            <a:off x="5858933" y="2218271"/>
            <a:ext cx="2801175" cy="2308324"/>
          </a:xfrm>
          <a:prstGeom prst="rect">
            <a:avLst/>
          </a:prstGeom>
          <a:noFill/>
        </p:spPr>
        <p:txBody>
          <a:bodyPr wrap="square" rtlCol="0">
            <a:spAutoFit/>
          </a:bodyPr>
          <a:lstStyle/>
          <a:p>
            <a:r>
              <a:rPr lang="en-US" dirty="0" smtClean="0"/>
              <a:t>By regressing we can learn:</a:t>
            </a:r>
          </a:p>
          <a:p>
            <a:endParaRPr lang="en-US" dirty="0"/>
          </a:p>
          <a:p>
            <a:r>
              <a:rPr lang="en-US" b="1" i="1" dirty="0" smtClean="0">
                <a:solidFill>
                  <a:srgbClr val="FF0000"/>
                </a:solidFill>
              </a:rPr>
              <a:t> E[</a:t>
            </a:r>
            <a:r>
              <a:rPr lang="en-US" b="1" i="1" dirty="0" err="1" smtClean="0">
                <a:solidFill>
                  <a:srgbClr val="FF0000"/>
                </a:solidFill>
              </a:rPr>
              <a:t>Weight|Height</a:t>
            </a:r>
            <a:r>
              <a:rPr lang="en-US" b="1" i="1" dirty="0" smtClean="0">
                <a:solidFill>
                  <a:srgbClr val="FF0000"/>
                </a:solidFill>
              </a:rPr>
              <a:t>]</a:t>
            </a:r>
          </a:p>
          <a:p>
            <a:endParaRPr lang="en-US" b="1" i="1" dirty="0" smtClean="0">
              <a:solidFill>
                <a:srgbClr val="FF0000"/>
              </a:solidFill>
            </a:endParaRPr>
          </a:p>
          <a:p>
            <a:r>
              <a:rPr lang="en-US" dirty="0" smtClean="0"/>
              <a:t>as opposed to </a:t>
            </a:r>
          </a:p>
          <a:p>
            <a:endParaRPr lang="en-US" dirty="0"/>
          </a:p>
          <a:p>
            <a:r>
              <a:rPr lang="en-US" b="1" i="1" dirty="0" smtClean="0">
                <a:solidFill>
                  <a:srgbClr val="FF0000"/>
                </a:solidFill>
              </a:rPr>
              <a:t>E[Weight].</a:t>
            </a:r>
          </a:p>
        </p:txBody>
      </p:sp>
    </p:spTree>
    <p:extLst>
      <p:ext uri="{BB962C8B-B14F-4D97-AF65-F5344CB8AC3E}">
        <p14:creationId xmlns:p14="http://schemas.microsoft.com/office/powerpoint/2010/main" val="40206205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6986291" cy="1155888"/>
          </a:xfrm>
        </p:spPr>
        <p:txBody>
          <a:bodyPr>
            <a:normAutofit/>
          </a:bodyPr>
          <a:lstStyle/>
          <a:p>
            <a:r>
              <a:rPr lang="en-US" dirty="0" smtClean="0"/>
              <a:t>Reducing uncertainty</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278108" y="1002132"/>
            <a:ext cx="8103892" cy="646331"/>
          </a:xfrm>
          <a:prstGeom prst="rect">
            <a:avLst/>
          </a:prstGeom>
          <a:noFill/>
        </p:spPr>
        <p:txBody>
          <a:bodyPr wrap="square" rtlCol="0">
            <a:spAutoFit/>
          </a:bodyPr>
          <a:lstStyle/>
          <a:p>
            <a:r>
              <a:rPr lang="en-US" dirty="0" smtClean="0"/>
              <a:t>Step 2 – Based on prior knowledge, use the person’s height to get a better range of possible weights. </a:t>
            </a:r>
            <a:endParaRPr lang="en-US" dirty="0"/>
          </a:p>
        </p:txBody>
      </p:sp>
      <p:pic>
        <p:nvPicPr>
          <p:cNvPr id="3" name="Picture 2"/>
          <p:cNvPicPr>
            <a:picLocks noChangeAspect="1"/>
          </p:cNvPicPr>
          <p:nvPr/>
        </p:nvPicPr>
        <p:blipFill>
          <a:blip r:embed="rId3"/>
          <a:stretch>
            <a:fillRect/>
          </a:stretch>
        </p:blipFill>
        <p:spPr>
          <a:xfrm>
            <a:off x="1405466" y="1984418"/>
            <a:ext cx="6320915" cy="4314781"/>
          </a:xfrm>
          <a:prstGeom prst="rect">
            <a:avLst/>
          </a:prstGeom>
        </p:spPr>
      </p:pic>
    </p:spTree>
    <p:extLst>
      <p:ext uri="{BB962C8B-B14F-4D97-AF65-F5344CB8AC3E}">
        <p14:creationId xmlns:p14="http://schemas.microsoft.com/office/powerpoint/2010/main" val="15242206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6986291" cy="1155888"/>
          </a:xfrm>
        </p:spPr>
        <p:txBody>
          <a:bodyPr>
            <a:normAutofit/>
          </a:bodyPr>
          <a:lstStyle/>
          <a:p>
            <a:r>
              <a:rPr lang="en-US" dirty="0" smtClean="0"/>
              <a:t>Reducing uncertainty</a:t>
            </a:r>
            <a:endParaRPr lang="en-US" dirty="0"/>
          </a:p>
        </p:txBody>
      </p:sp>
      <p:sp>
        <p:nvSpPr>
          <p:cNvPr id="4" name="TextBox 3"/>
          <p:cNvSpPr txBox="1"/>
          <p:nvPr/>
        </p:nvSpPr>
        <p:spPr>
          <a:xfrm>
            <a:off x="446769" y="2425784"/>
            <a:ext cx="3549498" cy="923330"/>
          </a:xfrm>
          <a:prstGeom prst="rect">
            <a:avLst/>
          </a:prstGeom>
          <a:noFill/>
        </p:spPr>
        <p:txBody>
          <a:bodyPr wrap="square" rtlCol="0">
            <a:spAutoFit/>
          </a:bodyPr>
          <a:lstStyle/>
          <a:p>
            <a:pPr algn="ctr"/>
            <a:r>
              <a:rPr lang="en-US" b="1" i="1" dirty="0" smtClean="0">
                <a:solidFill>
                  <a:srgbClr val="FF0000"/>
                </a:solidFill>
              </a:rPr>
              <a:t>Error Rate =</a:t>
            </a:r>
          </a:p>
          <a:p>
            <a:pPr algn="ctr"/>
            <a:r>
              <a:rPr lang="en-US" b="1" i="1" dirty="0" smtClean="0">
                <a:solidFill>
                  <a:srgbClr val="FF0000"/>
                </a:solidFill>
              </a:rPr>
              <a:t>1-P(Correct | Guess E[W])</a:t>
            </a:r>
          </a:p>
          <a:p>
            <a:pPr algn="ctr"/>
            <a:r>
              <a:rPr lang="en-US" b="1" i="1" dirty="0" smtClean="0">
                <a:solidFill>
                  <a:srgbClr val="FF0000"/>
                </a:solidFill>
              </a:rPr>
              <a:t> = 40% </a:t>
            </a:r>
            <a:endParaRPr lang="en-US" b="1" i="1" dirty="0">
              <a:solidFill>
                <a:srgbClr val="FF0000"/>
              </a:solidFill>
            </a:endParaRPr>
          </a:p>
        </p:txBody>
      </p:sp>
      <p:pic>
        <p:nvPicPr>
          <p:cNvPr id="8" name="Picture 7"/>
          <p:cNvPicPr>
            <a:picLocks noChangeAspect="1"/>
          </p:cNvPicPr>
          <p:nvPr/>
        </p:nvPicPr>
        <p:blipFill>
          <a:blip r:embed="rId3"/>
          <a:stretch>
            <a:fillRect/>
          </a:stretch>
        </p:blipFill>
        <p:spPr>
          <a:xfrm>
            <a:off x="4900907" y="1780763"/>
            <a:ext cx="3582692" cy="2147769"/>
          </a:xfrm>
          <a:prstGeom prst="rect">
            <a:avLst/>
          </a:prstGeom>
        </p:spPr>
      </p:pic>
      <p:pic>
        <p:nvPicPr>
          <p:cNvPr id="9" name="Picture 8"/>
          <p:cNvPicPr>
            <a:picLocks noChangeAspect="1"/>
          </p:cNvPicPr>
          <p:nvPr/>
        </p:nvPicPr>
        <p:blipFill>
          <a:blip r:embed="rId4"/>
          <a:stretch>
            <a:fillRect/>
          </a:stretch>
        </p:blipFill>
        <p:spPr>
          <a:xfrm>
            <a:off x="4900906" y="4047067"/>
            <a:ext cx="3582692" cy="2235184"/>
          </a:xfrm>
          <a:prstGeom prst="rect">
            <a:avLst/>
          </a:prstGeom>
        </p:spPr>
      </p:pic>
      <p:sp>
        <p:nvSpPr>
          <p:cNvPr id="10" name="Left Brace 9"/>
          <p:cNvSpPr/>
          <p:nvPr/>
        </p:nvSpPr>
        <p:spPr>
          <a:xfrm>
            <a:off x="4284133" y="2258231"/>
            <a:ext cx="244247" cy="109088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175840" y="4497118"/>
            <a:ext cx="4352540" cy="923330"/>
          </a:xfrm>
          <a:prstGeom prst="rect">
            <a:avLst/>
          </a:prstGeom>
          <a:noFill/>
        </p:spPr>
        <p:txBody>
          <a:bodyPr wrap="square" rtlCol="0">
            <a:spAutoFit/>
          </a:bodyPr>
          <a:lstStyle/>
          <a:p>
            <a:pPr algn="ctr"/>
            <a:r>
              <a:rPr lang="en-US" b="1" i="1" dirty="0" smtClean="0">
                <a:solidFill>
                  <a:srgbClr val="FF0000"/>
                </a:solidFill>
              </a:rPr>
              <a:t>Error Rate =</a:t>
            </a:r>
          </a:p>
          <a:p>
            <a:pPr algn="ctr"/>
            <a:r>
              <a:rPr lang="en-US" b="1" i="1" dirty="0" smtClean="0">
                <a:solidFill>
                  <a:srgbClr val="FF0000"/>
                </a:solidFill>
              </a:rPr>
              <a:t>P(Correct | Guess E[W]|H=72)</a:t>
            </a:r>
          </a:p>
          <a:p>
            <a:pPr algn="ctr"/>
            <a:r>
              <a:rPr lang="en-US" b="1" i="1" dirty="0" smtClean="0">
                <a:solidFill>
                  <a:srgbClr val="FF0000"/>
                </a:solidFill>
              </a:rPr>
              <a:t> = 20% </a:t>
            </a:r>
            <a:endParaRPr lang="en-US" b="1" i="1" dirty="0">
              <a:solidFill>
                <a:srgbClr val="FF0000"/>
              </a:solidFill>
            </a:endParaRPr>
          </a:p>
        </p:txBody>
      </p:sp>
      <p:sp>
        <p:nvSpPr>
          <p:cNvPr id="12" name="Left Brace 11"/>
          <p:cNvSpPr/>
          <p:nvPr/>
        </p:nvSpPr>
        <p:spPr>
          <a:xfrm>
            <a:off x="4342113" y="4419600"/>
            <a:ext cx="372534" cy="141810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278108" y="1002132"/>
            <a:ext cx="8103892" cy="646331"/>
          </a:xfrm>
          <a:prstGeom prst="rect">
            <a:avLst/>
          </a:prstGeom>
          <a:noFill/>
        </p:spPr>
        <p:txBody>
          <a:bodyPr wrap="square" rtlCol="0">
            <a:spAutoFit/>
          </a:bodyPr>
          <a:lstStyle/>
          <a:p>
            <a:r>
              <a:rPr lang="en-US" dirty="0" smtClean="0"/>
              <a:t>Step 3 – Guess E[W|H=72]. With a more informed, conditional expectation, he can reduce losses by 50% (40/100 vs. 20/100). That could be a lot of $$$.</a:t>
            </a:r>
            <a:endParaRPr lang="en-US" dirty="0"/>
          </a:p>
        </p:txBody>
      </p:sp>
    </p:spTree>
    <p:extLst>
      <p:ext uri="{BB962C8B-B14F-4D97-AF65-F5344CB8AC3E}">
        <p14:creationId xmlns:p14="http://schemas.microsoft.com/office/powerpoint/2010/main" val="106867938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10443</TotalTime>
  <Words>4195</Words>
  <Application>Microsoft Macintosh PowerPoint</Application>
  <PresentationFormat>On-screen Show (4:3)</PresentationFormat>
  <Paragraphs>738</Paragraphs>
  <Slides>44</Slides>
  <Notes>43</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Essential</vt:lpstr>
      <vt:lpstr>PowerPoint Presentation</vt:lpstr>
      <vt:lpstr>Exploratory analysis : Finding structure</vt:lpstr>
      <vt:lpstr>discussion</vt:lpstr>
      <vt:lpstr>information</vt:lpstr>
      <vt:lpstr>(aside) Conditional thinking</vt:lpstr>
      <vt:lpstr>Information example</vt:lpstr>
      <vt:lpstr>Reducing uncertainty</vt:lpstr>
      <vt:lpstr>Reducing uncertainty</vt:lpstr>
      <vt:lpstr>Reducing uncertainty</vt:lpstr>
      <vt:lpstr>Types of structure</vt:lpstr>
      <vt:lpstr>Types of structure</vt:lpstr>
      <vt:lpstr>Covariance and correlation</vt:lpstr>
      <vt:lpstr>Covariance</vt:lpstr>
      <vt:lpstr>correlation</vt:lpstr>
      <vt:lpstr>Mutual information</vt:lpstr>
      <vt:lpstr>Mutual information</vt:lpstr>
      <vt:lpstr>Mutual information</vt:lpstr>
      <vt:lpstr>Mutual information</vt:lpstr>
      <vt:lpstr>Mi vs correlation</vt:lpstr>
      <vt:lpstr>Putting these to use</vt:lpstr>
      <vt:lpstr>Types of structure</vt:lpstr>
      <vt:lpstr>Data is multivariate</vt:lpstr>
      <vt:lpstr>Singular value decomposition</vt:lpstr>
      <vt:lpstr>Singular value decomposition</vt:lpstr>
      <vt:lpstr>Singular value decomposition</vt:lpstr>
      <vt:lpstr>Singular value decomposition</vt:lpstr>
      <vt:lpstr>Singular value decomposition</vt:lpstr>
      <vt:lpstr>Singular value decomposition</vt:lpstr>
      <vt:lpstr>An incredibly useful application of SVD</vt:lpstr>
      <vt:lpstr>The low rank approximation</vt:lpstr>
      <vt:lpstr>The low rank approximation</vt:lpstr>
      <vt:lpstr>The low rank approximation</vt:lpstr>
      <vt:lpstr>One Benefit of rank-k svd</vt:lpstr>
      <vt:lpstr>The cost</vt:lpstr>
      <vt:lpstr>The cost - example</vt:lpstr>
      <vt:lpstr>building an efficient lookup table – the context</vt:lpstr>
      <vt:lpstr>building an efficient lookup table – the problem</vt:lpstr>
      <vt:lpstr>building an efficient lookup table – the naïve solution</vt:lpstr>
      <vt:lpstr>building an efficient lookup table – efficient solution (1)</vt:lpstr>
      <vt:lpstr>building an efficient lookup table – efficient solution (2)</vt:lpstr>
      <vt:lpstr>building an efficient lookup table – cost/benefit analysis</vt:lpstr>
      <vt:lpstr>dimensionality reduction </vt:lpstr>
      <vt:lpstr>Image compression example in python</vt:lpstr>
      <vt:lpstr>To be continued…</vt:lpstr>
    </vt:vector>
  </TitlesOfParts>
  <Company>Dstillery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124</cp:revision>
  <cp:lastPrinted>2014-10-01T00:39:51Z</cp:lastPrinted>
  <dcterms:created xsi:type="dcterms:W3CDTF">2014-08-12T17:27:36Z</dcterms:created>
  <dcterms:modified xsi:type="dcterms:W3CDTF">2014-10-09T01:10:23Z</dcterms:modified>
</cp:coreProperties>
</file>