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8"/>
  </p:notesMasterIdLst>
  <p:sldIdLst>
    <p:sldId id="256" r:id="rId2"/>
    <p:sldId id="286" r:id="rId3"/>
    <p:sldId id="282" r:id="rId4"/>
    <p:sldId id="283" r:id="rId5"/>
    <p:sldId id="285" r:id="rId6"/>
    <p:sldId id="284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5" autoAdjust="0"/>
  </p:normalViewPr>
  <p:slideViewPr>
    <p:cSldViewPr snapToGrid="0" snapToObjects="1">
      <p:cViewPr>
        <p:scale>
          <a:sx n="75" d="100"/>
          <a:sy n="75" d="100"/>
        </p:scale>
        <p:origin x="-168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Brian\My%20Documents\presentations\pres%20misc%20analysis\rachel%20columb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Sheet2!$A$4:$A$10</c:f>
              <c:strCache>
                <c:ptCount val="7"/>
                <c:pt idx="0">
                  <c:v>Random Forest</c:v>
                </c:pt>
                <c:pt idx="1">
                  <c:v>Neural Net</c:v>
                </c:pt>
                <c:pt idx="2">
                  <c:v>K-NN</c:v>
                </c:pt>
                <c:pt idx="3">
                  <c:v>SVM</c:v>
                </c:pt>
                <c:pt idx="4">
                  <c:v>Decision Tree</c:v>
                </c:pt>
                <c:pt idx="5">
                  <c:v>Logistic Regression</c:v>
                </c:pt>
                <c:pt idx="6">
                  <c:v>Naïve Bayes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7"/>
                <c:pt idx="0">
                  <c:v>0.884000000000001</c:v>
                </c:pt>
                <c:pt idx="1">
                  <c:v>0.854000000000001</c:v>
                </c:pt>
                <c:pt idx="2">
                  <c:v>0.81</c:v>
                </c:pt>
                <c:pt idx="3">
                  <c:v>0.781</c:v>
                </c:pt>
                <c:pt idx="4">
                  <c:v>0.708000000000001</c:v>
                </c:pt>
                <c:pt idx="5">
                  <c:v>0.700000000000001</c:v>
                </c:pt>
                <c:pt idx="6">
                  <c:v>0.481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8521512"/>
        <c:axId val="2138524520"/>
      </c:barChart>
      <c:catAx>
        <c:axId val="213852151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8524520"/>
        <c:crosses val="autoZero"/>
        <c:auto val="1"/>
        <c:lblAlgn val="ctr"/>
        <c:lblOffset val="100"/>
        <c:noMultiLvlLbl val="0"/>
      </c:catAx>
      <c:valAx>
        <c:axId val="2138524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8521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finding structure</a:t>
            </a:r>
            <a:r>
              <a:rPr lang="en-US" baseline="0" dirty="0" smtClean="0"/>
              <a:t> is to information from one source to reduce uncertainty about another source.</a:t>
            </a:r>
          </a:p>
          <a:p>
            <a:r>
              <a:rPr lang="en-US" baseline="0" dirty="0" smtClean="0"/>
              <a:t>What does this mean? Conditional distribution example. I.e., carnival guy who guesses your weight. If I can see your height I can reduce uncertainty about weight.</a:t>
            </a:r>
          </a:p>
          <a:p>
            <a:r>
              <a:rPr lang="en-US" baseline="0" dirty="0" smtClean="0"/>
              <a:t>Find some height/weight data.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Under supervised exploration:</a:t>
            </a:r>
          </a:p>
          <a:p>
            <a:r>
              <a:rPr lang="en-US" sz="1200" dirty="0" smtClean="0"/>
              <a:t>How can we (automatically) obtain a selection of the more informative variables with respect to predicting the value of the target variable?</a:t>
            </a:r>
          </a:p>
          <a:p>
            <a:r>
              <a:rPr lang="en-US" sz="1200" dirty="0" smtClean="0"/>
              <a:t>Even better, can we obtain the ranking of the variables?</a:t>
            </a:r>
          </a:p>
          <a:p>
            <a:r>
              <a:rPr lang="en-US" sz="1200" dirty="0" smtClean="0"/>
              <a:t>Can think of importance as one</a:t>
            </a:r>
            <a:r>
              <a:rPr lang="en-US" sz="1200" baseline="0" dirty="0" smtClean="0"/>
              <a:t> that makes the target variable more pure. This leads to the notion of entropy.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33DBC-E49F-4144-B510-258790C758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10/11/14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VP – Data Science, Dstillery</a:t>
            </a:r>
          </a:p>
          <a:p>
            <a:r>
              <a:rPr lang="en-US" dirty="0" smtClean="0"/>
              <a:t>Adjunct Professor, NYU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err="1" smtClean="0"/>
              <a:t>worl</a:t>
            </a:r>
            <a:r>
              <a:rPr lang="en-US" sz="1600" i="1" dirty="0" smtClean="0"/>
              <a:t>. 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Try them all???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0199" y="1215213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Train = Training Data</a:t>
            </a:r>
          </a:p>
          <a:p>
            <a:r>
              <a:rPr lang="en-US" sz="2400" b="1" dirty="0" smtClean="0"/>
              <a:t>Val = Validation Data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For each Algorithm in &lt;set of all algorithms&gt;: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Choose the Algorithm with the best out-of-sample error.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03463" y="2855901"/>
            <a:ext cx="1976642" cy="448538"/>
            <a:chOff x="1748691" y="2940580"/>
            <a:chExt cx="2411598" cy="690884"/>
          </a:xfrm>
        </p:grpSpPr>
        <p:sp>
          <p:nvSpPr>
            <p:cNvPr id="8" name="Rectangle 7"/>
            <p:cNvSpPr/>
            <p:nvPr/>
          </p:nvSpPr>
          <p:spPr>
            <a:xfrm>
              <a:off x="1748691" y="2940580"/>
              <a:ext cx="2411598" cy="690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0790" y="3023596"/>
              <a:ext cx="198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Train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34034" y="3515295"/>
            <a:ext cx="2030736" cy="474707"/>
            <a:chOff x="4419587" y="2523091"/>
            <a:chExt cx="3081869" cy="999047"/>
          </a:xfrm>
        </p:grpSpPr>
        <p:sp>
          <p:nvSpPr>
            <p:cNvPr id="18" name="Rectangle 17"/>
            <p:cNvSpPr/>
            <p:nvPr/>
          </p:nvSpPr>
          <p:spPr>
            <a:xfrm>
              <a:off x="4419587" y="2523091"/>
              <a:ext cx="3081869" cy="999047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41336" y="2675468"/>
              <a:ext cx="2438400" cy="534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Val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2843" y="2966507"/>
            <a:ext cx="32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classifier, F</a:t>
            </a:r>
            <a:r>
              <a:rPr lang="en-US" baseline="30000" dirty="0" smtClean="0"/>
              <a:t>A</a:t>
            </a:r>
            <a:r>
              <a:rPr lang="en-US" dirty="0" smtClean="0"/>
              <a:t>(X) using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067" y="3488239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out-of-sample error of  F</a:t>
            </a:r>
            <a:r>
              <a:rPr lang="en-US" baseline="30000" dirty="0" smtClean="0"/>
              <a:t>A</a:t>
            </a:r>
            <a:r>
              <a:rPr lang="en-US" dirty="0" smtClean="0"/>
              <a:t>(X)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6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Bakeoff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3" y="1473200"/>
            <a:ext cx="690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Training data must always be disjoint from </a:t>
            </a:r>
            <a:r>
              <a:rPr lang="en-US" sz="2400" dirty="0"/>
              <a:t>v</a:t>
            </a:r>
            <a:r>
              <a:rPr lang="en-US" sz="2400" dirty="0" smtClean="0"/>
              <a:t>alidation data.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Use the same training data and validation data for each hypothesis being tested.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Given a tie (statistical or exact), choose the simpler model (sometimes this is subjective).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Use this methodology for all design decisions (feature selection, hyper-parameter selection, model selection,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991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8449" y="3893649"/>
            <a:ext cx="146925" cy="25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199" y="1041561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 generic term that has many flavors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6405" y="1608676"/>
            <a:ext cx="7196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type of algorithm used (Naïve Bayes vs. Decision Tree)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number of features used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definition of the features used</a:t>
            </a:r>
          </a:p>
          <a:p>
            <a:endParaRPr lang="en-US" sz="2400" dirty="0" smtClean="0">
              <a:solidFill>
                <a:srgbClr val="D1282E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D1282E"/>
                </a:solidFill>
              </a:rPr>
              <a:t>The hyper-parameters used (usually related to regularization)</a:t>
            </a:r>
            <a:endParaRPr lang="en-US" sz="2400" dirty="0">
              <a:solidFill>
                <a:srgbClr val="D1282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198" y="5241028"/>
            <a:ext cx="82804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Regardless of how it is defined, use a rigorous validation process to choose. We will study this more in future lectures.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67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933"/>
            <a:ext cx="7975600" cy="880851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to consider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897784"/>
            <a:ext cx="7696200" cy="301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 smtClean="0"/>
              <a:t>Do you understand it? 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Your own personal knowledge is a constraint worth admitting to</a:t>
            </a:r>
          </a:p>
          <a:p>
            <a:endParaRPr lang="en-US" dirty="0" smtClean="0">
              <a:solidFill>
                <a:srgbClr val="D1282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 You don’t have to master every algorithm to be a good data scientist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D1282E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D1282E"/>
                </a:solidFill>
              </a:rPr>
              <a:t> Getting the “best-fit” of an algorithm often requires intimate knowledge of said algorithm</a:t>
            </a:r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65600"/>
            <a:ext cx="222123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77639"/>
            <a:ext cx="8001000" cy="897785"/>
          </a:xfrm>
        </p:spPr>
        <p:txBody>
          <a:bodyPr>
            <a:normAutofit/>
          </a:bodyPr>
          <a:lstStyle/>
          <a:p>
            <a:r>
              <a:rPr lang="en-US" dirty="0"/>
              <a:t>Constraints to consider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55600" y="1169316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 Do you need to interpret it? </a:t>
            </a:r>
          </a:p>
          <a:p>
            <a:endParaRPr lang="en-US" dirty="0" smtClean="0"/>
          </a:p>
        </p:txBody>
      </p:sp>
      <p:pic>
        <p:nvPicPr>
          <p:cNvPr id="21508" name="Picture 4" descr="http://dms.irb.hr/tutorial/images/dtree_image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80746"/>
            <a:ext cx="3200400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38523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Vs.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0235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Decision Tree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0235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Random Forest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83352" y="2480746"/>
            <a:ext cx="3206496" cy="3127248"/>
            <a:chOff x="5483352" y="3124200"/>
            <a:chExt cx="3206496" cy="3127248"/>
          </a:xfrm>
        </p:grpSpPr>
        <p:pic>
          <p:nvPicPr>
            <p:cNvPr id="10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1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3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4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5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6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7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33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8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01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9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6952" y="5181600"/>
              <a:ext cx="1069848" cy="1069848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6341536" y="5528746"/>
            <a:ext cx="187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Very Difficult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0" y="5528746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Very Easy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0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68" y="135478"/>
            <a:ext cx="8001000" cy="779251"/>
          </a:xfrm>
        </p:spPr>
        <p:txBody>
          <a:bodyPr>
            <a:normAutofit/>
          </a:bodyPr>
          <a:lstStyle/>
          <a:p>
            <a:r>
              <a:rPr lang="en-US" dirty="0"/>
              <a:t>Constraints to consider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91246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Does scalability matter (learning time, scoring time, model storage)?</a:t>
            </a:r>
          </a:p>
        </p:txBody>
      </p:sp>
      <p:pic>
        <p:nvPicPr>
          <p:cNvPr id="4" name="Picture 4" descr="http://dms.irb.hr/tutorial/images/dtree_image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83942"/>
            <a:ext cx="3200400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67200" y="40555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Vs.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2267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Decision Tree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2674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Random Forest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5483352" y="2683942"/>
            <a:ext cx="3206496" cy="3127248"/>
            <a:chOff x="5483352" y="3124200"/>
            <a:chExt cx="3206496" cy="3127248"/>
          </a:xfrm>
        </p:grpSpPr>
        <p:pic>
          <p:nvPicPr>
            <p:cNvPr id="9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0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1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31242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3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64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4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32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5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0" y="4187952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6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33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7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0152" y="5181600"/>
              <a:ext cx="1069848" cy="1069848"/>
            </a:xfrm>
            <a:prstGeom prst="rect">
              <a:avLst/>
            </a:prstGeom>
            <a:noFill/>
          </p:spPr>
        </p:pic>
        <p:pic>
          <p:nvPicPr>
            <p:cNvPr id="18" name="Picture 4" descr="http://dms.irb.hr/tutorial/images/dtree_image.gif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6952" y="5181600"/>
              <a:ext cx="1069848" cy="1069848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1524000" y="5731942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Fast/Small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5731942"/>
            <a:ext cx="1447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Slow/Large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7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58667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Empirical Comparison of Classification Algorithms</a:t>
            </a:r>
            <a:endParaRPr lang="en-US" dirty="0"/>
          </a:p>
        </p:txBody>
      </p:sp>
      <p:graphicFrame>
        <p:nvGraphicFramePr>
          <p:cNvPr id="21" name="Chart 20"/>
          <p:cNvGraphicFramePr/>
          <p:nvPr/>
        </p:nvGraphicFramePr>
        <p:xfrm>
          <a:off x="685800" y="1981200"/>
          <a:ext cx="7543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66800" y="1600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 Normalized Scores of each Algorithm over 11 Different Data Sets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6121407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Source: An Empirical Comparison of Supervised Learning Algorithms  http://www.niculescu-mizil.org/papers/comparison.tr.pdf</a:t>
            </a:r>
            <a:endParaRPr lang="en-US" sz="12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38200" y="4978404"/>
            <a:ext cx="7391400" cy="381000"/>
            <a:chOff x="838200" y="4854833"/>
            <a:chExt cx="7391400" cy="381000"/>
          </a:xfrm>
          <a:gradFill>
            <a:gsLst>
              <a:gs pos="0">
                <a:srgbClr val="92D05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</p:grpSpPr>
        <p:sp>
          <p:nvSpPr>
            <p:cNvPr id="25" name="Rectangle 24"/>
            <p:cNvSpPr/>
            <p:nvPr/>
          </p:nvSpPr>
          <p:spPr>
            <a:xfrm>
              <a:off x="838200" y="4854833"/>
              <a:ext cx="7391400" cy="3810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78000" y="4860667"/>
              <a:ext cx="477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Scalability/Complexity/Interpretability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38200" y="5533771"/>
            <a:ext cx="7391400" cy="381000"/>
            <a:chOff x="838200" y="4844534"/>
            <a:chExt cx="7391400" cy="381000"/>
          </a:xfrm>
          <a:gradFill>
            <a:gsLst>
              <a:gs pos="0">
                <a:srgbClr val="92D05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</p:grpSpPr>
        <p:sp>
          <p:nvSpPr>
            <p:cNvPr id="38" name="Rectangle 37"/>
            <p:cNvSpPr/>
            <p:nvPr/>
          </p:nvSpPr>
          <p:spPr>
            <a:xfrm>
              <a:off x="838200" y="4844534"/>
              <a:ext cx="7391400" cy="381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6600" y="4850368"/>
              <a:ext cx="2514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Performance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3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55" y="2807317"/>
            <a:ext cx="6986291" cy="1155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smtClean="0"/>
              <a:t>supervised </a:t>
            </a:r>
            <a:br>
              <a:rPr lang="en-US" dirty="0" smtClean="0"/>
            </a:b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vs. unsupervised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8108" y="1522599"/>
            <a:ext cx="8009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Supervised Learning:</a:t>
            </a:r>
            <a:r>
              <a:rPr lang="en-US" sz="2400" dirty="0" smtClean="0"/>
              <a:t> the process of inferring a function from labeled data. In SL, we have a target (dependent) variable Y and features (independent variables) X, and our goal is to learn a function Y=f(X).</a:t>
            </a:r>
          </a:p>
          <a:p>
            <a:endParaRPr lang="en-US" sz="2400" dirty="0"/>
          </a:p>
          <a:p>
            <a:endParaRPr lang="en-US" sz="2400" u="sng" dirty="0">
              <a:solidFill>
                <a:srgbClr val="FF0000"/>
              </a:solidFill>
            </a:endParaRPr>
          </a:p>
          <a:p>
            <a:r>
              <a:rPr lang="en-US" sz="2400" u="sng" dirty="0" smtClean="0">
                <a:solidFill>
                  <a:srgbClr val="FF0000"/>
                </a:solidFill>
              </a:rPr>
              <a:t>Unsupervised Learning: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the process of finding hidden structure in data that has no label.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33" y="5046133"/>
            <a:ext cx="73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Hint: If no label/target/dependent </a:t>
            </a:r>
            <a:r>
              <a:rPr lang="en-US" i="1" dirty="0" err="1" smtClean="0">
                <a:solidFill>
                  <a:schemeClr val="tx2"/>
                </a:solidFill>
              </a:rPr>
              <a:t>var</a:t>
            </a:r>
            <a:r>
              <a:rPr lang="en-US" i="1" dirty="0" smtClean="0">
                <a:solidFill>
                  <a:schemeClr val="tx2"/>
                </a:solidFill>
              </a:rPr>
              <a:t>, then it is probably unsupervised!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Types of labels in </a:t>
            </a:r>
            <a:r>
              <a:rPr lang="en-US" dirty="0" err="1" smtClean="0"/>
              <a:t>sl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1974" y="805538"/>
            <a:ext cx="827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 can be further broken down by the type of target variable.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5840" y="1467204"/>
            <a:ext cx="74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</a:t>
            </a:r>
            <a:r>
              <a:rPr lang="en-US" b="1" u="sng" dirty="0" smtClean="0">
                <a:solidFill>
                  <a:schemeClr val="tx2"/>
                </a:solidFill>
              </a:rPr>
              <a:t>regression</a:t>
            </a:r>
            <a:r>
              <a:rPr lang="en-US" b="1" dirty="0" smtClean="0">
                <a:solidFill>
                  <a:schemeClr val="tx2"/>
                </a:solidFill>
              </a:rPr>
              <a:t> problems, the labels can be any real valued number. 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0233" y="2042593"/>
            <a:ext cx="4106333" cy="80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72537" y="3124206"/>
            <a:ext cx="7873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1282E"/>
                </a:solidFill>
              </a:rPr>
              <a:t>In </a:t>
            </a:r>
            <a:r>
              <a:rPr lang="en-US" b="1" u="sng" dirty="0" smtClean="0">
                <a:solidFill>
                  <a:srgbClr val="D1282E"/>
                </a:solidFill>
              </a:rPr>
              <a:t>classification</a:t>
            </a:r>
            <a:r>
              <a:rPr lang="en-US" b="1" dirty="0" smtClean="0">
                <a:solidFill>
                  <a:srgbClr val="D1282E"/>
                </a:solidFill>
              </a:rPr>
              <a:t> problems, the labels are discrete choices called ‘classes’, and one either estimates a particular class or the probability of being in a particular class.</a:t>
            </a:r>
            <a:endParaRPr lang="en-US" b="1" dirty="0">
              <a:solidFill>
                <a:srgbClr val="D1282E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2534" y="4055530"/>
            <a:ext cx="62077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734" y="5350930"/>
            <a:ext cx="8220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776134" y="481753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1282E"/>
                </a:solidFill>
              </a:rPr>
              <a:t>or</a:t>
            </a:r>
            <a:endParaRPr lang="en-US" i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4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8" y="203212"/>
            <a:ext cx="8380799" cy="677651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Example regression Problems</a:t>
            </a:r>
            <a:endParaRPr lang="en-US" sz="3200" u="sng" dirty="0"/>
          </a:p>
        </p:txBody>
      </p:sp>
      <p:sp>
        <p:nvSpPr>
          <p:cNvPr id="2050" name="AutoShape 2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7308" y="1470142"/>
            <a:ext cx="36599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the price of IBM stock </a:t>
            </a:r>
          </a:p>
          <a:p>
            <a:r>
              <a:rPr lang="en-US" b="1" dirty="0" smtClean="0"/>
              <a:t>be tomorrow?</a:t>
            </a:r>
          </a:p>
          <a:p>
            <a:r>
              <a:rPr lang="en-US" sz="1400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67" y="1493305"/>
            <a:ext cx="2404532" cy="1750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6" y="3807875"/>
            <a:ext cx="2413000" cy="18097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7308" y="3651481"/>
            <a:ext cx="43404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much will a new customer spend</a:t>
            </a:r>
          </a:p>
          <a:p>
            <a:r>
              <a:rPr lang="en-US" b="1" dirty="0" smtClean="0"/>
              <a:t>In the next year?</a:t>
            </a:r>
          </a:p>
          <a:p>
            <a:r>
              <a:rPr lang="en-US" sz="1400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18011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Example Classification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870" y="203199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Will someone click on an ad?:</a:t>
            </a:r>
          </a:p>
          <a:p>
            <a:pPr algn="ctr"/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</a:p>
        </p:txBody>
      </p:sp>
      <p:sp>
        <p:nvSpPr>
          <p:cNvPr id="2050" name="AutoShape 2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ISDREQERMRERQWDRISFhgUFxgUExMVFRwhFBUQEhcYHiYeFyUjHBISIC8hJCgpLS0tFiAxNTAqNSYrLSoBCQoKDgwOGg8PGiskHhwuLi01LTItNDU1LSopNCktLCwpLDU1MjAvMikpKSwuKSkuNTU1KioqLCwpNCwpKSwsNf/AABEIAQsAvQMBIgACEQEDEQH/xAAcAAEAAwEBAQEBAAAAAAAAAAAAAwUGBwQBAgj/xABJEAABAwICAwwJAgEJCQEAAAABAAIDBBESIQUGMRMUIjNBQ1FSgrHB0QcVMmFxc4GSoSNCkSQ1YnSTsrPCwxYlU3KDoqPw8UT/xAAaAQEAAwEBAQAAAAAAAAAAAAAAAgMEAQYF/8QALhEBAAIBAQUFCAMBAAAAAAAAAAECEQMSITFBUQQyM6GxBQYTYXGBkdFS4fAi/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/d+0e73K+VNrFzfb8EFnRcTH8tvcplDRcTH8tvcpkBERAREQEREBERAREQEREBERAREQEREBERAVNrFzfb8Fcqm1i5vt+CCzouJj+W3uUyhouJj+W3uUyAiIgIiICIiAiIgKp1n046kpTO2F09nAFrTY2PKMj0AW6SMwrZUut0lqZmZF6+hGRt/wDoj8rfVBcRvu0GxFwDY7RfkK/SIgIiICIiAiIgIiICptYub7fgrlU2sXN9vwQWdFxMfy29ymUNFxMfy29ymQEREBERAREQEREBUet9M59NG1tr7+oznsymYRf62V4sTXUo0qZXOD3UcJe2Jsb8BqZ23a6fEM7MNwzOxcCc8rBtkWf1V0q8h1LO4vljY1zZCLb4gd7FR8drXjkcD0haBAREQEREBERAREQFTaxc32/BXKptYub7fggs6LiY/lt7lMoaLiY/lt7lMgIiICIiAiIgIiiqqkRxuebkAbBmSdga0cpJIAHSUFNrE5853jCS0vZineCQYoCcJDSNjn8ID3NceQK3oaJkMTIo2hrGNDWgcgCh0XRljC59jLI7HIRsxbAxvuaAGj4X2kr2oMrrJo9zJGTQN/VbIZIuQOeeNpXdAlaDboeL8q0Ojq9k8LJozdr2Bw6R0tcOQg3BHIQQpKqnEjCx2wj6g8jh0EGx+izmgt0p6yWF99zme6Rt9jJxxgb/AEZQBKOhwlHQEGoREQEREBERAREQFTaxc32/BXKptYub7fggs6LiY/lt7lMoaLiY/lt7lMgIiICIiAiIgKm1srGw0ckxdhdG0uj2EGUgtjyO3N3028iuVzD0uaTdu9PT/sEZlI6XElgJ+AB+4qF7bNZlo7NpfF1YpPB4v9v64tBxMAJIuGnMi1xmf6Q/ipoNfqge297vgGgfm68cUET9F3aWtO7xXJxcGTC5r2yHMMDrsIOQ5D7JK91Loqm3tC6VpidwmOkOIwiQOP6NSGnFGbFlnCwIIKxxbUzul6D4fZIrvpzw+0mvc7p42PkIjdK1rjYYmtJsSHC1tqnm07NDpoUs8zjT7u0cKxIxNvE/EdlnuZmLLPa0aGNK6MEXEjC9tnBwsLCwcLYtt72FwRkDcDz64V+6so5iLufQtDz0uje6Mk/apV1LxmJ4wq1ezdnvNbUjdaJj79fV3VFQ6i6SfPoumlkN3GMtJ6cDjHiPvOC6vlsicxl561dmZieQiIuoiIiAiIgKm1i5vt+CuVTaxc32/BBZ0XEx/Lb3KZQ0XEx/Lb3KZAREQEREBEUbJ2lzmhzS5tsQBBLb5jENougkXJPS7/OEH9U/zuXW1yT0vH/eFP8A1T/O5Va3cbuwePDxu08aZlLDCGENphJKHAObM6cCRzHjlAbgH09y0GjXtfGJaUmlfhsY6gF1LLGLgxCQizgDfDfMZgZWtQvc19LTSPJ3ExthdkXNY+MYXNFgTG+wxtIFnB1nbLn16DAdA2KW0MjobQzMwvk3LETuckV8TmFwdmBe1weDtzxM5fVvWs0zjE53/PjnMc/WOSD0gQFrqa8MUH8nIwxuDhk7NuQsACSR7ne6wylfNip4R1HTN+hLXj8vcrrWfRsUTojFLDLjiu8Qm7GuBtwR+0EZ25M+SyoJh+k73SN/IN/7oUJ70r9OI+FXHL+3afRl/MtL8Jf8R61Cy3oy/mam/wCr/iPWpW6vdh5rW8S31kRef1hFu24bpHuuDHueIbpgvbHgve1+VehSVCIiAiIgKm1i5vt+CuVTaxc32/BBZ0XEx/Lb3KZQ0XEx/Lb3KZAREQEREFLrXpd8FO0Q4d3mmZTwYhdu6SfvcBtDWh7z/wAqz+lNAjR0cNXTXL47mpcc5Ktp4crpSc3Oye5vR7IyOVzVR7rpmAHZT0ck239853FpI/5WS/xKttKwY4Hi17DEBtuW8ID62t9UE8VQ10YkBBaWB4PJhIuHfwXIvSvWMfXwljg8CnLSRm3EHm7Qdhty22bFf6q6GlqqU008zm0tPUS0+5MJEkwjdwRUS7cOEtGBtsgLnkVD6V6VkdXSxxtaxjaMhrWgBrQHnIAKrW7rd2DxoVuqmkxGZWSbm+F0JdJHIbCTBmBGeR9rlvTa2RsRqoNDMnpjHSPhqosyxkpwVVK48LgPscr52IAPTndZHVOsayoIfuYD4XR3lGKIEkO/VHVOCxPJe/ItDpXQkQp5n2kpZYY8bWOBcLE2tDMOMY4uyvm0kbAbLPTuvq6/ic4mcfTpw4/ePvyh4tOaJdDPSiYtdO+J5mDeFcgkNe7MXLmZG+2xOdyTmp47tquWxDvfxgZc/wBorSejMElOZM3vg3c4iBbHfc2kuBGxoNzyuGYtdQUUONmkDkQKUuy2ZTRuuP4KPGf90W8K5znh6+nR0r0ZaRj9WU0OMCQNldhOTi3dHcJoPtD3i4V7rHpfe1K6RrcchLY4m9eV5wsb8Lm59wKyWq2rrKnQtJiBxMMpYQ4xyRu3V3Dikbmx2XvBtmFJAKiXSVHS1Dg8QCSsD7YJXAXhj3dg4IIc5+bSQ7blsW2vdh5zW8S31l6NI6nFlDujXA1rJN8b4OTzNYgknqcLCWbMOVhlbR6v6XFVRxVDRbGzMdV7SWvZ9HNcPovdLGHNLTmC0g/A5FZrUZpYKynNxude9wB5BKBKbDkBc6Q/VSVNQiIgIiICptYub7fgrlU2sXN9vwQWdFxMfy29ymUNFxMfy29ymQEREBERBQ6IjvpPSEnupYvoxhfb4XmP5V8uS1XpDfRafqoHtjFM+sjMsjsZLLxNGRbkPZGVjy/T8aK9MU261TqncY4NxqHUrjHKBM9h/TYHfuFtpytcbEG91ZYG1GkWAW/l+P8AtGNcT/G6wvpgH8up/wCqu/vlaL0a6flmoaqrrQ2BxrHPddpjaGtiiGIh2YyAPvusp6T9JMnq6aSO7mb3cGutZr7PzczlI9+w8lwqtbut3YPHhX6smSGoa4xzYXwnhMacQZcHdo7izrODMswQbfuWmqNHVsNDVw7vHJTiF5DgW5cjoC05suCch7JAA22VRSPJpo6lrd3iYwQ1UBzbYANEwHJibHEcQ2Oj+Np9IUVPNTzztq2Ps3HG2QBlQ03vuDwPbFsm2GRtawvfPG6H1LztXiZ6xyzvifKfWOrwa6aV3aaIAANZSQ4bDM42CQ3PL7Vrclj0lNWqa9DpOToowz+N3f5AqytaTFA/pjdH9Y3WH/a6MfRa3RlHuWr9S8ixla93ZuI29xP1XKZteZWa2NPRrSOsR57/AEaz0bD/AHPTf9X/ABHKfRjMWlq2S3sQ08AP0MpF/jIMvNU/o805EygpaeQ7m95m3PHk2W0jriN2wkX9k2PutmqCq9JElHp6oppGxtpXVjTJK4PLmXhY3IjLmxlbp+myvdh5/X8S31l1ZUOiY7aU0h/SZSP+uBzO5g/P05/on0xT4qp1UIY49wndSExygTSNP6bAf3CxFzlybLrQei7TFTVPq6irZucjhTNw4XMGFofY4HZi97++4UlLfIiICIiAqbWLm+34K5VNrFzfb8EFnRcTH8tvcplDRcTH8tvcpkBERAREQYufVOGvbpCnnxtZ63bKCwhriRBFncg9ZwU2mfRpRTwUsUgkEdLGWsa11sTbC4kNiTfCDlblVloSYb+0izoqYHHtQRi4+jArLSkuGmmcNoheR8bGyDK6E1dFU6SardurN9Y2QDKnDgxgD5G7ZCAALHgi2Q5VTelbQ8r56eVjCWCF0ZI2NN7gHouDl8Fu9AQhsBA/4834eWj8NC9NfTiRhYbkOBBHIQeQ3yKjasWjErdHVnSvF45OL6EfV0sokjik2Wc0scWvb1XW7+RaF1Ho+o4b4aqkk2uDI3FhPLazHD8NVjT+jZ0R/TqZgOQOJdb3XDmqxh1WlG2VzvvH+oq40Yjdltt2+bTtbOJ6xOP2xukaFs81PS0scrIWYm45GkEl5xSSuJGWTR0bNmwLSa5tDdHb3gGLOOMAWNmtzz+1o+q9c+qUrudI/tD/AKqj0VqMYals75ZJC29hYNAJyxC+I3+qlXTiM/NVqdrtaaYjdXfxzmesvXqvqy12h4qasia72yWPFy3E8vbmM2nMG4zC8H+wjKqGpo6iWWSBle2SM3tO1wjbwXyG4eLPsCQD7ztW3j2Dbs5dq8ej22lqffUNP/ij8ipxGIwyXtNrTaeag016NqKeKlZIJAyljLY2tcAHNy4MmRv7A6NpXo1Ru6aulIsXT07b5Z4aeNxA9wMhCu9KyFtNM4bRC+3xsbKr1OsYZnjY6uqAPhE7e/8AorqK+REQEREBU2sXN9vwVyqbWLm+34ILOi4mP5be5TKGi4mP5be5TICIiAiIgodHR4dLVw2Y6ajl+J/ViJ/8bVY6YdaB18ruY37nBp71V1uizPXPc2aeARQMjJiLWl7nEyWdiafZFj2/csjW6bfHRU1WK6okbMwysgqI4iJWRcKVhextmOwXIz2jJB0TRLSKaK+RMbXH4u4R/JK9a/LALC2y2XwX6QEREBERAXjp8qmYdLIn/U4m/wCmF7FV6Ra507WtldABC973NEeIgEBrSZGuAGch2dGaCXTs4ZTPcSALsvfZbEL/AIuvHqVTYNF0gIsTTtkd7nS/quH3PKzmu5qIKY/y7dGvY47m+OESSsYMc25Pa0AER4iDb4ci3VOG4G4cm4Rh+FsvwgkREQEREBU2sXN9vwVyqbWLm+34ILOi4mP5be5TKGi4mP5be5TICIiAiIgrZmlj6iwPDhD2m37wNzLfxFbpuehYk+j58k0FFKHtpKdz54pGubciTBipDy+0J9gHBcM10hEBERAREQEREBePSmjhNDKzIF8L47+5w2HpF7L2Ig5zpPVyprzR0c7X029osUsrf1IpgQ2LBC+wzc3dr3ALcrg3BXRWtsLDYBZfUQEREBERAVNrFzfb8Fcqm1i5vt+CCzouJj+W3uUyhouJj+W3uUyAiIgIiICIiAiIgIiICIiAiIgIiICIiAiIgKm1i5vt+CuVTaxc32/BBZ0XEx/Lb3KZQ0XEx/Lb3KZAREQEREBERAREQERUumdcaOkkEVRMI3lgeBhe7gkkA8FpG1p/guTMRxT09O+pOzSJmfkukXj0TpiGphE0DxIwkgGxGYyIs4Ar2LvFy1ZrOzaMTAiIiIiIgIiICIiAqbWLm+34K5VNrFzfb8EFnRcTH8tvcplDRcTH8tvcpkBERAREQEREBERAXEfTK0DSjbXuaOMm5vY4niw6MgF25fzrr3pkVWk6iVpuwP3NnQWx8EEfEgn6rPrz/wA4eg939Obdpm0cIj1dT9EDR6pFr51EpNzexyGXRkAtuuWehPTIw1FGdtxOz3g2Y8fS0f8AErqas0pzSGH2rpzTtd4nnOfyIiKx80REQEREBERAVNrFzfb8Fcqm1i5vt+CCzouJj+W3uUyhouJj+W3uUyAiKKpp8bC27m3tm02Isb5fwR2EqXVYdBi1t0mtixHhEnIWDei2w2tnbNffUbcNjJMeEDcvzyBaBftfUrm9PZp18lldLqpOr4xXMsxb0F3LkBY8gsNnLfavrdX23vukxJvfh5m+eeX0/wDpTMu7NP5eS1JRVkugWuveSbNobbFlYDDstne2d19l0ICXOEkoLjf2jYXNzhHJ7reYLe5s06+T8a01Zj0fVPYTjFO9rcObsbhhYABy4nNX83zQOa4tcLEfXkvye4hd51xpxTaMqpWukcdzY0guuLFzWE22Zg58pzzC5XFrvYNvHmHEkg2vYcCw5LOwuPThWXX3zGXqvYe3TStbTrtZn6cIj9pdQaOeHStM/c5AN0wvsM2teC3hja0Z8vR0rvd1wXRGscRmjjZT2e+ogAdiBzxNALrjOxLyNgFx0LtJ0I0k3fKQQ8EF128MFpyt0Hx2qWhwmIY/bcTbVrbUjG7H4+/zWAKXVYNAN/4k2dr8O17ZAXAvkvkur7SQRJKDhY32uRthn03sdt9p6Vo3vhbNP5eS0JX26qjq8wixknOd83k3zuDn0Hl95UrtDNJcS+U3BHtZWIsbC3/th0Jvc2adfJYIo4IsLGtuTYAZ2vYbNikXVYiIgKm1i5vt+CuVTaxc32/BBZ0XEx/Lb3KZZWl0vLubOF+xvI3o+Cl9bzdf8N8kGlRZr1vN1/w3yT1vN1/w3yQaVFmvW83X/DfJPW83X/DfJBpUWa9bzdf8N8k9bzdf8N8kGlRZr1vN1/w3yT1vN1/w3yQfv0hUu6aHq29EOP8AsyJP8q/nhd305pSU0dQC64NNKDk3YWn3LgG7Hp7lk143xL1/u/rRXSvWeufzH9L7VOl3TSVIzpq4r/AODj+AV/Sa/m7UCpcNK0xBzDn8g6jl2z1vN1/w3yU9CMRLF7wau3rViOUesz+mlRZr1vN1/wAN8k9bzdf8N8loedaVFmvW83X/AA3yT1vN1/w3yQaVFmvW83X/AA3yT1vN1/w3yQaVFmvW83X/AA3yT1vN1/w3yQaVU2sXN9vwXj9bzdf8N8lWaa0rKcF3dbkb7vcg/9k="/>
          <p:cNvSpPr>
            <a:spLocks noChangeAspect="1" noChangeArrowheads="1"/>
          </p:cNvSpPr>
          <p:nvPr/>
        </p:nvSpPr>
        <p:spPr bwMode="auto">
          <a:xfrm>
            <a:off x="155575" y="-1219200"/>
            <a:ext cx="1800225" cy="2543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adsoftheworld.com/files/images/cokeclassic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791"/>
            <a:ext cx="1226253" cy="173412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892801" y="1456265"/>
            <a:ext cx="250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Is this e-mail spam?: </a:t>
            </a:r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</a:p>
          <a:p>
            <a:endParaRPr lang="en-US" dirty="0"/>
          </a:p>
        </p:txBody>
      </p:sp>
      <p:pic>
        <p:nvPicPr>
          <p:cNvPr id="2058" name="Picture 10" descr="http://www.thesneeze.com/art/loose_art/advil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98527"/>
            <a:ext cx="1447800" cy="102538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" y="4512727"/>
            <a:ext cx="2562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Is this pill good for headaches?: </a:t>
            </a:r>
          </a:p>
          <a:p>
            <a:pPr algn="ctr"/>
            <a:r>
              <a:rPr lang="en-US" sz="1400" i="1" dirty="0" smtClean="0"/>
              <a:t>C=[</a:t>
            </a:r>
            <a:r>
              <a:rPr lang="en-US" sz="1400" i="1" dirty="0" err="1" smtClean="0"/>
              <a:t>No,Yes</a:t>
            </a:r>
            <a:r>
              <a:rPr lang="en-US" sz="1400" i="1" dirty="0" smtClean="0"/>
              <a:t>]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3581400"/>
            <a:ext cx="26175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is this news article about?:</a:t>
            </a:r>
          </a:p>
          <a:p>
            <a:r>
              <a:rPr lang="en-US" sz="1400" b="1" dirty="0" smtClean="0"/>
              <a:t> </a:t>
            </a:r>
            <a:r>
              <a:rPr lang="en-US" sz="1400" i="1" dirty="0" smtClean="0"/>
              <a:t>C=[Politics, Sports, Finance …]</a:t>
            </a:r>
          </a:p>
          <a:p>
            <a:endParaRPr lang="en-US" dirty="0"/>
          </a:p>
        </p:txBody>
      </p:sp>
      <p:pic>
        <p:nvPicPr>
          <p:cNvPr id="18" name="Picture 17" descr="sp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1828800"/>
            <a:ext cx="3046798" cy="1143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061" name="Picture 13" descr="http://media.tv20detroit.com/images/voting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267200"/>
            <a:ext cx="1981200" cy="1485901"/>
          </a:xfrm>
          <a:prstGeom prst="rect">
            <a:avLst/>
          </a:prstGeom>
          <a:noFill/>
        </p:spPr>
      </p:pic>
      <p:pic>
        <p:nvPicPr>
          <p:cNvPr id="2063" name="Picture 15" descr="http://clopinet.com/isabelle/Projects/agnostic/images/digit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3497670"/>
            <a:ext cx="1600200" cy="130293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429000" y="2819400"/>
            <a:ext cx="18276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What number is this?:</a:t>
            </a:r>
          </a:p>
          <a:p>
            <a:r>
              <a:rPr lang="en-US" sz="1400" b="1" dirty="0" smtClean="0"/>
              <a:t> </a:t>
            </a:r>
            <a:r>
              <a:rPr lang="en-US" sz="1400" i="1" dirty="0" smtClean="0"/>
              <a:t>C=[0,1,2,3,4,5,6,7,8,9]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132"/>
            <a:ext cx="5791200" cy="576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Common Theme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3334" y="73746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1282E"/>
                </a:solidFill>
              </a:rPr>
              <a:t>Few problems have out of the box solutions</a:t>
            </a:r>
            <a:endParaRPr lang="en-US" sz="2000" b="1" dirty="0">
              <a:solidFill>
                <a:srgbClr val="D1282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57600" y="3031076"/>
            <a:ext cx="914400" cy="533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283204" y="1439344"/>
            <a:ext cx="2590800" cy="3733800"/>
            <a:chOff x="5486400" y="1981200"/>
            <a:chExt cx="2590800" cy="3733800"/>
          </a:xfrm>
        </p:grpSpPr>
        <p:sp>
          <p:nvSpPr>
            <p:cNvPr id="8" name="TextBox 7"/>
            <p:cNvSpPr txBox="1"/>
            <p:nvPr/>
          </p:nvSpPr>
          <p:spPr>
            <a:xfrm>
              <a:off x="5791200" y="1981200"/>
              <a:ext cx="2057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u="sng" dirty="0" smtClean="0"/>
                <a:t>Choose</a:t>
              </a:r>
              <a:endParaRPr lang="en-US" b="1" i="1" u="sng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2590800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3276600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Optimization Method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3962400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Loss Function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6400" y="4659868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5345668"/>
              <a:ext cx="259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Evaluation Metric</a:t>
              </a:r>
              <a:endParaRPr lang="en-US" dirty="0"/>
            </a:p>
          </p:txBody>
        </p:sp>
        <p:sp>
          <p:nvSpPr>
            <p:cNvPr id="19" name="Plus 18"/>
            <p:cNvSpPr/>
            <p:nvPr/>
          </p:nvSpPr>
          <p:spPr>
            <a:xfrm>
              <a:off x="6629400" y="2971800"/>
              <a:ext cx="304800" cy="304800"/>
            </a:xfrm>
            <a:prstGeom prst="mathPlus">
              <a:avLst>
                <a:gd name="adj1" fmla="val 1274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/>
            <p:cNvSpPr/>
            <p:nvPr/>
          </p:nvSpPr>
          <p:spPr>
            <a:xfrm>
              <a:off x="6629400" y="3657600"/>
              <a:ext cx="304800" cy="304800"/>
            </a:xfrm>
            <a:prstGeom prst="mathPlus">
              <a:avLst>
                <a:gd name="adj1" fmla="val 1274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6629400" y="4343400"/>
              <a:ext cx="304800" cy="304800"/>
            </a:xfrm>
            <a:prstGeom prst="mathPlus">
              <a:avLst>
                <a:gd name="adj1" fmla="val 1274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/>
            <p:cNvSpPr/>
            <p:nvPr/>
          </p:nvSpPr>
          <p:spPr>
            <a:xfrm>
              <a:off x="6629400" y="5029200"/>
              <a:ext cx="304800" cy="304800"/>
            </a:xfrm>
            <a:prstGeom prst="mathPlus">
              <a:avLst>
                <a:gd name="adj1" fmla="val 1274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5800" y="5725186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D1282E"/>
                </a:solidFill>
              </a:rPr>
              <a:t>The Data Scientist has to navigate these choices</a:t>
            </a:r>
            <a:endParaRPr lang="en-US" sz="2000" b="1" dirty="0">
              <a:solidFill>
                <a:srgbClr val="D1282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8936" y="1227680"/>
            <a:ext cx="2057400" cy="4165599"/>
            <a:chOff x="914400" y="1854201"/>
            <a:chExt cx="2057400" cy="4165599"/>
          </a:xfrm>
        </p:grpSpPr>
        <p:sp>
          <p:nvSpPr>
            <p:cNvPr id="25" name="Multiply 24"/>
            <p:cNvSpPr/>
            <p:nvPr/>
          </p:nvSpPr>
          <p:spPr>
            <a:xfrm>
              <a:off x="1295400" y="5029200"/>
              <a:ext cx="1295400" cy="990600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1854201"/>
              <a:ext cx="2057400" cy="3798332"/>
              <a:chOff x="914400" y="1905000"/>
              <a:chExt cx="2057400" cy="3798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14400" y="1905000"/>
                <a:ext cx="2057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u="sng" dirty="0" smtClean="0"/>
                  <a:t>Given</a:t>
                </a:r>
                <a:endParaRPr lang="en-US" b="1" i="1" u="sng" dirty="0"/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1295400" y="2362200"/>
                <a:ext cx="1371600" cy="990600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295400" y="27432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7" name="Plus 6"/>
              <p:cNvSpPr/>
              <p:nvPr/>
            </p:nvSpPr>
            <p:spPr>
              <a:xfrm>
                <a:off x="1752600" y="3352800"/>
                <a:ext cx="381000" cy="381000"/>
              </a:xfrm>
              <a:prstGeom prst="mathPlus">
                <a:avLst>
                  <a:gd name="adj1" fmla="val 127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equential Access Storage 16"/>
              <p:cNvSpPr/>
              <p:nvPr/>
            </p:nvSpPr>
            <p:spPr>
              <a:xfrm>
                <a:off x="1219200" y="3810000"/>
                <a:ext cx="1371600" cy="914400"/>
              </a:xfrm>
              <a:prstGeom prst="flowChartMagneticTap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40386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Problem</a:t>
                </a:r>
                <a:endParaRPr lang="en-US" dirty="0"/>
              </a:p>
            </p:txBody>
          </p:sp>
          <p:sp>
            <p:nvSpPr>
              <p:cNvPr id="24" name="Plus 23"/>
              <p:cNvSpPr/>
              <p:nvPr/>
            </p:nvSpPr>
            <p:spPr>
              <a:xfrm>
                <a:off x="1752600" y="4800600"/>
                <a:ext cx="381000" cy="381000"/>
              </a:xfrm>
              <a:prstGeom prst="mathPlus">
                <a:avLst>
                  <a:gd name="adj1" fmla="val 127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95400" y="53340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Constraints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010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0946"/>
            <a:ext cx="8077201" cy="576051"/>
          </a:xfrm>
        </p:spPr>
        <p:txBody>
          <a:bodyPr>
            <a:noAutofit/>
          </a:bodyPr>
          <a:lstStyle/>
          <a:p>
            <a:r>
              <a:rPr lang="en-US" dirty="0" smtClean="0"/>
              <a:t>Classification Algorithms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130" y="2455334"/>
            <a:ext cx="3217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Tree</a:t>
            </a:r>
          </a:p>
          <a:p>
            <a:r>
              <a:rPr lang="en-US" sz="2400" dirty="0" smtClean="0"/>
              <a:t>Naïve Bayes</a:t>
            </a:r>
          </a:p>
          <a:p>
            <a:r>
              <a:rPr lang="en-US" sz="2400" dirty="0" smtClean="0"/>
              <a:t>K- Nearest Neighbors</a:t>
            </a:r>
          </a:p>
          <a:p>
            <a:r>
              <a:rPr lang="en-US" sz="2400" dirty="0" smtClean="0"/>
              <a:t>Linear </a:t>
            </a:r>
            <a:r>
              <a:rPr lang="en-US" sz="2400" dirty="0" err="1" smtClean="0"/>
              <a:t>Hyperplane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999" y="880543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following is a non-exhaustive list of popular algorithms used in classification problems: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" y="4587922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1282E"/>
                </a:solidFill>
              </a:rPr>
              <a:t>We will NOT discuss each of these algorithms in detail</a:t>
            </a:r>
            <a:r>
              <a:rPr lang="en-US" i="1" dirty="0">
                <a:solidFill>
                  <a:srgbClr val="D1282E"/>
                </a:solidFill>
              </a:rPr>
              <a:t> </a:t>
            </a:r>
            <a:r>
              <a:rPr lang="en-US" i="1" dirty="0" smtClean="0">
                <a:solidFill>
                  <a:srgbClr val="D1282E"/>
                </a:solidFill>
              </a:rPr>
              <a:t>in this course, but we will cover the process of how to choose one.</a:t>
            </a:r>
            <a:endParaRPr lang="en-US" i="1" dirty="0">
              <a:solidFill>
                <a:srgbClr val="D1282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9" y="2534862"/>
            <a:ext cx="287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Forests</a:t>
            </a:r>
          </a:p>
          <a:p>
            <a:r>
              <a:rPr lang="en-US" sz="2400" dirty="0" smtClean="0"/>
              <a:t>Non-Linear SVM</a:t>
            </a:r>
          </a:p>
          <a:p>
            <a:r>
              <a:rPr lang="en-US" sz="2400" dirty="0" smtClean="0"/>
              <a:t>Neural Networks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5067" y="2032001"/>
            <a:ext cx="3302000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D1282E"/>
                </a:solidFill>
              </a:rPr>
              <a:t>Classic &amp; Simpler Methods</a:t>
            </a:r>
            <a:endParaRPr lang="en-US" u="sng" dirty="0">
              <a:solidFill>
                <a:srgbClr val="D1282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5866" y="2048934"/>
            <a:ext cx="392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D1282E"/>
                </a:solidFill>
              </a:rPr>
              <a:t>Black Box but Powerful Methods</a:t>
            </a:r>
            <a:endParaRPr lang="en-US" u="sng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262310"/>
            <a:ext cx="8280401" cy="728451"/>
          </a:xfrm>
        </p:spPr>
        <p:txBody>
          <a:bodyPr/>
          <a:lstStyle/>
          <a:p>
            <a:r>
              <a:rPr lang="en-US" dirty="0" smtClean="0"/>
              <a:t>But which one should I use?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566340"/>
            <a:ext cx="8077200" cy="344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world free of constraints, then (e.g. a data mining competition):</a:t>
            </a:r>
          </a:p>
          <a:p>
            <a:r>
              <a:rPr lang="en-US" sz="3200" dirty="0">
                <a:solidFill>
                  <a:srgbClr val="D1282E"/>
                </a:solidFill>
              </a:rPr>
              <a:t> </a:t>
            </a:r>
            <a:r>
              <a:rPr lang="en-US" sz="3200" dirty="0" smtClean="0">
                <a:solidFill>
                  <a:srgbClr val="D1282E"/>
                </a:solidFill>
              </a:rPr>
              <a:t>   </a:t>
            </a:r>
            <a:r>
              <a:rPr lang="en-US" sz="2400" dirty="0">
                <a:solidFill>
                  <a:srgbClr val="D1282E"/>
                </a:solidFill>
              </a:rPr>
              <a:t>T</a:t>
            </a:r>
            <a:r>
              <a:rPr lang="en-US" sz="2400" dirty="0" smtClean="0">
                <a:solidFill>
                  <a:srgbClr val="D1282E"/>
                </a:solidFill>
              </a:rPr>
              <a:t>ry them all, choose best performer</a:t>
            </a:r>
          </a:p>
          <a:p>
            <a:endParaRPr lang="en-US" sz="3200" dirty="0" smtClean="0"/>
          </a:p>
          <a:p>
            <a:r>
              <a:rPr lang="en-US" sz="2400" b="1" dirty="0" smtClean="0"/>
              <a:t>Else:</a:t>
            </a:r>
            <a:r>
              <a:rPr lang="en-US" sz="3200" b="1" dirty="0" smtClean="0"/>
              <a:t>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D1282E"/>
                </a:solidFill>
              </a:rPr>
              <a:t>Consider all constraints on your problem.</a:t>
            </a:r>
          </a:p>
          <a:p>
            <a:r>
              <a:rPr lang="en-US" sz="2400" b="1" dirty="0" smtClean="0">
                <a:solidFill>
                  <a:srgbClr val="D1282E"/>
                </a:solidFill>
              </a:rPr>
              <a:t>     </a:t>
            </a:r>
            <a:r>
              <a:rPr lang="en-US" sz="2400" dirty="0" smtClean="0">
                <a:solidFill>
                  <a:srgbClr val="D1282E"/>
                </a:solidFill>
              </a:rPr>
              <a:t>Choose best performer subject to constraints</a:t>
            </a:r>
            <a:endParaRPr lang="en-US" sz="2400" b="1" dirty="0" smtClean="0">
              <a:solidFill>
                <a:srgbClr val="D1282E"/>
              </a:solidFill>
            </a:endParaRPr>
          </a:p>
          <a:p>
            <a:endParaRPr lang="en-US" dirty="0" smtClean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10174</TotalTime>
  <Words>995</Words>
  <Application>Microsoft Macintosh PowerPoint</Application>
  <PresentationFormat>On-screen Show (4:3)</PresentationFormat>
  <Paragraphs>151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PowerPoint Presentation</vt:lpstr>
      <vt:lpstr>Intro to  supervised  learning</vt:lpstr>
      <vt:lpstr>Supervised vs. unsupervised</vt:lpstr>
      <vt:lpstr>Types of labels in sl</vt:lpstr>
      <vt:lpstr>Example regression Problems</vt:lpstr>
      <vt:lpstr>Example Classification Problems</vt:lpstr>
      <vt:lpstr>A Common Theme</vt:lpstr>
      <vt:lpstr>Classification Algorithms</vt:lpstr>
      <vt:lpstr>But which one should I use?</vt:lpstr>
      <vt:lpstr>Try them all???</vt:lpstr>
      <vt:lpstr>Bakeoff rules</vt:lpstr>
      <vt:lpstr>Model selection</vt:lpstr>
      <vt:lpstr>Constraints to consider</vt:lpstr>
      <vt:lpstr>Constraints to consider</vt:lpstr>
      <vt:lpstr>Constraints to consider</vt:lpstr>
      <vt:lpstr>An Empirical Comparison of Classification Algorithms</vt:lpstr>
    </vt:vector>
  </TitlesOfParts>
  <Company>Dstillery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Dalessandro</cp:lastModifiedBy>
  <cp:revision>149</cp:revision>
  <dcterms:created xsi:type="dcterms:W3CDTF">2014-08-12T17:27:36Z</dcterms:created>
  <dcterms:modified xsi:type="dcterms:W3CDTF">2014-10-11T23:37:14Z</dcterms:modified>
</cp:coreProperties>
</file>