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1"/>
  </p:notesMasterIdLst>
  <p:sldIdLst>
    <p:sldId id="256" r:id="rId2"/>
    <p:sldId id="261" r:id="rId3"/>
    <p:sldId id="257" r:id="rId4"/>
    <p:sldId id="258" r:id="rId5"/>
    <p:sldId id="263" r:id="rId6"/>
    <p:sldId id="260" r:id="rId7"/>
    <p:sldId id="264" r:id="rId8"/>
    <p:sldId id="270" r:id="rId9"/>
    <p:sldId id="271"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592"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9/16/15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brief bio</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brief bio</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9/16/15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9/16/15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9/16/15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9/16/15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9/16/15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9/16/15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9/16/15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7" y="2488601"/>
            <a:ext cx="5791200" cy="1371600"/>
          </a:xfrm>
        </p:spPr>
        <p:txBody>
          <a:bodyPr/>
          <a:lstStyle/>
          <a:p>
            <a:r>
              <a:rPr lang="en-US" dirty="0" smtClean="0"/>
              <a:t>Course fundamentals</a:t>
            </a:r>
            <a:endParaRPr lang="en-US" dirty="0"/>
          </a:p>
        </p:txBody>
      </p:sp>
    </p:spTree>
    <p:extLst>
      <p:ext uri="{BB962C8B-B14F-4D97-AF65-F5344CB8AC3E}">
        <p14:creationId xmlns:p14="http://schemas.microsoft.com/office/powerpoint/2010/main" val="1615244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677"/>
            <a:ext cx="5791200" cy="914718"/>
          </a:xfrm>
        </p:spPr>
        <p:txBody>
          <a:bodyPr/>
          <a:lstStyle/>
          <a:p>
            <a:r>
              <a:rPr lang="en-US" dirty="0" smtClean="0"/>
              <a:t>Instructor</a:t>
            </a:r>
            <a:endParaRPr lang="en-US" dirty="0"/>
          </a:p>
        </p:txBody>
      </p:sp>
      <p:pic>
        <p:nvPicPr>
          <p:cNvPr id="4" name="Picture 3" descr="head_sho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49" y="1661637"/>
            <a:ext cx="2540000" cy="2540000"/>
          </a:xfrm>
          <a:prstGeom prst="rect">
            <a:avLst/>
          </a:prstGeom>
        </p:spPr>
      </p:pic>
      <p:sp>
        <p:nvSpPr>
          <p:cNvPr id="5" name="TextBox 4"/>
          <p:cNvSpPr txBox="1"/>
          <p:nvPr/>
        </p:nvSpPr>
        <p:spPr>
          <a:xfrm>
            <a:off x="692533" y="1033402"/>
            <a:ext cx="2804148" cy="369332"/>
          </a:xfrm>
          <a:prstGeom prst="rect">
            <a:avLst/>
          </a:prstGeom>
          <a:noFill/>
        </p:spPr>
        <p:txBody>
          <a:bodyPr wrap="square" rtlCol="0">
            <a:spAutoFit/>
          </a:bodyPr>
          <a:lstStyle/>
          <a:p>
            <a:r>
              <a:rPr lang="en-US" b="1" dirty="0" smtClean="0"/>
              <a:t>Brian d’Alessandro</a:t>
            </a:r>
            <a:endParaRPr lang="en-US" b="1" dirty="0"/>
          </a:p>
        </p:txBody>
      </p:sp>
      <p:sp>
        <p:nvSpPr>
          <p:cNvPr id="6" name="TextBox 5"/>
          <p:cNvSpPr txBox="1"/>
          <p:nvPr/>
        </p:nvSpPr>
        <p:spPr>
          <a:xfrm>
            <a:off x="4853599" y="793728"/>
            <a:ext cx="3548872" cy="4893648"/>
          </a:xfrm>
          <a:prstGeom prst="rect">
            <a:avLst/>
          </a:prstGeom>
          <a:noFill/>
        </p:spPr>
        <p:txBody>
          <a:bodyPr wrap="square" rtlCol="0">
            <a:spAutoFit/>
          </a:bodyPr>
          <a:lstStyle/>
          <a:p>
            <a:r>
              <a:rPr lang="en-US" sz="2400" b="1" dirty="0" smtClean="0"/>
              <a:t>Bio</a:t>
            </a:r>
            <a:endParaRPr lang="en-US" dirty="0" smtClean="0"/>
          </a:p>
          <a:p>
            <a:endParaRPr lang="en-US" dirty="0"/>
          </a:p>
          <a:p>
            <a:r>
              <a:rPr lang="en-US" i="1" u="sng" dirty="0" smtClean="0"/>
              <a:t>Education:</a:t>
            </a:r>
          </a:p>
          <a:p>
            <a:r>
              <a:rPr lang="en-US" dirty="0" smtClean="0"/>
              <a:t>Undergrad: Rutgers, Math</a:t>
            </a:r>
          </a:p>
          <a:p>
            <a:r>
              <a:rPr lang="en-US" dirty="0" smtClean="0"/>
              <a:t>Grad: NYU Stern, Statistics</a:t>
            </a:r>
          </a:p>
          <a:p>
            <a:endParaRPr lang="en-US" dirty="0"/>
          </a:p>
          <a:p>
            <a:r>
              <a:rPr lang="en-US" i="1" u="sng" dirty="0" smtClean="0"/>
              <a:t>Professional Experience</a:t>
            </a:r>
          </a:p>
          <a:p>
            <a:r>
              <a:rPr lang="en-US" dirty="0" smtClean="0"/>
              <a:t>Dstillery (</a:t>
            </a:r>
            <a:r>
              <a:rPr lang="en-US" dirty="0" err="1" smtClean="0"/>
              <a:t>AdTech</a:t>
            </a:r>
            <a:r>
              <a:rPr lang="en-US" dirty="0" smtClean="0"/>
              <a:t>)</a:t>
            </a:r>
          </a:p>
          <a:p>
            <a:r>
              <a:rPr lang="en-US" dirty="0" err="1" smtClean="0"/>
              <a:t>Meetup.com</a:t>
            </a:r>
            <a:r>
              <a:rPr lang="en-US" dirty="0" smtClean="0"/>
              <a:t> (Social Web)</a:t>
            </a:r>
          </a:p>
          <a:p>
            <a:r>
              <a:rPr lang="en-US" dirty="0" smtClean="0"/>
              <a:t>American Express (Credit/Risk)</a:t>
            </a:r>
          </a:p>
          <a:p>
            <a:r>
              <a:rPr lang="en-US" dirty="0" smtClean="0"/>
              <a:t>TV Guide (Marketing)</a:t>
            </a:r>
          </a:p>
          <a:p>
            <a:endParaRPr lang="en-US" dirty="0"/>
          </a:p>
          <a:p>
            <a:r>
              <a:rPr lang="en-US" i="1" u="sng" dirty="0" smtClean="0"/>
              <a:t>Affiliations/Publications</a:t>
            </a:r>
          </a:p>
          <a:p>
            <a:r>
              <a:rPr lang="en-US" dirty="0" smtClean="0"/>
              <a:t>ACM KDD</a:t>
            </a:r>
          </a:p>
          <a:p>
            <a:r>
              <a:rPr lang="en-US" dirty="0" smtClean="0"/>
              <a:t>Big Data Journal</a:t>
            </a:r>
          </a:p>
          <a:p>
            <a:r>
              <a:rPr lang="en-US" dirty="0" smtClean="0"/>
              <a:t>Machine Learning Journal</a:t>
            </a:r>
          </a:p>
          <a:p>
            <a:r>
              <a:rPr lang="en-US" dirty="0" smtClean="0"/>
              <a:t>SIAM </a:t>
            </a:r>
          </a:p>
        </p:txBody>
      </p:sp>
    </p:spTree>
    <p:extLst>
      <p:ext uri="{BB962C8B-B14F-4D97-AF65-F5344CB8AC3E}">
        <p14:creationId xmlns:p14="http://schemas.microsoft.com/office/powerpoint/2010/main" val="11006891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 </a:t>
            </a:r>
            <a:r>
              <a:rPr lang="en-US" dirty="0" err="1" smtClean="0"/>
              <a:t>yuan</a:t>
            </a:r>
            <a:r>
              <a:rPr lang="en-US" dirty="0" smtClean="0"/>
              <a:t> </a:t>
            </a:r>
            <a:r>
              <a:rPr lang="en-US" dirty="0" err="1" smtClean="0"/>
              <a:t>feng</a:t>
            </a:r>
            <a:endParaRPr lang="en-US" dirty="0"/>
          </a:p>
        </p:txBody>
      </p:sp>
      <p:sp>
        <p:nvSpPr>
          <p:cNvPr id="3" name="TextBox 2"/>
          <p:cNvSpPr txBox="1"/>
          <p:nvPr/>
        </p:nvSpPr>
        <p:spPr>
          <a:xfrm>
            <a:off x="457200" y="1913466"/>
            <a:ext cx="7755466" cy="2862323"/>
          </a:xfrm>
          <a:prstGeom prst="rect">
            <a:avLst/>
          </a:prstGeom>
          <a:noFill/>
        </p:spPr>
        <p:txBody>
          <a:bodyPr wrap="square" rtlCol="0">
            <a:spAutoFit/>
          </a:bodyPr>
          <a:lstStyle/>
          <a:p>
            <a:r>
              <a:rPr lang="en-US" b="1" dirty="0"/>
              <a:t>Office hours:</a:t>
            </a:r>
          </a:p>
          <a:p>
            <a:r>
              <a:rPr lang="en-US" dirty="0" smtClean="0"/>
              <a:t>Thursday 3:</a:t>
            </a:r>
            <a:r>
              <a:rPr lang="en-US" dirty="0"/>
              <a:t>00</a:t>
            </a:r>
            <a:r>
              <a:rPr lang="en-US" dirty="0" smtClean="0"/>
              <a:t>-5:</a:t>
            </a:r>
            <a:r>
              <a:rPr lang="en-US" dirty="0"/>
              <a:t>00 PM at the CDS space </a:t>
            </a:r>
            <a:endParaRPr lang="en-US" dirty="0" smtClean="0"/>
          </a:p>
          <a:p>
            <a:r>
              <a:rPr lang="en-US" dirty="0" smtClean="0"/>
              <a:t>(</a:t>
            </a:r>
            <a:r>
              <a:rPr lang="en-US" dirty="0"/>
              <a:t>726 Broadway, 7th Floor), or by appointment.</a:t>
            </a:r>
          </a:p>
          <a:p>
            <a:r>
              <a:rPr lang="en-US" dirty="0"/>
              <a:t/>
            </a:r>
            <a:br>
              <a:rPr lang="en-US" dirty="0"/>
            </a:br>
            <a:endParaRPr lang="en-US" dirty="0" smtClean="0"/>
          </a:p>
          <a:p>
            <a:endParaRPr lang="en-US" dirty="0"/>
          </a:p>
          <a:p>
            <a:r>
              <a:rPr lang="en-US" b="1" dirty="0"/>
              <a:t>Bio:</a:t>
            </a:r>
          </a:p>
          <a:p>
            <a:r>
              <a:rPr lang="en-US" dirty="0"/>
              <a:t>Yuan is a graduate student in Master of Science in Data Science Program. She is passionate about data science and she loves to help people.</a:t>
            </a:r>
            <a:endParaRPr lang="en-US" dirty="0"/>
          </a:p>
          <a:p>
            <a:endParaRPr lang="en-US" dirty="0"/>
          </a:p>
        </p:txBody>
      </p:sp>
      <p:pic>
        <p:nvPicPr>
          <p:cNvPr id="5" name="Picture 4"/>
          <p:cNvPicPr>
            <a:picLocks noChangeAspect="1"/>
          </p:cNvPicPr>
          <p:nvPr/>
        </p:nvPicPr>
        <p:blipFill>
          <a:blip r:embed="rId3"/>
          <a:stretch>
            <a:fillRect/>
          </a:stretch>
        </p:blipFill>
        <p:spPr>
          <a:xfrm>
            <a:off x="5672667" y="152718"/>
            <a:ext cx="3166521" cy="3166521"/>
          </a:xfrm>
          <a:prstGeom prst="rect">
            <a:avLst/>
          </a:prstGeom>
        </p:spPr>
      </p:pic>
    </p:spTree>
    <p:extLst>
      <p:ext uri="{BB962C8B-B14F-4D97-AF65-F5344CB8AC3E}">
        <p14:creationId xmlns:p14="http://schemas.microsoft.com/office/powerpoint/2010/main" val="22634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course</a:t>
            </a:r>
            <a:endParaRPr lang="en-US" dirty="0"/>
          </a:p>
        </p:txBody>
      </p:sp>
      <p:sp>
        <p:nvSpPr>
          <p:cNvPr id="3" name="TextBox 2"/>
          <p:cNvSpPr txBox="1"/>
          <p:nvPr/>
        </p:nvSpPr>
        <p:spPr>
          <a:xfrm>
            <a:off x="730650" y="1913456"/>
            <a:ext cx="7793602" cy="3046988"/>
          </a:xfrm>
          <a:prstGeom prst="rect">
            <a:avLst/>
          </a:prstGeom>
          <a:noFill/>
        </p:spPr>
        <p:txBody>
          <a:bodyPr wrap="square" rtlCol="0">
            <a:spAutoFit/>
          </a:bodyPr>
          <a:lstStyle/>
          <a:p>
            <a:pPr marL="285750" indent="-285750">
              <a:buFont typeface="Wingdings" charset="2"/>
              <a:buChar char="Ø"/>
            </a:pPr>
            <a:r>
              <a:rPr lang="en-US" sz="3200" dirty="0" smtClean="0"/>
              <a:t> Understand </a:t>
            </a:r>
            <a:r>
              <a:rPr lang="en-US" sz="3200" dirty="0" smtClean="0">
                <a:solidFill>
                  <a:schemeClr val="tx2"/>
                </a:solidFill>
              </a:rPr>
              <a:t>what</a:t>
            </a:r>
            <a:r>
              <a:rPr lang="en-US" sz="3200" dirty="0" smtClean="0"/>
              <a:t> a Data Scientist is</a:t>
            </a:r>
          </a:p>
          <a:p>
            <a:pPr marL="285750" indent="-285750">
              <a:buFont typeface="Wingdings" charset="2"/>
              <a:buChar char="Ø"/>
            </a:pPr>
            <a:endParaRPr lang="en-US" sz="3200" b="1" dirty="0"/>
          </a:p>
          <a:p>
            <a:pPr marL="285750" indent="-285750">
              <a:buFont typeface="Wingdings" charset="2"/>
              <a:buChar char="Ø"/>
            </a:pPr>
            <a:r>
              <a:rPr lang="en-US" sz="3200" dirty="0" smtClean="0"/>
              <a:t> Approach applicable problems </a:t>
            </a:r>
            <a:r>
              <a:rPr lang="en-US" sz="3200" dirty="0" smtClean="0">
                <a:solidFill>
                  <a:srgbClr val="D1282E"/>
                </a:solidFill>
              </a:rPr>
              <a:t>data-analytically</a:t>
            </a:r>
          </a:p>
          <a:p>
            <a:pPr marL="285750" indent="-285750">
              <a:buFont typeface="Wingdings" charset="2"/>
              <a:buChar char="Ø"/>
            </a:pPr>
            <a:endParaRPr lang="en-US" sz="3200" b="1" dirty="0"/>
          </a:p>
          <a:p>
            <a:pPr marL="285750" indent="-285750">
              <a:buFont typeface="Wingdings" charset="2"/>
              <a:buChar char="Ø"/>
            </a:pPr>
            <a:r>
              <a:rPr lang="en-US" sz="3200" b="1" dirty="0" smtClean="0"/>
              <a:t> </a:t>
            </a:r>
            <a:r>
              <a:rPr lang="en-US" sz="3200" dirty="0" smtClean="0"/>
              <a:t>Have </a:t>
            </a:r>
            <a:r>
              <a:rPr lang="en-US" sz="3200" dirty="0" smtClean="0">
                <a:solidFill>
                  <a:srgbClr val="D1282E"/>
                </a:solidFill>
              </a:rPr>
              <a:t>hands-on </a:t>
            </a:r>
            <a:r>
              <a:rPr lang="en-US" sz="3200" dirty="0" smtClean="0"/>
              <a:t>experience mining data</a:t>
            </a:r>
            <a:endParaRPr lang="en-US" sz="3200" dirty="0"/>
          </a:p>
        </p:txBody>
      </p:sp>
    </p:spTree>
    <p:extLst>
      <p:ext uri="{BB962C8B-B14F-4D97-AF65-F5344CB8AC3E}">
        <p14:creationId xmlns:p14="http://schemas.microsoft.com/office/powerpoint/2010/main" val="35364555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41" y="152718"/>
            <a:ext cx="5791200" cy="1371600"/>
          </a:xfrm>
        </p:spPr>
        <p:txBody>
          <a:bodyPr/>
          <a:lstStyle/>
          <a:p>
            <a:r>
              <a:rPr lang="en-US" dirty="0" smtClean="0"/>
              <a:t>Programming!</a:t>
            </a:r>
            <a:endParaRPr lang="en-US" dirty="0"/>
          </a:p>
        </p:txBody>
      </p:sp>
      <p:pic>
        <p:nvPicPr>
          <p:cNvPr id="3" name="Picture 2" descr="Screen Shot 2014-06-16 at 2.11.47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0" y="152718"/>
            <a:ext cx="1293675" cy="1668655"/>
          </a:xfrm>
          <a:prstGeom prst="rect">
            <a:avLst/>
          </a:prstGeom>
        </p:spPr>
      </p:pic>
      <p:pic>
        <p:nvPicPr>
          <p:cNvPr id="4" name="Picture 3"/>
          <p:cNvPicPr>
            <a:picLocks noChangeAspect="1"/>
          </p:cNvPicPr>
          <p:nvPr/>
        </p:nvPicPr>
        <p:blipFill>
          <a:blip r:embed="rId4"/>
          <a:stretch>
            <a:fillRect/>
          </a:stretch>
        </p:blipFill>
        <p:spPr>
          <a:xfrm>
            <a:off x="831670" y="2230381"/>
            <a:ext cx="2235200" cy="2235200"/>
          </a:xfrm>
          <a:prstGeom prst="rect">
            <a:avLst/>
          </a:prstGeom>
        </p:spPr>
      </p:pic>
      <p:sp>
        <p:nvSpPr>
          <p:cNvPr id="5" name="TextBox 4"/>
          <p:cNvSpPr txBox="1"/>
          <p:nvPr/>
        </p:nvSpPr>
        <p:spPr>
          <a:xfrm>
            <a:off x="3370236" y="2230381"/>
            <a:ext cx="5128616" cy="2308324"/>
          </a:xfrm>
          <a:prstGeom prst="rect">
            <a:avLst/>
          </a:prstGeom>
          <a:noFill/>
        </p:spPr>
        <p:txBody>
          <a:bodyPr wrap="square" rtlCol="0">
            <a:spAutoFit/>
          </a:bodyPr>
          <a:lstStyle/>
          <a:p>
            <a:r>
              <a:rPr lang="en-US" dirty="0" smtClean="0"/>
              <a:t>In order to succeed and participate in this class, </a:t>
            </a:r>
          </a:p>
          <a:p>
            <a:r>
              <a:rPr lang="en-US" dirty="0" smtClean="0"/>
              <a:t>You will…</a:t>
            </a:r>
          </a:p>
          <a:p>
            <a:endParaRPr lang="en-US" dirty="0" smtClean="0"/>
          </a:p>
          <a:p>
            <a:pPr marL="285750" indent="-285750">
              <a:buFont typeface="Arial"/>
              <a:buChar char="•"/>
            </a:pPr>
            <a:r>
              <a:rPr lang="en-US" dirty="0" smtClean="0"/>
              <a:t>Need access to a computer with </a:t>
            </a:r>
            <a:r>
              <a:rPr lang="en-US" dirty="0" smtClean="0">
                <a:solidFill>
                  <a:srgbClr val="D1282E"/>
                </a:solidFill>
              </a:rPr>
              <a:t>admin</a:t>
            </a:r>
            <a:r>
              <a:rPr lang="en-US" dirty="0" smtClean="0"/>
              <a:t> privileges</a:t>
            </a:r>
          </a:p>
          <a:p>
            <a:pPr marL="285750" indent="-285750">
              <a:buFont typeface="Arial"/>
              <a:buChar char="•"/>
            </a:pPr>
            <a:endParaRPr lang="en-US" dirty="0" smtClean="0"/>
          </a:p>
          <a:p>
            <a:pPr marL="285750" indent="-285750">
              <a:buFont typeface="Arial"/>
              <a:buChar char="•"/>
            </a:pPr>
            <a:r>
              <a:rPr lang="en-US" dirty="0" smtClean="0"/>
              <a:t>Have to learn and use the </a:t>
            </a:r>
            <a:r>
              <a:rPr lang="en-US" dirty="0" smtClean="0">
                <a:solidFill>
                  <a:srgbClr val="D1282E"/>
                </a:solidFill>
              </a:rPr>
              <a:t>Python</a:t>
            </a:r>
            <a:r>
              <a:rPr lang="en-US" dirty="0" smtClean="0"/>
              <a:t> programming language.</a:t>
            </a:r>
            <a:endParaRPr lang="en-US" dirty="0"/>
          </a:p>
        </p:txBody>
      </p:sp>
      <p:sp>
        <p:nvSpPr>
          <p:cNvPr id="8" name="TextBox 7"/>
          <p:cNvSpPr txBox="1"/>
          <p:nvPr/>
        </p:nvSpPr>
        <p:spPr>
          <a:xfrm>
            <a:off x="831670" y="5307319"/>
            <a:ext cx="7667182" cy="461665"/>
          </a:xfrm>
          <a:prstGeom prst="rect">
            <a:avLst/>
          </a:prstGeom>
          <a:noFill/>
        </p:spPr>
        <p:txBody>
          <a:bodyPr wrap="square" rtlCol="0">
            <a:spAutoFit/>
          </a:bodyPr>
          <a:lstStyle/>
          <a:p>
            <a:pPr algn="ctr"/>
            <a:r>
              <a:rPr lang="en-US" sz="2400" b="1" i="1" dirty="0" smtClean="0">
                <a:solidFill>
                  <a:srgbClr val="D1282E"/>
                </a:solidFill>
              </a:rPr>
              <a:t>Please see me after class if this is an issue.</a:t>
            </a:r>
            <a:endParaRPr lang="en-US" sz="2400" b="1" i="1" dirty="0">
              <a:solidFill>
                <a:srgbClr val="D1282E"/>
              </a:solidFill>
            </a:endParaRPr>
          </a:p>
        </p:txBody>
      </p:sp>
    </p:spTree>
    <p:extLst>
      <p:ext uri="{BB962C8B-B14F-4D97-AF65-F5344CB8AC3E}">
        <p14:creationId xmlns:p14="http://schemas.microsoft.com/office/powerpoint/2010/main" val="1222393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Lecture outline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9" name="Picture 4" descr="CRISP-DM"/>
          <p:cNvPicPr>
            <a:picLocks noGrp="1" noChangeAspect="1" noChangeArrowheads="1"/>
          </p:cNvPicPr>
          <p:nvPr>
            <p:ph idx="1"/>
          </p:nvPr>
        </p:nvPicPr>
        <p:blipFill>
          <a:blip r:embed="rId3"/>
          <a:srcRect/>
          <a:stretch>
            <a:fillRect/>
          </a:stretch>
        </p:blipFill>
        <p:spPr>
          <a:xfrm>
            <a:off x="3419079" y="1298701"/>
            <a:ext cx="4982085" cy="4961555"/>
          </a:xfrm>
        </p:spPr>
      </p:pic>
      <p:sp>
        <p:nvSpPr>
          <p:cNvPr id="7" name="TextBox 6"/>
          <p:cNvSpPr txBox="1"/>
          <p:nvPr/>
        </p:nvSpPr>
        <p:spPr>
          <a:xfrm>
            <a:off x="406400" y="1854200"/>
            <a:ext cx="2590800" cy="3416320"/>
          </a:xfrm>
          <a:prstGeom prst="rect">
            <a:avLst/>
          </a:prstGeom>
          <a:noFill/>
        </p:spPr>
        <p:txBody>
          <a:bodyPr wrap="square" rtlCol="0">
            <a:spAutoFit/>
          </a:bodyPr>
          <a:lstStyle/>
          <a:p>
            <a:r>
              <a:rPr lang="en-US" dirty="0" smtClean="0"/>
              <a:t>This course will work in the same flow as a typical data mining project. </a:t>
            </a:r>
          </a:p>
          <a:p>
            <a:endParaRPr lang="en-US" dirty="0"/>
          </a:p>
          <a:p>
            <a:endParaRPr lang="en-US" dirty="0" smtClean="0"/>
          </a:p>
          <a:p>
            <a:endParaRPr lang="en-US" dirty="0"/>
          </a:p>
          <a:p>
            <a:r>
              <a:rPr lang="en-US" dirty="0" smtClean="0"/>
              <a:t>We’ll also peel the layers of data mining like an onion, so the flow might not always be linear.</a:t>
            </a:r>
            <a:endParaRPr lang="en-US" dirty="0"/>
          </a:p>
        </p:txBody>
      </p:sp>
    </p:spTree>
    <p:extLst>
      <p:ext uri="{BB962C8B-B14F-4D97-AF65-F5344CB8AC3E}">
        <p14:creationId xmlns:p14="http://schemas.microsoft.com/office/powerpoint/2010/main" val="22561006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homework</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406405" y="1162114"/>
            <a:ext cx="7941733" cy="4893647"/>
          </a:xfrm>
          <a:prstGeom prst="rect">
            <a:avLst/>
          </a:prstGeom>
          <a:noFill/>
        </p:spPr>
        <p:txBody>
          <a:bodyPr wrap="square" rtlCol="0">
            <a:spAutoFit/>
          </a:bodyPr>
          <a:lstStyle/>
          <a:p>
            <a:pPr marL="285750" indent="-285750">
              <a:buFont typeface="Arial"/>
              <a:buChar char="•"/>
            </a:pPr>
            <a:r>
              <a:rPr lang="en-US" sz="2400" dirty="0" smtClean="0">
                <a:solidFill>
                  <a:srgbClr val="FF0000"/>
                </a:solidFill>
              </a:rPr>
              <a:t>Will be announced the week they’re assigned</a:t>
            </a:r>
          </a:p>
          <a:p>
            <a:pPr marL="742950" lvl="1" indent="-285750">
              <a:buFont typeface="Arial"/>
              <a:buChar char="•"/>
            </a:pPr>
            <a:r>
              <a:rPr lang="en-US" sz="2400" dirty="0" smtClean="0">
                <a:solidFill>
                  <a:srgbClr val="FF0000"/>
                </a:solidFill>
              </a:rPr>
              <a:t>We’ll spend time in class discussing what is expected</a:t>
            </a:r>
          </a:p>
          <a:p>
            <a:pPr marL="742950" lvl="1" indent="-285750">
              <a:buFont typeface="Arial"/>
              <a:buChar char="•"/>
            </a:pPr>
            <a:endParaRPr lang="en-US" sz="2400" dirty="0" smtClean="0">
              <a:solidFill>
                <a:srgbClr val="FF0000"/>
              </a:solidFill>
            </a:endParaRPr>
          </a:p>
          <a:p>
            <a:pPr marL="742950" lvl="1" indent="-285750">
              <a:buFont typeface="Arial"/>
              <a:buChar char="•"/>
            </a:pPr>
            <a:endParaRPr lang="en-US" sz="2400" dirty="0">
              <a:solidFill>
                <a:srgbClr val="FF0000"/>
              </a:solidFill>
            </a:endParaRPr>
          </a:p>
          <a:p>
            <a:pPr marL="285750" indent="-285750">
              <a:buFont typeface="Arial"/>
              <a:buChar char="•"/>
            </a:pPr>
            <a:r>
              <a:rPr lang="en-US" sz="2400" dirty="0" smtClean="0">
                <a:solidFill>
                  <a:srgbClr val="FF0000"/>
                </a:solidFill>
              </a:rPr>
              <a:t>Are all expected to be performed solo</a:t>
            </a:r>
          </a:p>
          <a:p>
            <a:pPr marL="742950" lvl="1" indent="-285750">
              <a:buFont typeface="Arial"/>
              <a:buChar char="•"/>
            </a:pPr>
            <a:r>
              <a:rPr lang="en-US" sz="2400" dirty="0" smtClean="0">
                <a:solidFill>
                  <a:srgbClr val="FF0000"/>
                </a:solidFill>
              </a:rPr>
              <a:t>Discussions are welcome and encouraged on the course forum</a:t>
            </a:r>
          </a:p>
          <a:p>
            <a:pPr marL="742950" lvl="1" indent="-285750">
              <a:buFont typeface="Arial"/>
              <a:buChar char="•"/>
            </a:pPr>
            <a:endParaRPr lang="en-US" sz="2400" dirty="0" smtClean="0">
              <a:solidFill>
                <a:srgbClr val="FF0000"/>
              </a:solidFill>
            </a:endParaRPr>
          </a:p>
          <a:p>
            <a:pPr marL="742950" lvl="1" indent="-285750">
              <a:buFont typeface="Arial"/>
              <a:buChar char="•"/>
            </a:pPr>
            <a:endParaRPr lang="en-US" sz="2400" dirty="0">
              <a:solidFill>
                <a:srgbClr val="FF0000"/>
              </a:solidFill>
            </a:endParaRPr>
          </a:p>
          <a:p>
            <a:pPr marL="285750" indent="-285750">
              <a:buFont typeface="Arial"/>
              <a:buChar char="•"/>
            </a:pPr>
            <a:r>
              <a:rPr lang="en-US" sz="2400" dirty="0" smtClean="0">
                <a:solidFill>
                  <a:srgbClr val="FF0000"/>
                </a:solidFill>
              </a:rPr>
              <a:t>Will involve Python analysis with discussion of results</a:t>
            </a:r>
          </a:p>
          <a:p>
            <a:pPr marL="742950" lvl="1" indent="-285750">
              <a:buFont typeface="Arial"/>
              <a:buChar char="•"/>
            </a:pPr>
            <a:r>
              <a:rPr lang="en-US" sz="2400" dirty="0" smtClean="0">
                <a:solidFill>
                  <a:srgbClr val="FF0000"/>
                </a:solidFill>
              </a:rPr>
              <a:t>Open questions will be assigned</a:t>
            </a:r>
          </a:p>
          <a:p>
            <a:pPr marL="742950" lvl="1" indent="-285750">
              <a:buFont typeface="Arial"/>
              <a:buChar char="•"/>
            </a:pPr>
            <a:r>
              <a:rPr lang="en-US" sz="2400" dirty="0" smtClean="0">
                <a:solidFill>
                  <a:srgbClr val="FF0000"/>
                </a:solidFill>
              </a:rPr>
              <a:t>Code and open answers to be turned in</a:t>
            </a:r>
          </a:p>
        </p:txBody>
      </p:sp>
    </p:spTree>
    <p:extLst>
      <p:ext uri="{BB962C8B-B14F-4D97-AF65-F5344CB8AC3E}">
        <p14:creationId xmlns:p14="http://schemas.microsoft.com/office/powerpoint/2010/main" val="6696467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Final project</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87873" y="829740"/>
            <a:ext cx="7941733" cy="1631216"/>
          </a:xfrm>
          <a:prstGeom prst="rect">
            <a:avLst/>
          </a:prstGeom>
          <a:noFill/>
        </p:spPr>
        <p:txBody>
          <a:bodyPr wrap="square" rtlCol="0">
            <a:spAutoFit/>
          </a:bodyPr>
          <a:lstStyle/>
          <a:p>
            <a:r>
              <a:rPr lang="en-US" sz="2000" dirty="0" smtClean="0"/>
              <a:t>The final project will pull together all of the elements you learn from this class and will simulate the experience of being an professional data scientist. Ultimately, we want you to be able to identify a problem, implement a solution, and demonstrate the value of your solution. </a:t>
            </a:r>
            <a:endParaRPr lang="en-US" sz="2000" dirty="0"/>
          </a:p>
        </p:txBody>
      </p:sp>
      <p:sp>
        <p:nvSpPr>
          <p:cNvPr id="5" name="TextBox 4"/>
          <p:cNvSpPr txBox="1"/>
          <p:nvPr/>
        </p:nvSpPr>
        <p:spPr>
          <a:xfrm>
            <a:off x="406405" y="2764407"/>
            <a:ext cx="7941733" cy="3108544"/>
          </a:xfrm>
          <a:prstGeom prst="rect">
            <a:avLst/>
          </a:prstGeom>
          <a:noFill/>
        </p:spPr>
        <p:txBody>
          <a:bodyPr wrap="square" rtlCol="0">
            <a:spAutoFit/>
          </a:bodyPr>
          <a:lstStyle/>
          <a:p>
            <a:r>
              <a:rPr lang="en-US" sz="2800" u="sng" dirty="0" smtClean="0">
                <a:solidFill>
                  <a:schemeClr val="tx2"/>
                </a:solidFill>
              </a:rPr>
              <a:t>Milestones (due dates will be assigned)</a:t>
            </a:r>
            <a:endParaRPr lang="en-US" sz="2800" u="sng" dirty="0">
              <a:solidFill>
                <a:schemeClr val="tx2"/>
              </a:solidFill>
            </a:endParaRPr>
          </a:p>
          <a:p>
            <a:pPr marL="342900" indent="-342900">
              <a:buAutoNum type="arabicPeriod"/>
            </a:pPr>
            <a:r>
              <a:rPr lang="en-US" sz="2800" dirty="0" smtClean="0">
                <a:solidFill>
                  <a:schemeClr val="tx2"/>
                </a:solidFill>
              </a:rPr>
              <a:t>Choose a team</a:t>
            </a:r>
          </a:p>
          <a:p>
            <a:pPr marL="342900" indent="-342900">
              <a:buAutoNum type="arabicPeriod"/>
            </a:pPr>
            <a:r>
              <a:rPr lang="en-US" sz="2800" dirty="0" smtClean="0">
                <a:solidFill>
                  <a:schemeClr val="tx2"/>
                </a:solidFill>
              </a:rPr>
              <a:t>Pick a dataset and a business problem, write a proposal</a:t>
            </a:r>
          </a:p>
          <a:p>
            <a:pPr marL="342900" indent="-342900">
              <a:buAutoNum type="arabicPeriod"/>
            </a:pPr>
            <a:r>
              <a:rPr lang="en-US" sz="2800" dirty="0" smtClean="0">
                <a:solidFill>
                  <a:schemeClr val="tx2"/>
                </a:solidFill>
              </a:rPr>
              <a:t>Explore and validate the utility of the data</a:t>
            </a:r>
          </a:p>
          <a:p>
            <a:pPr marL="342900" indent="-342900">
              <a:buAutoNum type="arabicPeriod"/>
            </a:pPr>
            <a:r>
              <a:rPr lang="en-US" sz="2800" dirty="0" smtClean="0">
                <a:solidFill>
                  <a:schemeClr val="tx2"/>
                </a:solidFill>
              </a:rPr>
              <a:t>Write a professional report</a:t>
            </a:r>
          </a:p>
          <a:p>
            <a:pPr marL="342900" indent="-342900">
              <a:buAutoNum type="arabicPeriod"/>
            </a:pPr>
            <a:r>
              <a:rPr lang="en-US" sz="2800" dirty="0" smtClean="0">
                <a:solidFill>
                  <a:schemeClr val="tx2"/>
                </a:solidFill>
              </a:rPr>
              <a:t>Present to the class</a:t>
            </a:r>
          </a:p>
        </p:txBody>
      </p:sp>
    </p:spTree>
    <p:extLst>
      <p:ext uri="{BB962C8B-B14F-4D97-AF65-F5344CB8AC3E}">
        <p14:creationId xmlns:p14="http://schemas.microsoft.com/office/powerpoint/2010/main" val="261397519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2080</TotalTime>
  <Words>477</Words>
  <Application>Microsoft Macintosh PowerPoint</Application>
  <PresentationFormat>On-screen Show (4:3)</PresentationFormat>
  <Paragraphs>90</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Essential</vt:lpstr>
      <vt:lpstr>PowerPoint Presentation</vt:lpstr>
      <vt:lpstr>Course fundamentals</vt:lpstr>
      <vt:lpstr>Instructor</vt:lpstr>
      <vt:lpstr>Ta yuan feng</vt:lpstr>
      <vt:lpstr>Goals of this course</vt:lpstr>
      <vt:lpstr>Programming!</vt:lpstr>
      <vt:lpstr>Lecture outline</vt:lpstr>
      <vt:lpstr>homework</vt:lpstr>
      <vt:lpstr>Final project</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30</cp:revision>
  <dcterms:created xsi:type="dcterms:W3CDTF">2014-08-12T17:27:36Z</dcterms:created>
  <dcterms:modified xsi:type="dcterms:W3CDTF">2015-09-16T16:51:16Z</dcterms:modified>
</cp:coreProperties>
</file>