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29"/>
  </p:notesMasterIdLst>
  <p:sldIdLst>
    <p:sldId id="256" r:id="rId2"/>
    <p:sldId id="286" r:id="rId3"/>
    <p:sldId id="334" r:id="rId4"/>
    <p:sldId id="336" r:id="rId5"/>
    <p:sldId id="337" r:id="rId6"/>
    <p:sldId id="339" r:id="rId7"/>
    <p:sldId id="340" r:id="rId8"/>
    <p:sldId id="341" r:id="rId9"/>
    <p:sldId id="346" r:id="rId10"/>
    <p:sldId id="367" r:id="rId11"/>
    <p:sldId id="342" r:id="rId12"/>
    <p:sldId id="343" r:id="rId13"/>
    <p:sldId id="344" r:id="rId14"/>
    <p:sldId id="345" r:id="rId15"/>
    <p:sldId id="347" r:id="rId16"/>
    <p:sldId id="348" r:id="rId17"/>
    <p:sldId id="349" r:id="rId18"/>
    <p:sldId id="354" r:id="rId19"/>
    <p:sldId id="366" r:id="rId20"/>
    <p:sldId id="355" r:id="rId21"/>
    <p:sldId id="356" r:id="rId22"/>
    <p:sldId id="364" r:id="rId23"/>
    <p:sldId id="358" r:id="rId24"/>
    <p:sldId id="359" r:id="rId25"/>
    <p:sldId id="365" r:id="rId26"/>
    <p:sldId id="361" r:id="rId27"/>
    <p:sldId id="36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12" autoAdjust="0"/>
    <p:restoredTop sz="91124" autoAdjust="0"/>
  </p:normalViewPr>
  <p:slideViewPr>
    <p:cSldViewPr snapToGrid="0" snapToObjects="1">
      <p:cViewPr>
        <p:scale>
          <a:sx n="100" d="100"/>
          <a:sy n="100" d="100"/>
        </p:scale>
        <p:origin x="1736" y="3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11/3/15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11/3/15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11/3/15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11/3/15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11/3/15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11/3/15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11/3/15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Adjunct Professor, NYU</a:t>
            </a:r>
          </a:p>
          <a:p>
            <a:r>
              <a:rPr lang="en-US" dirty="0" smtClean="0"/>
              <a:t>Fall 2015</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2" y="84350"/>
            <a:ext cx="7933268" cy="643785"/>
          </a:xfrm>
        </p:spPr>
        <p:txBody>
          <a:bodyPr>
            <a:normAutofit fontScale="90000"/>
          </a:bodyPr>
          <a:lstStyle/>
          <a:p>
            <a:r>
              <a:rPr lang="en-US" u="sng" smtClean="0"/>
              <a:t>Designing A </a:t>
            </a:r>
            <a:r>
              <a:rPr lang="en-US" u="sng" dirty="0" smtClean="0"/>
              <a:t>decision process</a:t>
            </a:r>
            <a:endParaRPr lang="en-US" u="sng" dirty="0"/>
          </a:p>
        </p:txBody>
      </p:sp>
      <p:pic>
        <p:nvPicPr>
          <p:cNvPr id="5" name="Picture 5" descr="dsfb_07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600" y="838200"/>
            <a:ext cx="6705600" cy="5586413"/>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10"/>
          <p:cNvSpPr txBox="1">
            <a:spLocks noChangeArrowheads="1"/>
          </p:cNvSpPr>
          <p:nvPr/>
        </p:nvSpPr>
        <p:spPr bwMode="auto">
          <a:xfrm>
            <a:off x="647700" y="1240631"/>
            <a:ext cx="1009650" cy="36671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solidFill>
                  <a:srgbClr val="000000"/>
                </a:solidFill>
              </a:rPr>
              <a:t>Training</a:t>
            </a:r>
          </a:p>
        </p:txBody>
      </p:sp>
      <p:sp>
        <p:nvSpPr>
          <p:cNvPr id="7" name="Text Box 11"/>
          <p:cNvSpPr txBox="1">
            <a:spLocks noChangeArrowheads="1"/>
          </p:cNvSpPr>
          <p:nvPr/>
        </p:nvSpPr>
        <p:spPr bwMode="auto">
          <a:xfrm>
            <a:off x="603250" y="2376488"/>
            <a:ext cx="1098550" cy="366712"/>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a:solidFill>
                  <a:srgbClr val="000000"/>
                </a:solidFill>
              </a:rPr>
              <a:t>Test/Use</a:t>
            </a:r>
          </a:p>
        </p:txBody>
      </p:sp>
    </p:spTree>
    <p:extLst>
      <p:ext uri="{BB962C8B-B14F-4D97-AF65-F5344CB8AC3E}">
        <p14:creationId xmlns:p14="http://schemas.microsoft.com/office/powerpoint/2010/main" val="14505892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599" y="33866"/>
            <a:ext cx="7814733" cy="626851"/>
          </a:xfrm>
        </p:spPr>
        <p:txBody>
          <a:bodyPr>
            <a:normAutofit fontScale="90000"/>
          </a:bodyPr>
          <a:lstStyle/>
          <a:p>
            <a:r>
              <a:rPr lang="en-US" u="sng" dirty="0" smtClean="0"/>
              <a:t>Towards A Ranking Metric</a:t>
            </a:r>
            <a:endParaRPr lang="en-US" u="sng" dirty="0"/>
          </a:p>
        </p:txBody>
      </p:sp>
      <p:sp>
        <p:nvSpPr>
          <p:cNvPr id="12" name="TextBox 11"/>
          <p:cNvSpPr txBox="1"/>
          <p:nvPr/>
        </p:nvSpPr>
        <p:spPr>
          <a:xfrm>
            <a:off x="228600" y="677650"/>
            <a:ext cx="8077200" cy="646331"/>
          </a:xfrm>
          <a:prstGeom prst="rect">
            <a:avLst/>
          </a:prstGeom>
          <a:noFill/>
        </p:spPr>
        <p:txBody>
          <a:bodyPr wrap="square" rtlCol="0">
            <a:spAutoFit/>
          </a:bodyPr>
          <a:lstStyle/>
          <a:p>
            <a:r>
              <a:rPr lang="en-US" dirty="0" smtClean="0">
                <a:solidFill>
                  <a:schemeClr val="tx2"/>
                </a:solidFill>
              </a:rPr>
              <a:t>Classification metrics depend on choosing a single threshold. But what if you don’t know or need the threshold?</a:t>
            </a:r>
            <a:endParaRPr lang="en-US" dirty="0">
              <a:solidFill>
                <a:schemeClr val="tx2"/>
              </a:solidFill>
            </a:endParaRPr>
          </a:p>
        </p:txBody>
      </p:sp>
      <p:cxnSp>
        <p:nvCxnSpPr>
          <p:cNvPr id="19" name="Straight Connector 18"/>
          <p:cNvCxnSpPr/>
          <p:nvPr/>
        </p:nvCxnSpPr>
        <p:spPr>
          <a:xfrm>
            <a:off x="1139816" y="2226736"/>
            <a:ext cx="0" cy="2590800"/>
          </a:xfrm>
          <a:prstGeom prst="line">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58816" y="1998136"/>
            <a:ext cx="762000" cy="246221"/>
          </a:xfrm>
          <a:prstGeom prst="rect">
            <a:avLst/>
          </a:prstGeom>
          <a:noFill/>
        </p:spPr>
        <p:txBody>
          <a:bodyPr wrap="square" rtlCol="0">
            <a:spAutoFit/>
          </a:bodyPr>
          <a:lstStyle/>
          <a:p>
            <a:pPr algn="ctr"/>
            <a:r>
              <a:rPr lang="en-US" sz="1000" i="1" dirty="0" smtClean="0"/>
              <a:t>Higher</a:t>
            </a:r>
            <a:endParaRPr lang="en-US" sz="1000" i="1" dirty="0"/>
          </a:p>
        </p:txBody>
      </p:sp>
      <p:sp>
        <p:nvSpPr>
          <p:cNvPr id="25" name="TextBox 24"/>
          <p:cNvSpPr txBox="1"/>
          <p:nvPr/>
        </p:nvSpPr>
        <p:spPr>
          <a:xfrm>
            <a:off x="758816" y="4817536"/>
            <a:ext cx="762000" cy="246221"/>
          </a:xfrm>
          <a:prstGeom prst="rect">
            <a:avLst/>
          </a:prstGeom>
          <a:noFill/>
        </p:spPr>
        <p:txBody>
          <a:bodyPr wrap="square" rtlCol="0">
            <a:spAutoFit/>
          </a:bodyPr>
          <a:lstStyle/>
          <a:p>
            <a:pPr algn="ctr"/>
            <a:r>
              <a:rPr lang="en-US" sz="1000" i="1" dirty="0" smtClean="0"/>
              <a:t>Lower</a:t>
            </a:r>
            <a:endParaRPr lang="en-US" sz="1000" i="1" dirty="0"/>
          </a:p>
        </p:txBody>
      </p:sp>
      <p:sp>
        <p:nvSpPr>
          <p:cNvPr id="27" name="TextBox 26"/>
          <p:cNvSpPr txBox="1"/>
          <p:nvPr/>
        </p:nvSpPr>
        <p:spPr>
          <a:xfrm rot="16200000">
            <a:off x="-671139" y="2994914"/>
            <a:ext cx="2361512" cy="369332"/>
          </a:xfrm>
          <a:prstGeom prst="rect">
            <a:avLst/>
          </a:prstGeom>
          <a:noFill/>
        </p:spPr>
        <p:txBody>
          <a:bodyPr wrap="square" rtlCol="0">
            <a:spAutoFit/>
          </a:bodyPr>
          <a:lstStyle/>
          <a:p>
            <a:r>
              <a:rPr lang="en-US" b="1" dirty="0" smtClean="0"/>
              <a:t>Model Prediction</a:t>
            </a:r>
            <a:endParaRPr lang="en-US" b="1" dirty="0"/>
          </a:p>
        </p:txBody>
      </p:sp>
      <p:cxnSp>
        <p:nvCxnSpPr>
          <p:cNvPr id="28" name="Straight Connector 27"/>
          <p:cNvCxnSpPr/>
          <p:nvPr/>
        </p:nvCxnSpPr>
        <p:spPr>
          <a:xfrm>
            <a:off x="1139816" y="2853957"/>
            <a:ext cx="533400"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859479" y="2735423"/>
            <a:ext cx="1295400" cy="246221"/>
          </a:xfrm>
          <a:prstGeom prst="rect">
            <a:avLst/>
          </a:prstGeom>
          <a:noFill/>
        </p:spPr>
        <p:txBody>
          <a:bodyPr wrap="square" rtlCol="0">
            <a:spAutoFit/>
          </a:bodyPr>
          <a:lstStyle/>
          <a:p>
            <a:r>
              <a:rPr lang="en-US" sz="1000" i="1" dirty="0" smtClean="0"/>
              <a:t>Threshold 1</a:t>
            </a:r>
            <a:endParaRPr lang="en-US" sz="1000" i="1" dirty="0"/>
          </a:p>
        </p:txBody>
      </p:sp>
      <p:sp>
        <p:nvSpPr>
          <p:cNvPr id="30" name="Plus 29"/>
          <p:cNvSpPr/>
          <p:nvPr/>
        </p:nvSpPr>
        <p:spPr>
          <a:xfrm>
            <a:off x="1456283" y="2168157"/>
            <a:ext cx="609600" cy="533400"/>
          </a:xfrm>
          <a:prstGeom prst="mathPl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Minus 30"/>
          <p:cNvSpPr/>
          <p:nvPr/>
        </p:nvSpPr>
        <p:spPr>
          <a:xfrm>
            <a:off x="1456283" y="2988736"/>
            <a:ext cx="609600" cy="457200"/>
          </a:xfrm>
          <a:prstGeom prst="mathMin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p:nvPr/>
        </p:nvCxnSpPr>
        <p:spPr>
          <a:xfrm>
            <a:off x="3251205" y="2227424"/>
            <a:ext cx="0" cy="2590800"/>
          </a:xfrm>
          <a:prstGeom prst="line">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870205" y="1998824"/>
            <a:ext cx="762000" cy="246221"/>
          </a:xfrm>
          <a:prstGeom prst="rect">
            <a:avLst/>
          </a:prstGeom>
          <a:noFill/>
        </p:spPr>
        <p:txBody>
          <a:bodyPr wrap="square" rtlCol="0">
            <a:spAutoFit/>
          </a:bodyPr>
          <a:lstStyle/>
          <a:p>
            <a:pPr algn="ctr"/>
            <a:r>
              <a:rPr lang="en-US" sz="1000" i="1" dirty="0" smtClean="0"/>
              <a:t>Higher</a:t>
            </a:r>
            <a:endParaRPr lang="en-US" sz="1000" i="1" dirty="0"/>
          </a:p>
        </p:txBody>
      </p:sp>
      <p:sp>
        <p:nvSpPr>
          <p:cNvPr id="34" name="TextBox 33"/>
          <p:cNvSpPr txBox="1"/>
          <p:nvPr/>
        </p:nvSpPr>
        <p:spPr>
          <a:xfrm>
            <a:off x="2870205" y="4818224"/>
            <a:ext cx="762000" cy="246221"/>
          </a:xfrm>
          <a:prstGeom prst="rect">
            <a:avLst/>
          </a:prstGeom>
          <a:noFill/>
        </p:spPr>
        <p:txBody>
          <a:bodyPr wrap="square" rtlCol="0">
            <a:spAutoFit/>
          </a:bodyPr>
          <a:lstStyle/>
          <a:p>
            <a:pPr algn="ctr"/>
            <a:r>
              <a:rPr lang="en-US" sz="1000" i="1" dirty="0" smtClean="0"/>
              <a:t>Lower</a:t>
            </a:r>
            <a:endParaRPr lang="en-US" sz="1000" i="1" dirty="0"/>
          </a:p>
        </p:txBody>
      </p:sp>
      <p:cxnSp>
        <p:nvCxnSpPr>
          <p:cNvPr id="35" name="Straight Connector 34"/>
          <p:cNvCxnSpPr/>
          <p:nvPr/>
        </p:nvCxnSpPr>
        <p:spPr>
          <a:xfrm>
            <a:off x="3251205" y="3218024"/>
            <a:ext cx="533400"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784605" y="3065624"/>
            <a:ext cx="1295400" cy="246221"/>
          </a:xfrm>
          <a:prstGeom prst="rect">
            <a:avLst/>
          </a:prstGeom>
          <a:noFill/>
        </p:spPr>
        <p:txBody>
          <a:bodyPr wrap="square" rtlCol="0">
            <a:spAutoFit/>
          </a:bodyPr>
          <a:lstStyle/>
          <a:p>
            <a:r>
              <a:rPr lang="en-US" sz="1000" i="1" dirty="0" smtClean="0"/>
              <a:t>Threshold 2</a:t>
            </a:r>
            <a:endParaRPr lang="en-US" sz="1000" i="1" dirty="0"/>
          </a:p>
        </p:txBody>
      </p:sp>
      <p:sp>
        <p:nvSpPr>
          <p:cNvPr id="37" name="Plus 36"/>
          <p:cNvSpPr/>
          <p:nvPr/>
        </p:nvSpPr>
        <p:spPr>
          <a:xfrm>
            <a:off x="3556005" y="2514603"/>
            <a:ext cx="609600" cy="533400"/>
          </a:xfrm>
          <a:prstGeom prst="mathPl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Minus 37"/>
          <p:cNvSpPr/>
          <p:nvPr/>
        </p:nvSpPr>
        <p:spPr>
          <a:xfrm>
            <a:off x="3556005" y="3352803"/>
            <a:ext cx="609600" cy="457200"/>
          </a:xfrm>
          <a:prstGeom prst="mathMin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5122330" y="2209803"/>
            <a:ext cx="0" cy="2590800"/>
          </a:xfrm>
          <a:prstGeom prst="line">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90531" y="1981203"/>
            <a:ext cx="762000" cy="246221"/>
          </a:xfrm>
          <a:prstGeom prst="rect">
            <a:avLst/>
          </a:prstGeom>
          <a:noFill/>
        </p:spPr>
        <p:txBody>
          <a:bodyPr wrap="square" rtlCol="0">
            <a:spAutoFit/>
          </a:bodyPr>
          <a:lstStyle/>
          <a:p>
            <a:pPr algn="ctr"/>
            <a:r>
              <a:rPr lang="en-US" sz="1000" i="1" dirty="0" smtClean="0"/>
              <a:t>Higher</a:t>
            </a:r>
            <a:endParaRPr lang="en-US" sz="1000" i="1" dirty="0"/>
          </a:p>
        </p:txBody>
      </p:sp>
      <p:sp>
        <p:nvSpPr>
          <p:cNvPr id="41" name="TextBox 40"/>
          <p:cNvSpPr txBox="1"/>
          <p:nvPr/>
        </p:nvSpPr>
        <p:spPr>
          <a:xfrm>
            <a:off x="4690531" y="4800603"/>
            <a:ext cx="762000" cy="246221"/>
          </a:xfrm>
          <a:prstGeom prst="rect">
            <a:avLst/>
          </a:prstGeom>
          <a:noFill/>
        </p:spPr>
        <p:txBody>
          <a:bodyPr wrap="square" rtlCol="0">
            <a:spAutoFit/>
          </a:bodyPr>
          <a:lstStyle/>
          <a:p>
            <a:pPr algn="ctr"/>
            <a:r>
              <a:rPr lang="en-US" sz="1000" i="1" dirty="0" smtClean="0"/>
              <a:t>Lower</a:t>
            </a:r>
            <a:endParaRPr lang="en-US" sz="1000" i="1" dirty="0"/>
          </a:p>
        </p:txBody>
      </p:sp>
      <p:cxnSp>
        <p:nvCxnSpPr>
          <p:cNvPr id="42" name="Straight Connector 41"/>
          <p:cNvCxnSpPr/>
          <p:nvPr/>
        </p:nvCxnSpPr>
        <p:spPr>
          <a:xfrm>
            <a:off x="5122330" y="3733803"/>
            <a:ext cx="533400"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655730" y="3581403"/>
            <a:ext cx="1295400" cy="246221"/>
          </a:xfrm>
          <a:prstGeom prst="rect">
            <a:avLst/>
          </a:prstGeom>
          <a:noFill/>
        </p:spPr>
        <p:txBody>
          <a:bodyPr wrap="square" rtlCol="0">
            <a:spAutoFit/>
          </a:bodyPr>
          <a:lstStyle/>
          <a:p>
            <a:r>
              <a:rPr lang="en-US" sz="1000" i="1" dirty="0" smtClean="0"/>
              <a:t>Threshold 3</a:t>
            </a:r>
            <a:endParaRPr lang="en-US" sz="1000" i="1" dirty="0"/>
          </a:p>
        </p:txBody>
      </p:sp>
      <p:sp>
        <p:nvSpPr>
          <p:cNvPr id="44" name="Plus 43"/>
          <p:cNvSpPr/>
          <p:nvPr/>
        </p:nvSpPr>
        <p:spPr>
          <a:xfrm>
            <a:off x="5427130" y="2971803"/>
            <a:ext cx="609600" cy="533400"/>
          </a:xfrm>
          <a:prstGeom prst="mathPl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inus 44"/>
          <p:cNvSpPr/>
          <p:nvPr/>
        </p:nvSpPr>
        <p:spPr>
          <a:xfrm>
            <a:off x="5427130" y="3810003"/>
            <a:ext cx="609600" cy="457200"/>
          </a:xfrm>
          <a:prstGeom prst="mathMin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p:cNvCxnSpPr/>
          <p:nvPr/>
        </p:nvCxnSpPr>
        <p:spPr>
          <a:xfrm>
            <a:off x="6815660" y="2209803"/>
            <a:ext cx="0" cy="2590800"/>
          </a:xfrm>
          <a:prstGeom prst="line">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553191" y="1981203"/>
            <a:ext cx="762000" cy="246221"/>
          </a:xfrm>
          <a:prstGeom prst="rect">
            <a:avLst/>
          </a:prstGeom>
          <a:noFill/>
        </p:spPr>
        <p:txBody>
          <a:bodyPr wrap="square" rtlCol="0">
            <a:spAutoFit/>
          </a:bodyPr>
          <a:lstStyle/>
          <a:p>
            <a:pPr algn="ctr"/>
            <a:r>
              <a:rPr lang="en-US" sz="1000" i="1" dirty="0" smtClean="0"/>
              <a:t>Higher</a:t>
            </a:r>
            <a:endParaRPr lang="en-US" sz="1000" i="1" dirty="0"/>
          </a:p>
        </p:txBody>
      </p:sp>
      <p:sp>
        <p:nvSpPr>
          <p:cNvPr id="48" name="TextBox 47"/>
          <p:cNvSpPr txBox="1"/>
          <p:nvPr/>
        </p:nvSpPr>
        <p:spPr>
          <a:xfrm>
            <a:off x="6553191" y="4800603"/>
            <a:ext cx="762000" cy="246221"/>
          </a:xfrm>
          <a:prstGeom prst="rect">
            <a:avLst/>
          </a:prstGeom>
          <a:noFill/>
        </p:spPr>
        <p:txBody>
          <a:bodyPr wrap="square" rtlCol="0">
            <a:spAutoFit/>
          </a:bodyPr>
          <a:lstStyle/>
          <a:p>
            <a:pPr algn="ctr"/>
            <a:r>
              <a:rPr lang="en-US" sz="1000" i="1" dirty="0" smtClean="0"/>
              <a:t>Lower</a:t>
            </a:r>
            <a:endParaRPr lang="en-US" sz="1000" i="1" dirty="0"/>
          </a:p>
        </p:txBody>
      </p:sp>
      <p:cxnSp>
        <p:nvCxnSpPr>
          <p:cNvPr id="49" name="Straight Connector 48"/>
          <p:cNvCxnSpPr/>
          <p:nvPr/>
        </p:nvCxnSpPr>
        <p:spPr>
          <a:xfrm>
            <a:off x="6934191" y="4208624"/>
            <a:ext cx="533400"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670787" y="4090096"/>
            <a:ext cx="1295400" cy="246221"/>
          </a:xfrm>
          <a:prstGeom prst="rect">
            <a:avLst/>
          </a:prstGeom>
          <a:noFill/>
        </p:spPr>
        <p:txBody>
          <a:bodyPr wrap="square" rtlCol="0">
            <a:spAutoFit/>
          </a:bodyPr>
          <a:lstStyle/>
          <a:p>
            <a:r>
              <a:rPr lang="en-US" sz="1000" i="1" dirty="0" smtClean="0"/>
              <a:t>Threshold 4</a:t>
            </a:r>
            <a:endParaRPr lang="en-US" sz="1000" i="1" dirty="0"/>
          </a:p>
        </p:txBody>
      </p:sp>
      <p:sp>
        <p:nvSpPr>
          <p:cNvPr id="51" name="Plus 50"/>
          <p:cNvSpPr/>
          <p:nvPr/>
        </p:nvSpPr>
        <p:spPr>
          <a:xfrm>
            <a:off x="7086594" y="3505203"/>
            <a:ext cx="609600" cy="533400"/>
          </a:xfrm>
          <a:prstGeom prst="mathPl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inus 51"/>
          <p:cNvSpPr/>
          <p:nvPr/>
        </p:nvSpPr>
        <p:spPr>
          <a:xfrm>
            <a:off x="7086594" y="4267203"/>
            <a:ext cx="609600" cy="457200"/>
          </a:xfrm>
          <a:prstGeom prst="mathMin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228600" y="5579533"/>
            <a:ext cx="8077200" cy="923330"/>
          </a:xfrm>
          <a:prstGeom prst="rect">
            <a:avLst/>
          </a:prstGeom>
          <a:noFill/>
        </p:spPr>
        <p:txBody>
          <a:bodyPr wrap="square" rtlCol="0">
            <a:spAutoFit/>
          </a:bodyPr>
          <a:lstStyle/>
          <a:p>
            <a:r>
              <a:rPr lang="en-US" dirty="0" smtClean="0"/>
              <a:t>For each threshold we will get different accuracy, lift, precision and recall.</a:t>
            </a:r>
            <a:endParaRPr lang="en-US" dirty="0" smtClean="0">
              <a:solidFill>
                <a:srgbClr val="FF0000"/>
              </a:solidFill>
            </a:endParaRPr>
          </a:p>
          <a:p>
            <a:r>
              <a:rPr lang="en-US" b="1" dirty="0" smtClean="0">
                <a:solidFill>
                  <a:srgbClr val="FF0000"/>
                </a:solidFill>
              </a:rPr>
              <a:t>We want an evaluation method that considers the trade-off on these metrics when using different thresholds.</a:t>
            </a:r>
            <a:endParaRPr lang="en-US" b="1" dirty="0">
              <a:solidFill>
                <a:srgbClr val="FF0000"/>
              </a:solidFill>
            </a:endParaRPr>
          </a:p>
        </p:txBody>
      </p:sp>
    </p:spTree>
    <p:extLst>
      <p:ext uri="{BB962C8B-B14F-4D97-AF65-F5344CB8AC3E}">
        <p14:creationId xmlns:p14="http://schemas.microsoft.com/office/powerpoint/2010/main" val="2026547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67417"/>
            <a:ext cx="8771466" cy="677651"/>
          </a:xfrm>
        </p:spPr>
        <p:txBody>
          <a:bodyPr>
            <a:normAutofit/>
          </a:bodyPr>
          <a:lstStyle/>
          <a:p>
            <a:r>
              <a:rPr lang="en-US" u="sng" dirty="0" smtClean="0"/>
              <a:t>The </a:t>
            </a:r>
            <a:r>
              <a:rPr lang="en-US" u="sng" dirty="0" err="1" smtClean="0"/>
              <a:t>Thresholding</a:t>
            </a:r>
            <a:r>
              <a:rPr lang="en-US" u="sng" dirty="0" smtClean="0"/>
              <a:t> Trade-Off</a:t>
            </a:r>
            <a:endParaRPr lang="en-US" u="sng" dirty="0"/>
          </a:p>
        </p:txBody>
      </p:sp>
      <p:grpSp>
        <p:nvGrpSpPr>
          <p:cNvPr id="71" name="Group 70"/>
          <p:cNvGrpSpPr/>
          <p:nvPr/>
        </p:nvGrpSpPr>
        <p:grpSpPr>
          <a:xfrm>
            <a:off x="1402387" y="1554506"/>
            <a:ext cx="6319212" cy="4667764"/>
            <a:chOff x="1905001" y="1905000"/>
            <a:chExt cx="5029199" cy="3950732"/>
          </a:xfrm>
        </p:grpSpPr>
        <p:grpSp>
          <p:nvGrpSpPr>
            <p:cNvPr id="59" name="Group 58"/>
            <p:cNvGrpSpPr/>
            <p:nvPr/>
          </p:nvGrpSpPr>
          <p:grpSpPr>
            <a:xfrm>
              <a:off x="2590800" y="1905000"/>
              <a:ext cx="4343400" cy="3429000"/>
              <a:chOff x="2590800" y="1524000"/>
              <a:chExt cx="4343400" cy="3429000"/>
            </a:xfrm>
          </p:grpSpPr>
          <p:cxnSp>
            <p:nvCxnSpPr>
              <p:cNvPr id="55" name="Straight Connector 54"/>
              <p:cNvCxnSpPr/>
              <p:nvPr/>
            </p:nvCxnSpPr>
            <p:spPr>
              <a:xfrm>
                <a:off x="2590800" y="4953000"/>
                <a:ext cx="434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2590800" y="1524000"/>
                <a:ext cx="0" cy="3429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3352800" y="5486400"/>
              <a:ext cx="3124200" cy="369332"/>
            </a:xfrm>
            <a:prstGeom prst="rect">
              <a:avLst/>
            </a:prstGeom>
            <a:noFill/>
          </p:spPr>
          <p:txBody>
            <a:bodyPr wrap="square" rtlCol="0">
              <a:spAutoFit/>
            </a:bodyPr>
            <a:lstStyle/>
            <a:p>
              <a:r>
                <a:rPr lang="en-US" b="1" dirty="0" smtClean="0"/>
                <a:t>False Positive Rate: </a:t>
              </a:r>
              <a:r>
                <a:rPr lang="en-US" b="1" i="1" dirty="0" smtClean="0"/>
                <a:t>FP/(FP+TN)</a:t>
              </a:r>
              <a:endParaRPr lang="en-US" b="1" i="1" dirty="0"/>
            </a:p>
          </p:txBody>
        </p:sp>
        <p:sp>
          <p:nvSpPr>
            <p:cNvPr id="61" name="TextBox 60"/>
            <p:cNvSpPr txBox="1"/>
            <p:nvPr/>
          </p:nvSpPr>
          <p:spPr>
            <a:xfrm rot="16200000">
              <a:off x="527567" y="3358635"/>
              <a:ext cx="3124200" cy="369332"/>
            </a:xfrm>
            <a:prstGeom prst="rect">
              <a:avLst/>
            </a:prstGeom>
            <a:noFill/>
          </p:spPr>
          <p:txBody>
            <a:bodyPr wrap="square" rtlCol="0">
              <a:spAutoFit/>
            </a:bodyPr>
            <a:lstStyle/>
            <a:p>
              <a:r>
                <a:rPr lang="en-US" b="1" dirty="0" smtClean="0"/>
                <a:t>True Positive Rate: </a:t>
              </a:r>
              <a:r>
                <a:rPr lang="en-US" b="1" i="1" dirty="0" smtClean="0"/>
                <a:t>TP/(TP+FN)</a:t>
              </a:r>
              <a:endParaRPr lang="en-US" b="1" i="1" dirty="0"/>
            </a:p>
          </p:txBody>
        </p:sp>
        <p:sp>
          <p:nvSpPr>
            <p:cNvPr id="62" name="Oval 61"/>
            <p:cNvSpPr/>
            <p:nvPr/>
          </p:nvSpPr>
          <p:spPr>
            <a:xfrm>
              <a:off x="3124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581400" y="3429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419600" y="2819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867400" y="2286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6019800" y="2192179"/>
              <a:ext cx="914400" cy="246221"/>
            </a:xfrm>
            <a:prstGeom prst="rect">
              <a:avLst/>
            </a:prstGeom>
            <a:noFill/>
          </p:spPr>
          <p:txBody>
            <a:bodyPr wrap="square" rtlCol="0">
              <a:spAutoFit/>
            </a:bodyPr>
            <a:lstStyle/>
            <a:p>
              <a:r>
                <a:rPr lang="en-US" sz="1000" i="1" dirty="0" smtClean="0"/>
                <a:t>Threshold 4</a:t>
              </a:r>
              <a:endParaRPr lang="en-US" sz="1000" i="1" dirty="0"/>
            </a:p>
          </p:txBody>
        </p:sp>
        <p:sp>
          <p:nvSpPr>
            <p:cNvPr id="68" name="TextBox 67"/>
            <p:cNvSpPr txBox="1"/>
            <p:nvPr/>
          </p:nvSpPr>
          <p:spPr>
            <a:xfrm>
              <a:off x="3352800" y="4114800"/>
              <a:ext cx="914400" cy="246221"/>
            </a:xfrm>
            <a:prstGeom prst="rect">
              <a:avLst/>
            </a:prstGeom>
            <a:noFill/>
          </p:spPr>
          <p:txBody>
            <a:bodyPr wrap="square" rtlCol="0">
              <a:spAutoFit/>
            </a:bodyPr>
            <a:lstStyle/>
            <a:p>
              <a:r>
                <a:rPr lang="en-US" sz="1000" i="1" dirty="0" smtClean="0"/>
                <a:t>Threshold 1</a:t>
              </a:r>
              <a:endParaRPr lang="en-US" sz="1000" i="1" dirty="0"/>
            </a:p>
          </p:txBody>
        </p:sp>
        <p:sp>
          <p:nvSpPr>
            <p:cNvPr id="69" name="TextBox 68"/>
            <p:cNvSpPr txBox="1"/>
            <p:nvPr/>
          </p:nvSpPr>
          <p:spPr>
            <a:xfrm>
              <a:off x="3733800" y="3411379"/>
              <a:ext cx="914400" cy="246221"/>
            </a:xfrm>
            <a:prstGeom prst="rect">
              <a:avLst/>
            </a:prstGeom>
            <a:noFill/>
          </p:spPr>
          <p:txBody>
            <a:bodyPr wrap="square" rtlCol="0">
              <a:spAutoFit/>
            </a:bodyPr>
            <a:lstStyle/>
            <a:p>
              <a:r>
                <a:rPr lang="en-US" sz="1000" i="1" dirty="0" smtClean="0"/>
                <a:t>Threshold 2</a:t>
              </a:r>
              <a:endParaRPr lang="en-US" sz="1000" i="1" dirty="0"/>
            </a:p>
          </p:txBody>
        </p:sp>
        <p:sp>
          <p:nvSpPr>
            <p:cNvPr id="70" name="TextBox 69"/>
            <p:cNvSpPr txBox="1"/>
            <p:nvPr/>
          </p:nvSpPr>
          <p:spPr>
            <a:xfrm>
              <a:off x="4572000" y="2667000"/>
              <a:ext cx="914400" cy="246221"/>
            </a:xfrm>
            <a:prstGeom prst="rect">
              <a:avLst/>
            </a:prstGeom>
            <a:noFill/>
          </p:spPr>
          <p:txBody>
            <a:bodyPr wrap="square" rtlCol="0">
              <a:spAutoFit/>
            </a:bodyPr>
            <a:lstStyle/>
            <a:p>
              <a:r>
                <a:rPr lang="en-US" sz="1000" i="1" dirty="0" smtClean="0"/>
                <a:t>Threshold 3</a:t>
              </a:r>
              <a:endParaRPr lang="en-US" sz="1000" i="1" dirty="0"/>
            </a:p>
          </p:txBody>
        </p:sp>
      </p:grpSp>
      <p:sp>
        <p:nvSpPr>
          <p:cNvPr id="73" name="TextBox 72"/>
          <p:cNvSpPr txBox="1"/>
          <p:nvPr/>
        </p:nvSpPr>
        <p:spPr>
          <a:xfrm>
            <a:off x="234534" y="731000"/>
            <a:ext cx="8271933" cy="646331"/>
          </a:xfrm>
          <a:prstGeom prst="rect">
            <a:avLst/>
          </a:prstGeom>
          <a:noFill/>
        </p:spPr>
        <p:txBody>
          <a:bodyPr wrap="square" rtlCol="0">
            <a:spAutoFit/>
          </a:bodyPr>
          <a:lstStyle/>
          <a:p>
            <a:r>
              <a:rPr lang="en-US" dirty="0" smtClean="0"/>
              <a:t>Each threshold we choose creates a trade-off between false positive rate and true positive rate.</a:t>
            </a:r>
            <a:endParaRPr lang="en-US" dirty="0"/>
          </a:p>
        </p:txBody>
      </p:sp>
    </p:spTree>
    <p:extLst>
      <p:ext uri="{BB962C8B-B14F-4D97-AF65-F5344CB8AC3E}">
        <p14:creationId xmlns:p14="http://schemas.microsoft.com/office/powerpoint/2010/main" val="3798909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67" y="67417"/>
            <a:ext cx="5791200" cy="677651"/>
          </a:xfrm>
        </p:spPr>
        <p:txBody>
          <a:bodyPr>
            <a:normAutofit/>
          </a:bodyPr>
          <a:lstStyle/>
          <a:p>
            <a:r>
              <a:rPr lang="en-US" u="sng" dirty="0" smtClean="0"/>
              <a:t>The ROC Curve</a:t>
            </a:r>
            <a:endParaRPr lang="en-US" u="sng" dirty="0"/>
          </a:p>
        </p:txBody>
      </p:sp>
      <p:sp>
        <p:nvSpPr>
          <p:cNvPr id="73" name="TextBox 72"/>
          <p:cNvSpPr txBox="1"/>
          <p:nvPr/>
        </p:nvSpPr>
        <p:spPr>
          <a:xfrm>
            <a:off x="304800" y="761370"/>
            <a:ext cx="7772400" cy="646331"/>
          </a:xfrm>
          <a:prstGeom prst="rect">
            <a:avLst/>
          </a:prstGeom>
          <a:noFill/>
        </p:spPr>
        <p:txBody>
          <a:bodyPr wrap="square" rtlCol="0">
            <a:spAutoFit/>
          </a:bodyPr>
          <a:lstStyle/>
          <a:p>
            <a:r>
              <a:rPr lang="en-US" dirty="0" smtClean="0"/>
              <a:t>If we consider every threshold and plot the trade-off, we arrive at the ROC curve.</a:t>
            </a:r>
            <a:endParaRPr lang="en-US" dirty="0"/>
          </a:p>
        </p:txBody>
      </p:sp>
      <p:grpSp>
        <p:nvGrpSpPr>
          <p:cNvPr id="22" name="Group 21"/>
          <p:cNvGrpSpPr/>
          <p:nvPr/>
        </p:nvGrpSpPr>
        <p:grpSpPr>
          <a:xfrm>
            <a:off x="1402387" y="1554506"/>
            <a:ext cx="6319212" cy="4667764"/>
            <a:chOff x="1905001" y="1905000"/>
            <a:chExt cx="5029199" cy="3950732"/>
          </a:xfrm>
        </p:grpSpPr>
        <p:grpSp>
          <p:nvGrpSpPr>
            <p:cNvPr id="24" name="Group 23"/>
            <p:cNvGrpSpPr/>
            <p:nvPr/>
          </p:nvGrpSpPr>
          <p:grpSpPr>
            <a:xfrm>
              <a:off x="2590800" y="1905000"/>
              <a:ext cx="4343400" cy="3429000"/>
              <a:chOff x="2590800" y="1524000"/>
              <a:chExt cx="4343400" cy="3429000"/>
            </a:xfrm>
          </p:grpSpPr>
          <p:cxnSp>
            <p:nvCxnSpPr>
              <p:cNvPr id="35" name="Straight Connector 34"/>
              <p:cNvCxnSpPr/>
              <p:nvPr/>
            </p:nvCxnSpPr>
            <p:spPr>
              <a:xfrm>
                <a:off x="2590800" y="4953000"/>
                <a:ext cx="434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2590800" y="1524000"/>
                <a:ext cx="0" cy="3429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TextBox 24"/>
            <p:cNvSpPr txBox="1"/>
            <p:nvPr/>
          </p:nvSpPr>
          <p:spPr>
            <a:xfrm>
              <a:off x="3352800" y="5486400"/>
              <a:ext cx="3124200" cy="369332"/>
            </a:xfrm>
            <a:prstGeom prst="rect">
              <a:avLst/>
            </a:prstGeom>
            <a:noFill/>
          </p:spPr>
          <p:txBody>
            <a:bodyPr wrap="square" rtlCol="0">
              <a:spAutoFit/>
            </a:bodyPr>
            <a:lstStyle/>
            <a:p>
              <a:r>
                <a:rPr lang="en-US" b="1" dirty="0" smtClean="0"/>
                <a:t>False Positive Rate: </a:t>
              </a:r>
              <a:r>
                <a:rPr lang="en-US" b="1" i="1" dirty="0" smtClean="0"/>
                <a:t>FP/(FP+TN)</a:t>
              </a:r>
              <a:endParaRPr lang="en-US" b="1" i="1" dirty="0"/>
            </a:p>
          </p:txBody>
        </p:sp>
        <p:sp>
          <p:nvSpPr>
            <p:cNvPr id="26" name="TextBox 25"/>
            <p:cNvSpPr txBox="1"/>
            <p:nvPr/>
          </p:nvSpPr>
          <p:spPr>
            <a:xfrm rot="16200000">
              <a:off x="527567" y="3358635"/>
              <a:ext cx="3124200" cy="369332"/>
            </a:xfrm>
            <a:prstGeom prst="rect">
              <a:avLst/>
            </a:prstGeom>
            <a:noFill/>
          </p:spPr>
          <p:txBody>
            <a:bodyPr wrap="square" rtlCol="0">
              <a:spAutoFit/>
            </a:bodyPr>
            <a:lstStyle/>
            <a:p>
              <a:r>
                <a:rPr lang="en-US" b="1" dirty="0" smtClean="0"/>
                <a:t>True Positive Rate: </a:t>
              </a:r>
              <a:r>
                <a:rPr lang="en-US" b="1" i="1" dirty="0" smtClean="0"/>
                <a:t>TP/(TP+FN)</a:t>
              </a:r>
              <a:endParaRPr lang="en-US" b="1" i="1" dirty="0"/>
            </a:p>
          </p:txBody>
        </p:sp>
        <p:sp>
          <p:nvSpPr>
            <p:cNvPr id="27" name="Oval 26"/>
            <p:cNvSpPr/>
            <p:nvPr/>
          </p:nvSpPr>
          <p:spPr>
            <a:xfrm>
              <a:off x="3124200" y="4038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581400" y="3429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419600" y="2819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867400" y="2286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6019800" y="2192179"/>
              <a:ext cx="914400" cy="246221"/>
            </a:xfrm>
            <a:prstGeom prst="rect">
              <a:avLst/>
            </a:prstGeom>
            <a:noFill/>
          </p:spPr>
          <p:txBody>
            <a:bodyPr wrap="square" rtlCol="0">
              <a:spAutoFit/>
            </a:bodyPr>
            <a:lstStyle/>
            <a:p>
              <a:r>
                <a:rPr lang="en-US" sz="1000" i="1" dirty="0" smtClean="0"/>
                <a:t>Threshold 4</a:t>
              </a:r>
              <a:endParaRPr lang="en-US" sz="1000" i="1" dirty="0"/>
            </a:p>
          </p:txBody>
        </p:sp>
        <p:sp>
          <p:nvSpPr>
            <p:cNvPr id="32" name="TextBox 31"/>
            <p:cNvSpPr txBox="1"/>
            <p:nvPr/>
          </p:nvSpPr>
          <p:spPr>
            <a:xfrm>
              <a:off x="3352800" y="4114800"/>
              <a:ext cx="914400" cy="246221"/>
            </a:xfrm>
            <a:prstGeom prst="rect">
              <a:avLst/>
            </a:prstGeom>
            <a:noFill/>
          </p:spPr>
          <p:txBody>
            <a:bodyPr wrap="square" rtlCol="0">
              <a:spAutoFit/>
            </a:bodyPr>
            <a:lstStyle/>
            <a:p>
              <a:r>
                <a:rPr lang="en-US" sz="1000" i="1" dirty="0" smtClean="0"/>
                <a:t>Threshold 1</a:t>
              </a:r>
              <a:endParaRPr lang="en-US" sz="1000" i="1" dirty="0"/>
            </a:p>
          </p:txBody>
        </p:sp>
        <p:sp>
          <p:nvSpPr>
            <p:cNvPr id="33" name="TextBox 32"/>
            <p:cNvSpPr txBox="1"/>
            <p:nvPr/>
          </p:nvSpPr>
          <p:spPr>
            <a:xfrm>
              <a:off x="3733800" y="3411379"/>
              <a:ext cx="914400" cy="246221"/>
            </a:xfrm>
            <a:prstGeom prst="rect">
              <a:avLst/>
            </a:prstGeom>
            <a:noFill/>
          </p:spPr>
          <p:txBody>
            <a:bodyPr wrap="square" rtlCol="0">
              <a:spAutoFit/>
            </a:bodyPr>
            <a:lstStyle/>
            <a:p>
              <a:r>
                <a:rPr lang="en-US" sz="1000" i="1" dirty="0" smtClean="0"/>
                <a:t>Threshold 2</a:t>
              </a:r>
              <a:endParaRPr lang="en-US" sz="1000" i="1" dirty="0"/>
            </a:p>
          </p:txBody>
        </p:sp>
        <p:sp>
          <p:nvSpPr>
            <p:cNvPr id="34" name="TextBox 33"/>
            <p:cNvSpPr txBox="1"/>
            <p:nvPr/>
          </p:nvSpPr>
          <p:spPr>
            <a:xfrm>
              <a:off x="4572000" y="2667000"/>
              <a:ext cx="914400" cy="246221"/>
            </a:xfrm>
            <a:prstGeom prst="rect">
              <a:avLst/>
            </a:prstGeom>
            <a:noFill/>
          </p:spPr>
          <p:txBody>
            <a:bodyPr wrap="square" rtlCol="0">
              <a:spAutoFit/>
            </a:bodyPr>
            <a:lstStyle/>
            <a:p>
              <a:r>
                <a:rPr lang="en-US" sz="1000" i="1" dirty="0" smtClean="0"/>
                <a:t>Threshold 3</a:t>
              </a:r>
              <a:endParaRPr lang="en-US" sz="1000" i="1" dirty="0"/>
            </a:p>
          </p:txBody>
        </p:sp>
      </p:grpSp>
      <p:sp>
        <p:nvSpPr>
          <p:cNvPr id="6" name="Freeform 5"/>
          <p:cNvSpPr/>
          <p:nvPr/>
        </p:nvSpPr>
        <p:spPr>
          <a:xfrm>
            <a:off x="2269067" y="2048933"/>
            <a:ext cx="4148666" cy="3522134"/>
          </a:xfrm>
          <a:custGeom>
            <a:avLst/>
            <a:gdLst>
              <a:gd name="connsiteX0" fmla="*/ 0 w 4148666"/>
              <a:gd name="connsiteY0" fmla="*/ 3522134 h 3522134"/>
              <a:gd name="connsiteX1" fmla="*/ 711200 w 4148666"/>
              <a:gd name="connsiteY1" fmla="*/ 2082800 h 3522134"/>
              <a:gd name="connsiteX2" fmla="*/ 1286933 w 4148666"/>
              <a:gd name="connsiteY2" fmla="*/ 1337734 h 3522134"/>
              <a:gd name="connsiteX3" fmla="*/ 2336800 w 4148666"/>
              <a:gd name="connsiteY3" fmla="*/ 626534 h 3522134"/>
              <a:gd name="connsiteX4" fmla="*/ 4148666 w 4148666"/>
              <a:gd name="connsiteY4" fmla="*/ 0 h 3522134"/>
              <a:gd name="connsiteX5" fmla="*/ 4148666 w 4148666"/>
              <a:gd name="connsiteY5" fmla="*/ 0 h 352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48666" h="3522134">
                <a:moveTo>
                  <a:pt x="0" y="3522134"/>
                </a:moveTo>
                <a:cubicBezTo>
                  <a:pt x="248355" y="2984500"/>
                  <a:pt x="496711" y="2446867"/>
                  <a:pt x="711200" y="2082800"/>
                </a:cubicBezTo>
                <a:cubicBezTo>
                  <a:pt x="925689" y="1718733"/>
                  <a:pt x="1016000" y="1580445"/>
                  <a:pt x="1286933" y="1337734"/>
                </a:cubicBezTo>
                <a:cubicBezTo>
                  <a:pt x="1557866" y="1095023"/>
                  <a:pt x="1859845" y="849490"/>
                  <a:pt x="2336800" y="626534"/>
                </a:cubicBezTo>
                <a:cubicBezTo>
                  <a:pt x="2813755" y="403578"/>
                  <a:pt x="4148666" y="0"/>
                  <a:pt x="4148666" y="0"/>
                </a:cubicBezTo>
                <a:lnTo>
                  <a:pt x="4148666"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37924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0"/>
            <a:ext cx="8805334" cy="745067"/>
          </a:xfrm>
        </p:spPr>
        <p:txBody>
          <a:bodyPr>
            <a:normAutofit/>
          </a:bodyPr>
          <a:lstStyle/>
          <a:p>
            <a:r>
              <a:rPr lang="en-US" sz="3200" u="sng" dirty="0" smtClean="0"/>
              <a:t>The Area Under the ROC Curve</a:t>
            </a:r>
            <a:endParaRPr lang="en-US" sz="3200" u="sng" dirty="0"/>
          </a:p>
        </p:txBody>
      </p:sp>
      <p:grpSp>
        <p:nvGrpSpPr>
          <p:cNvPr id="3" name="Group 58"/>
          <p:cNvGrpSpPr/>
          <p:nvPr/>
        </p:nvGrpSpPr>
        <p:grpSpPr>
          <a:xfrm>
            <a:off x="2133600" y="1858433"/>
            <a:ext cx="4800600" cy="3932767"/>
            <a:chOff x="2590800" y="1524000"/>
            <a:chExt cx="4343400" cy="3429000"/>
          </a:xfrm>
        </p:grpSpPr>
        <p:cxnSp>
          <p:nvCxnSpPr>
            <p:cNvPr id="55" name="Straight Connector 54"/>
            <p:cNvCxnSpPr/>
            <p:nvPr/>
          </p:nvCxnSpPr>
          <p:spPr>
            <a:xfrm>
              <a:off x="2590800" y="4953000"/>
              <a:ext cx="4343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2590800" y="1524000"/>
              <a:ext cx="0" cy="34290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2607733" y="5943600"/>
            <a:ext cx="4326467" cy="369332"/>
          </a:xfrm>
          <a:prstGeom prst="rect">
            <a:avLst/>
          </a:prstGeom>
          <a:noFill/>
        </p:spPr>
        <p:txBody>
          <a:bodyPr wrap="square" rtlCol="0">
            <a:spAutoFit/>
          </a:bodyPr>
          <a:lstStyle/>
          <a:p>
            <a:r>
              <a:rPr lang="en-US" b="1" dirty="0" smtClean="0"/>
              <a:t>False Positive Rate: </a:t>
            </a:r>
            <a:r>
              <a:rPr lang="en-US" b="1" i="1" dirty="0" smtClean="0"/>
              <a:t>FP/(FP+TN)</a:t>
            </a:r>
            <a:endParaRPr lang="en-US" b="1" i="1" dirty="0"/>
          </a:p>
        </p:txBody>
      </p:sp>
      <p:sp>
        <p:nvSpPr>
          <p:cNvPr id="61" name="TextBox 60"/>
          <p:cNvSpPr txBox="1"/>
          <p:nvPr/>
        </p:nvSpPr>
        <p:spPr>
          <a:xfrm rot="16200000">
            <a:off x="-347133" y="3472934"/>
            <a:ext cx="3598334" cy="369332"/>
          </a:xfrm>
          <a:prstGeom prst="rect">
            <a:avLst/>
          </a:prstGeom>
          <a:noFill/>
        </p:spPr>
        <p:txBody>
          <a:bodyPr wrap="square" rtlCol="0">
            <a:spAutoFit/>
          </a:bodyPr>
          <a:lstStyle/>
          <a:p>
            <a:r>
              <a:rPr lang="en-US" b="1" dirty="0" smtClean="0"/>
              <a:t>True Positive Rate: </a:t>
            </a:r>
            <a:r>
              <a:rPr lang="en-US" b="1" i="1" dirty="0" smtClean="0"/>
              <a:t>TP/(TP+FN)</a:t>
            </a:r>
            <a:endParaRPr lang="en-US" b="1" i="1" dirty="0"/>
          </a:p>
        </p:txBody>
      </p:sp>
      <p:sp>
        <p:nvSpPr>
          <p:cNvPr id="62" name="Oval 61"/>
          <p:cNvSpPr/>
          <p:nvPr/>
        </p:nvSpPr>
        <p:spPr>
          <a:xfrm>
            <a:off x="3124200" y="4495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3581400" y="3886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419600" y="3276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867400" y="2743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p:cNvSpPr txBox="1"/>
          <p:nvPr/>
        </p:nvSpPr>
        <p:spPr>
          <a:xfrm>
            <a:off x="169332" y="744437"/>
            <a:ext cx="8280401" cy="830997"/>
          </a:xfrm>
          <a:prstGeom prst="rect">
            <a:avLst/>
          </a:prstGeom>
          <a:noFill/>
        </p:spPr>
        <p:txBody>
          <a:bodyPr wrap="square" rtlCol="0">
            <a:spAutoFit/>
          </a:bodyPr>
          <a:lstStyle/>
          <a:p>
            <a:r>
              <a:rPr lang="en-US" sz="2400" dirty="0" smtClean="0">
                <a:solidFill>
                  <a:srgbClr val="000000"/>
                </a:solidFill>
              </a:rPr>
              <a:t>The area under this curve gives a comprehensive summary of how well your classifier ranks.</a:t>
            </a:r>
            <a:endParaRPr lang="en-US" sz="2400" dirty="0">
              <a:solidFill>
                <a:srgbClr val="000000"/>
              </a:solidFill>
            </a:endParaRPr>
          </a:p>
        </p:txBody>
      </p:sp>
      <p:sp>
        <p:nvSpPr>
          <p:cNvPr id="18" name="Oval 17"/>
          <p:cNvSpPr/>
          <p:nvPr/>
        </p:nvSpPr>
        <p:spPr>
          <a:xfrm>
            <a:off x="5181600" y="2895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962400" y="3581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477000" y="2667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743200" y="5181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2607733" y="2714672"/>
            <a:ext cx="3905956" cy="3065239"/>
          </a:xfrm>
          <a:custGeom>
            <a:avLst/>
            <a:gdLst>
              <a:gd name="connsiteX0" fmla="*/ 0 w 3905956"/>
              <a:gd name="connsiteY0" fmla="*/ 3065239 h 3065239"/>
              <a:gd name="connsiteX1" fmla="*/ 56445 w 3905956"/>
              <a:gd name="connsiteY1" fmla="*/ 2918484 h 3065239"/>
              <a:gd name="connsiteX2" fmla="*/ 67734 w 3905956"/>
              <a:gd name="connsiteY2" fmla="*/ 2850750 h 3065239"/>
              <a:gd name="connsiteX3" fmla="*/ 90311 w 3905956"/>
              <a:gd name="connsiteY3" fmla="*/ 2771728 h 3065239"/>
              <a:gd name="connsiteX4" fmla="*/ 146756 w 3905956"/>
              <a:gd name="connsiteY4" fmla="*/ 2681417 h 3065239"/>
              <a:gd name="connsiteX5" fmla="*/ 169334 w 3905956"/>
              <a:gd name="connsiteY5" fmla="*/ 2647550 h 3065239"/>
              <a:gd name="connsiteX6" fmla="*/ 191911 w 3905956"/>
              <a:gd name="connsiteY6" fmla="*/ 2466928 h 3065239"/>
              <a:gd name="connsiteX7" fmla="*/ 270934 w 3905956"/>
              <a:gd name="connsiteY7" fmla="*/ 2365328 h 3065239"/>
              <a:gd name="connsiteX8" fmla="*/ 282223 w 3905956"/>
              <a:gd name="connsiteY8" fmla="*/ 2331461 h 3065239"/>
              <a:gd name="connsiteX9" fmla="*/ 361245 w 3905956"/>
              <a:gd name="connsiteY9" fmla="*/ 2218572 h 3065239"/>
              <a:gd name="connsiteX10" fmla="*/ 417689 w 3905956"/>
              <a:gd name="connsiteY10" fmla="*/ 2105684 h 3065239"/>
              <a:gd name="connsiteX11" fmla="*/ 440267 w 3905956"/>
              <a:gd name="connsiteY11" fmla="*/ 2060528 h 3065239"/>
              <a:gd name="connsiteX12" fmla="*/ 485423 w 3905956"/>
              <a:gd name="connsiteY12" fmla="*/ 1992795 h 3065239"/>
              <a:gd name="connsiteX13" fmla="*/ 508000 w 3905956"/>
              <a:gd name="connsiteY13" fmla="*/ 1958928 h 3065239"/>
              <a:gd name="connsiteX14" fmla="*/ 519289 w 3905956"/>
              <a:gd name="connsiteY14" fmla="*/ 1913772 h 3065239"/>
              <a:gd name="connsiteX15" fmla="*/ 530578 w 3905956"/>
              <a:gd name="connsiteY15" fmla="*/ 1857328 h 3065239"/>
              <a:gd name="connsiteX16" fmla="*/ 553156 w 3905956"/>
              <a:gd name="connsiteY16" fmla="*/ 1823461 h 3065239"/>
              <a:gd name="connsiteX17" fmla="*/ 654756 w 3905956"/>
              <a:gd name="connsiteY17" fmla="*/ 1721861 h 3065239"/>
              <a:gd name="connsiteX18" fmla="*/ 688623 w 3905956"/>
              <a:gd name="connsiteY18" fmla="*/ 1665417 h 3065239"/>
              <a:gd name="connsiteX19" fmla="*/ 733778 w 3905956"/>
              <a:gd name="connsiteY19" fmla="*/ 1620261 h 3065239"/>
              <a:gd name="connsiteX20" fmla="*/ 745067 w 3905956"/>
              <a:gd name="connsiteY20" fmla="*/ 1586395 h 3065239"/>
              <a:gd name="connsiteX21" fmla="*/ 778934 w 3905956"/>
              <a:gd name="connsiteY21" fmla="*/ 1496084 h 3065239"/>
              <a:gd name="connsiteX22" fmla="*/ 824089 w 3905956"/>
              <a:gd name="connsiteY22" fmla="*/ 1450928 h 3065239"/>
              <a:gd name="connsiteX23" fmla="*/ 835378 w 3905956"/>
              <a:gd name="connsiteY23" fmla="*/ 1417061 h 3065239"/>
              <a:gd name="connsiteX24" fmla="*/ 914400 w 3905956"/>
              <a:gd name="connsiteY24" fmla="*/ 1338039 h 3065239"/>
              <a:gd name="connsiteX25" fmla="*/ 948267 w 3905956"/>
              <a:gd name="connsiteY25" fmla="*/ 1304172 h 3065239"/>
              <a:gd name="connsiteX26" fmla="*/ 982134 w 3905956"/>
              <a:gd name="connsiteY26" fmla="*/ 1270306 h 3065239"/>
              <a:gd name="connsiteX27" fmla="*/ 1016000 w 3905956"/>
              <a:gd name="connsiteY27" fmla="*/ 1236439 h 3065239"/>
              <a:gd name="connsiteX28" fmla="*/ 1027289 w 3905956"/>
              <a:gd name="connsiteY28" fmla="*/ 1202572 h 3065239"/>
              <a:gd name="connsiteX29" fmla="*/ 1106311 w 3905956"/>
              <a:gd name="connsiteY29" fmla="*/ 1168706 h 3065239"/>
              <a:gd name="connsiteX30" fmla="*/ 1185334 w 3905956"/>
              <a:gd name="connsiteY30" fmla="*/ 1112261 h 3065239"/>
              <a:gd name="connsiteX31" fmla="*/ 1219200 w 3905956"/>
              <a:gd name="connsiteY31" fmla="*/ 1100972 h 3065239"/>
              <a:gd name="connsiteX32" fmla="*/ 1253067 w 3905956"/>
              <a:gd name="connsiteY32" fmla="*/ 1078395 h 3065239"/>
              <a:gd name="connsiteX33" fmla="*/ 1275645 w 3905956"/>
              <a:gd name="connsiteY33" fmla="*/ 1044528 h 3065239"/>
              <a:gd name="connsiteX34" fmla="*/ 1377245 w 3905956"/>
              <a:gd name="connsiteY34" fmla="*/ 988084 h 3065239"/>
              <a:gd name="connsiteX35" fmla="*/ 1411111 w 3905956"/>
              <a:gd name="connsiteY35" fmla="*/ 942928 h 3065239"/>
              <a:gd name="connsiteX36" fmla="*/ 1433689 w 3905956"/>
              <a:gd name="connsiteY36" fmla="*/ 909061 h 3065239"/>
              <a:gd name="connsiteX37" fmla="*/ 1501423 w 3905956"/>
              <a:gd name="connsiteY37" fmla="*/ 852617 h 3065239"/>
              <a:gd name="connsiteX38" fmla="*/ 1546578 w 3905956"/>
              <a:gd name="connsiteY38" fmla="*/ 818750 h 3065239"/>
              <a:gd name="connsiteX39" fmla="*/ 1614311 w 3905956"/>
              <a:gd name="connsiteY39" fmla="*/ 773595 h 3065239"/>
              <a:gd name="connsiteX40" fmla="*/ 1648178 w 3905956"/>
              <a:gd name="connsiteY40" fmla="*/ 751017 h 3065239"/>
              <a:gd name="connsiteX41" fmla="*/ 1682045 w 3905956"/>
              <a:gd name="connsiteY41" fmla="*/ 728439 h 3065239"/>
              <a:gd name="connsiteX42" fmla="*/ 1704623 w 3905956"/>
              <a:gd name="connsiteY42" fmla="*/ 694572 h 3065239"/>
              <a:gd name="connsiteX43" fmla="*/ 1794934 w 3905956"/>
              <a:gd name="connsiteY43" fmla="*/ 660706 h 3065239"/>
              <a:gd name="connsiteX44" fmla="*/ 1828800 w 3905956"/>
              <a:gd name="connsiteY44" fmla="*/ 649417 h 3065239"/>
              <a:gd name="connsiteX45" fmla="*/ 1862667 w 3905956"/>
              <a:gd name="connsiteY45" fmla="*/ 615550 h 3065239"/>
              <a:gd name="connsiteX46" fmla="*/ 1896534 w 3905956"/>
              <a:gd name="connsiteY46" fmla="*/ 592972 h 3065239"/>
              <a:gd name="connsiteX47" fmla="*/ 1941689 w 3905956"/>
              <a:gd name="connsiteY47" fmla="*/ 559106 h 3065239"/>
              <a:gd name="connsiteX48" fmla="*/ 2009423 w 3905956"/>
              <a:gd name="connsiteY48" fmla="*/ 513950 h 3065239"/>
              <a:gd name="connsiteX49" fmla="*/ 2043289 w 3905956"/>
              <a:gd name="connsiteY49" fmla="*/ 491372 h 3065239"/>
              <a:gd name="connsiteX50" fmla="*/ 2077156 w 3905956"/>
              <a:gd name="connsiteY50" fmla="*/ 480084 h 3065239"/>
              <a:gd name="connsiteX51" fmla="*/ 2212623 w 3905956"/>
              <a:gd name="connsiteY51" fmla="*/ 389772 h 3065239"/>
              <a:gd name="connsiteX52" fmla="*/ 2257778 w 3905956"/>
              <a:gd name="connsiteY52" fmla="*/ 378484 h 3065239"/>
              <a:gd name="connsiteX53" fmla="*/ 2325511 w 3905956"/>
              <a:gd name="connsiteY53" fmla="*/ 333328 h 3065239"/>
              <a:gd name="connsiteX54" fmla="*/ 2359378 w 3905956"/>
              <a:gd name="connsiteY54" fmla="*/ 310750 h 3065239"/>
              <a:gd name="connsiteX55" fmla="*/ 2393245 w 3905956"/>
              <a:gd name="connsiteY55" fmla="*/ 299461 h 3065239"/>
              <a:gd name="connsiteX56" fmla="*/ 2427111 w 3905956"/>
              <a:gd name="connsiteY56" fmla="*/ 276884 h 3065239"/>
              <a:gd name="connsiteX57" fmla="*/ 2585156 w 3905956"/>
              <a:gd name="connsiteY57" fmla="*/ 265595 h 3065239"/>
              <a:gd name="connsiteX58" fmla="*/ 2698045 w 3905956"/>
              <a:gd name="connsiteY58" fmla="*/ 254306 h 3065239"/>
              <a:gd name="connsiteX59" fmla="*/ 2799645 w 3905956"/>
              <a:gd name="connsiteY59" fmla="*/ 186572 h 3065239"/>
              <a:gd name="connsiteX60" fmla="*/ 2844800 w 3905956"/>
              <a:gd name="connsiteY60" fmla="*/ 175284 h 3065239"/>
              <a:gd name="connsiteX61" fmla="*/ 2878667 w 3905956"/>
              <a:gd name="connsiteY61" fmla="*/ 163995 h 3065239"/>
              <a:gd name="connsiteX62" fmla="*/ 3070578 w 3905956"/>
              <a:gd name="connsiteY62" fmla="*/ 141417 h 3065239"/>
              <a:gd name="connsiteX63" fmla="*/ 3115734 w 3905956"/>
              <a:gd name="connsiteY63" fmla="*/ 130128 h 3065239"/>
              <a:gd name="connsiteX64" fmla="*/ 3160889 w 3905956"/>
              <a:gd name="connsiteY64" fmla="*/ 107550 h 3065239"/>
              <a:gd name="connsiteX65" fmla="*/ 3217334 w 3905956"/>
              <a:gd name="connsiteY65" fmla="*/ 96261 h 3065239"/>
              <a:gd name="connsiteX66" fmla="*/ 3262489 w 3905956"/>
              <a:gd name="connsiteY66" fmla="*/ 73684 h 3065239"/>
              <a:gd name="connsiteX67" fmla="*/ 3431823 w 3905956"/>
              <a:gd name="connsiteY67" fmla="*/ 51106 h 3065239"/>
              <a:gd name="connsiteX68" fmla="*/ 3714045 w 3905956"/>
              <a:gd name="connsiteY68" fmla="*/ 39817 h 3065239"/>
              <a:gd name="connsiteX69" fmla="*/ 3815645 w 3905956"/>
              <a:gd name="connsiteY69" fmla="*/ 17239 h 3065239"/>
              <a:gd name="connsiteX70" fmla="*/ 3905956 w 3905956"/>
              <a:gd name="connsiteY70" fmla="*/ 5950 h 306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905956" h="3065239">
                <a:moveTo>
                  <a:pt x="0" y="3065239"/>
                </a:moveTo>
                <a:cubicBezTo>
                  <a:pt x="18815" y="3016321"/>
                  <a:pt x="40662" y="2968463"/>
                  <a:pt x="56445" y="2918484"/>
                </a:cubicBezTo>
                <a:cubicBezTo>
                  <a:pt x="63338" y="2896657"/>
                  <a:pt x="62587" y="2873053"/>
                  <a:pt x="67734" y="2850750"/>
                </a:cubicBezTo>
                <a:cubicBezTo>
                  <a:pt x="73894" y="2824057"/>
                  <a:pt x="80949" y="2797473"/>
                  <a:pt x="90311" y="2771728"/>
                </a:cubicBezTo>
                <a:cubicBezTo>
                  <a:pt x="106027" y="2728508"/>
                  <a:pt x="119870" y="2719056"/>
                  <a:pt x="146756" y="2681417"/>
                </a:cubicBezTo>
                <a:cubicBezTo>
                  <a:pt x="154642" y="2670377"/>
                  <a:pt x="161808" y="2658839"/>
                  <a:pt x="169334" y="2647550"/>
                </a:cubicBezTo>
                <a:cubicBezTo>
                  <a:pt x="176860" y="2587343"/>
                  <a:pt x="171359" y="2524017"/>
                  <a:pt x="191911" y="2466928"/>
                </a:cubicBezTo>
                <a:cubicBezTo>
                  <a:pt x="206444" y="2426560"/>
                  <a:pt x="270934" y="2365328"/>
                  <a:pt x="270934" y="2365328"/>
                </a:cubicBezTo>
                <a:cubicBezTo>
                  <a:pt x="274697" y="2354039"/>
                  <a:pt x="275986" y="2341595"/>
                  <a:pt x="282223" y="2331461"/>
                </a:cubicBezTo>
                <a:cubicBezTo>
                  <a:pt x="306296" y="2292342"/>
                  <a:pt x="361245" y="2218572"/>
                  <a:pt x="361245" y="2218572"/>
                </a:cubicBezTo>
                <a:cubicBezTo>
                  <a:pt x="381311" y="2138310"/>
                  <a:pt x="360088" y="2201687"/>
                  <a:pt x="417689" y="2105684"/>
                </a:cubicBezTo>
                <a:cubicBezTo>
                  <a:pt x="426347" y="2091254"/>
                  <a:pt x="431609" y="2074958"/>
                  <a:pt x="440267" y="2060528"/>
                </a:cubicBezTo>
                <a:cubicBezTo>
                  <a:pt x="454228" y="2037260"/>
                  <a:pt x="470371" y="2015373"/>
                  <a:pt x="485423" y="1992795"/>
                </a:cubicBezTo>
                <a:lnTo>
                  <a:pt x="508000" y="1958928"/>
                </a:lnTo>
                <a:cubicBezTo>
                  <a:pt x="511763" y="1943876"/>
                  <a:pt x="515923" y="1928918"/>
                  <a:pt x="519289" y="1913772"/>
                </a:cubicBezTo>
                <a:cubicBezTo>
                  <a:pt x="523451" y="1895042"/>
                  <a:pt x="523841" y="1875294"/>
                  <a:pt x="530578" y="1857328"/>
                </a:cubicBezTo>
                <a:cubicBezTo>
                  <a:pt x="535342" y="1844624"/>
                  <a:pt x="543988" y="1833462"/>
                  <a:pt x="553156" y="1823461"/>
                </a:cubicBezTo>
                <a:cubicBezTo>
                  <a:pt x="585520" y="1788155"/>
                  <a:pt x="620889" y="1755728"/>
                  <a:pt x="654756" y="1721861"/>
                </a:cubicBezTo>
                <a:cubicBezTo>
                  <a:pt x="670271" y="1706346"/>
                  <a:pt x="675152" y="1682737"/>
                  <a:pt x="688623" y="1665417"/>
                </a:cubicBezTo>
                <a:cubicBezTo>
                  <a:pt x="701692" y="1648614"/>
                  <a:pt x="718726" y="1635313"/>
                  <a:pt x="733778" y="1620261"/>
                </a:cubicBezTo>
                <a:cubicBezTo>
                  <a:pt x="737541" y="1608972"/>
                  <a:pt x="741798" y="1597836"/>
                  <a:pt x="745067" y="1586395"/>
                </a:cubicBezTo>
                <a:cubicBezTo>
                  <a:pt x="755612" y="1549488"/>
                  <a:pt x="754651" y="1528461"/>
                  <a:pt x="778934" y="1496084"/>
                </a:cubicBezTo>
                <a:cubicBezTo>
                  <a:pt x="791706" y="1479055"/>
                  <a:pt x="809037" y="1465980"/>
                  <a:pt x="824089" y="1450928"/>
                </a:cubicBezTo>
                <a:cubicBezTo>
                  <a:pt x="827852" y="1439639"/>
                  <a:pt x="827944" y="1426353"/>
                  <a:pt x="835378" y="1417061"/>
                </a:cubicBezTo>
                <a:cubicBezTo>
                  <a:pt x="858649" y="1387973"/>
                  <a:pt x="888059" y="1364380"/>
                  <a:pt x="914400" y="1338039"/>
                </a:cubicBezTo>
                <a:lnTo>
                  <a:pt x="948267" y="1304172"/>
                </a:lnTo>
                <a:lnTo>
                  <a:pt x="982134" y="1270306"/>
                </a:lnTo>
                <a:lnTo>
                  <a:pt x="1016000" y="1236439"/>
                </a:lnTo>
                <a:cubicBezTo>
                  <a:pt x="1019763" y="1225150"/>
                  <a:pt x="1019855" y="1211864"/>
                  <a:pt x="1027289" y="1202572"/>
                </a:cubicBezTo>
                <a:cubicBezTo>
                  <a:pt x="1050165" y="1173977"/>
                  <a:pt x="1075324" y="1180326"/>
                  <a:pt x="1106311" y="1168706"/>
                </a:cubicBezTo>
                <a:cubicBezTo>
                  <a:pt x="1195407" y="1135295"/>
                  <a:pt x="1111429" y="1161532"/>
                  <a:pt x="1185334" y="1112261"/>
                </a:cubicBezTo>
                <a:cubicBezTo>
                  <a:pt x="1195235" y="1105660"/>
                  <a:pt x="1208557" y="1106293"/>
                  <a:pt x="1219200" y="1100972"/>
                </a:cubicBezTo>
                <a:cubicBezTo>
                  <a:pt x="1231335" y="1094904"/>
                  <a:pt x="1241778" y="1085921"/>
                  <a:pt x="1253067" y="1078395"/>
                </a:cubicBezTo>
                <a:cubicBezTo>
                  <a:pt x="1260593" y="1067106"/>
                  <a:pt x="1265434" y="1053462"/>
                  <a:pt x="1275645" y="1044528"/>
                </a:cubicBezTo>
                <a:cubicBezTo>
                  <a:pt x="1323422" y="1002723"/>
                  <a:pt x="1330728" y="1003588"/>
                  <a:pt x="1377245" y="988084"/>
                </a:cubicBezTo>
                <a:cubicBezTo>
                  <a:pt x="1388534" y="973032"/>
                  <a:pt x="1400175" y="958238"/>
                  <a:pt x="1411111" y="942928"/>
                </a:cubicBezTo>
                <a:cubicBezTo>
                  <a:pt x="1418997" y="931887"/>
                  <a:pt x="1425003" y="919484"/>
                  <a:pt x="1433689" y="909061"/>
                </a:cubicBezTo>
                <a:cubicBezTo>
                  <a:pt x="1464693" y="871857"/>
                  <a:pt x="1464859" y="878734"/>
                  <a:pt x="1501423" y="852617"/>
                </a:cubicBezTo>
                <a:cubicBezTo>
                  <a:pt x="1516733" y="841681"/>
                  <a:pt x="1531164" y="829540"/>
                  <a:pt x="1546578" y="818750"/>
                </a:cubicBezTo>
                <a:cubicBezTo>
                  <a:pt x="1568808" y="803189"/>
                  <a:pt x="1591733" y="788647"/>
                  <a:pt x="1614311" y="773595"/>
                </a:cubicBezTo>
                <a:lnTo>
                  <a:pt x="1648178" y="751017"/>
                </a:lnTo>
                <a:lnTo>
                  <a:pt x="1682045" y="728439"/>
                </a:lnTo>
                <a:cubicBezTo>
                  <a:pt x="1689571" y="717150"/>
                  <a:pt x="1694200" y="703258"/>
                  <a:pt x="1704623" y="694572"/>
                </a:cubicBezTo>
                <a:cubicBezTo>
                  <a:pt x="1732071" y="671699"/>
                  <a:pt x="1762573" y="669952"/>
                  <a:pt x="1794934" y="660706"/>
                </a:cubicBezTo>
                <a:cubicBezTo>
                  <a:pt x="1806375" y="657437"/>
                  <a:pt x="1817511" y="653180"/>
                  <a:pt x="1828800" y="649417"/>
                </a:cubicBezTo>
                <a:cubicBezTo>
                  <a:pt x="1840089" y="638128"/>
                  <a:pt x="1850402" y="625771"/>
                  <a:pt x="1862667" y="615550"/>
                </a:cubicBezTo>
                <a:cubicBezTo>
                  <a:pt x="1873090" y="606864"/>
                  <a:pt x="1885493" y="600858"/>
                  <a:pt x="1896534" y="592972"/>
                </a:cubicBezTo>
                <a:cubicBezTo>
                  <a:pt x="1911844" y="582036"/>
                  <a:pt x="1926276" y="569895"/>
                  <a:pt x="1941689" y="559106"/>
                </a:cubicBezTo>
                <a:cubicBezTo>
                  <a:pt x="1963919" y="543545"/>
                  <a:pt x="1986845" y="529002"/>
                  <a:pt x="2009423" y="513950"/>
                </a:cubicBezTo>
                <a:lnTo>
                  <a:pt x="2043289" y="491372"/>
                </a:lnTo>
                <a:cubicBezTo>
                  <a:pt x="2053190" y="484771"/>
                  <a:pt x="2065867" y="483847"/>
                  <a:pt x="2077156" y="480084"/>
                </a:cubicBezTo>
                <a:lnTo>
                  <a:pt x="2212623" y="389772"/>
                </a:lnTo>
                <a:cubicBezTo>
                  <a:pt x="2225532" y="381166"/>
                  <a:pt x="2242726" y="382247"/>
                  <a:pt x="2257778" y="378484"/>
                </a:cubicBezTo>
                <a:lnTo>
                  <a:pt x="2325511" y="333328"/>
                </a:lnTo>
                <a:cubicBezTo>
                  <a:pt x="2336800" y="325802"/>
                  <a:pt x="2346507" y="315040"/>
                  <a:pt x="2359378" y="310750"/>
                </a:cubicBezTo>
                <a:cubicBezTo>
                  <a:pt x="2370667" y="306987"/>
                  <a:pt x="2382602" y="304783"/>
                  <a:pt x="2393245" y="299461"/>
                </a:cubicBezTo>
                <a:cubicBezTo>
                  <a:pt x="2405380" y="293394"/>
                  <a:pt x="2413750" y="279242"/>
                  <a:pt x="2427111" y="276884"/>
                </a:cubicBezTo>
                <a:cubicBezTo>
                  <a:pt x="2479123" y="267706"/>
                  <a:pt x="2532523" y="269981"/>
                  <a:pt x="2585156" y="265595"/>
                </a:cubicBezTo>
                <a:cubicBezTo>
                  <a:pt x="2622843" y="262454"/>
                  <a:pt x="2660415" y="258069"/>
                  <a:pt x="2698045" y="254306"/>
                </a:cubicBezTo>
                <a:lnTo>
                  <a:pt x="2799645" y="186572"/>
                </a:lnTo>
                <a:cubicBezTo>
                  <a:pt x="2812554" y="177966"/>
                  <a:pt x="2829882" y="179546"/>
                  <a:pt x="2844800" y="175284"/>
                </a:cubicBezTo>
                <a:cubicBezTo>
                  <a:pt x="2856242" y="172015"/>
                  <a:pt x="2866998" y="166329"/>
                  <a:pt x="2878667" y="163995"/>
                </a:cubicBezTo>
                <a:cubicBezTo>
                  <a:pt x="2928579" y="154013"/>
                  <a:pt x="3025795" y="145895"/>
                  <a:pt x="3070578" y="141417"/>
                </a:cubicBezTo>
                <a:cubicBezTo>
                  <a:pt x="3085630" y="137654"/>
                  <a:pt x="3101207" y="135576"/>
                  <a:pt x="3115734" y="130128"/>
                </a:cubicBezTo>
                <a:cubicBezTo>
                  <a:pt x="3131491" y="124219"/>
                  <a:pt x="3144924" y="112872"/>
                  <a:pt x="3160889" y="107550"/>
                </a:cubicBezTo>
                <a:cubicBezTo>
                  <a:pt x="3179092" y="101482"/>
                  <a:pt x="3198519" y="100024"/>
                  <a:pt x="3217334" y="96261"/>
                </a:cubicBezTo>
                <a:cubicBezTo>
                  <a:pt x="3232386" y="88735"/>
                  <a:pt x="3246370" y="78519"/>
                  <a:pt x="3262489" y="73684"/>
                </a:cubicBezTo>
                <a:cubicBezTo>
                  <a:pt x="3289697" y="65522"/>
                  <a:pt x="3417841" y="51928"/>
                  <a:pt x="3431823" y="51106"/>
                </a:cubicBezTo>
                <a:cubicBezTo>
                  <a:pt x="3525810" y="45577"/>
                  <a:pt x="3619971" y="43580"/>
                  <a:pt x="3714045" y="39817"/>
                </a:cubicBezTo>
                <a:cubicBezTo>
                  <a:pt x="3790282" y="14404"/>
                  <a:pt x="3696439" y="43729"/>
                  <a:pt x="3815645" y="17239"/>
                </a:cubicBezTo>
                <a:cubicBezTo>
                  <a:pt x="3893220" y="0"/>
                  <a:pt x="3796724" y="5950"/>
                  <a:pt x="3905956" y="5950"/>
                </a:cubicBezTo>
              </a:path>
            </a:pathLst>
          </a:cu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2133600" y="2218267"/>
            <a:ext cx="4605867" cy="3561644"/>
          </a:xfrm>
          <a:custGeom>
            <a:avLst/>
            <a:gdLst>
              <a:gd name="connsiteX0" fmla="*/ 3917245 w 3962400"/>
              <a:gd name="connsiteY0" fmla="*/ 0 h 3070578"/>
              <a:gd name="connsiteX1" fmla="*/ 3296356 w 3962400"/>
              <a:gd name="connsiteY1" fmla="*/ 67734 h 3070578"/>
              <a:gd name="connsiteX2" fmla="*/ 2585156 w 3962400"/>
              <a:gd name="connsiteY2" fmla="*/ 225778 h 3070578"/>
              <a:gd name="connsiteX3" fmla="*/ 1828800 w 3962400"/>
              <a:gd name="connsiteY3" fmla="*/ 620889 h 3070578"/>
              <a:gd name="connsiteX4" fmla="*/ 1365956 w 3962400"/>
              <a:gd name="connsiteY4" fmla="*/ 925689 h 3070578"/>
              <a:gd name="connsiteX5" fmla="*/ 1027289 w 3962400"/>
              <a:gd name="connsiteY5" fmla="*/ 1207911 h 3070578"/>
              <a:gd name="connsiteX6" fmla="*/ 553156 w 3962400"/>
              <a:gd name="connsiteY6" fmla="*/ 1828800 h 3070578"/>
              <a:gd name="connsiteX7" fmla="*/ 180623 w 3962400"/>
              <a:gd name="connsiteY7" fmla="*/ 2517423 h 3070578"/>
              <a:gd name="connsiteX8" fmla="*/ 0 w 3962400"/>
              <a:gd name="connsiteY8" fmla="*/ 3070578 h 3070578"/>
              <a:gd name="connsiteX9" fmla="*/ 3962400 w 3962400"/>
              <a:gd name="connsiteY9" fmla="*/ 3070578 h 3070578"/>
              <a:gd name="connsiteX10" fmla="*/ 3917245 w 3962400"/>
              <a:gd name="connsiteY10" fmla="*/ 0 h 3070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62400" h="3070578">
                <a:moveTo>
                  <a:pt x="3917245" y="0"/>
                </a:moveTo>
                <a:lnTo>
                  <a:pt x="3296356" y="67734"/>
                </a:lnTo>
                <a:lnTo>
                  <a:pt x="2585156" y="225778"/>
                </a:lnTo>
                <a:lnTo>
                  <a:pt x="1828800" y="620889"/>
                </a:lnTo>
                <a:lnTo>
                  <a:pt x="1365956" y="925689"/>
                </a:lnTo>
                <a:lnTo>
                  <a:pt x="1027289" y="1207911"/>
                </a:lnTo>
                <a:lnTo>
                  <a:pt x="553156" y="1828800"/>
                </a:lnTo>
                <a:lnTo>
                  <a:pt x="180623" y="2517423"/>
                </a:lnTo>
                <a:lnTo>
                  <a:pt x="0" y="3070578"/>
                </a:lnTo>
                <a:lnTo>
                  <a:pt x="3962400" y="3070578"/>
                </a:lnTo>
                <a:lnTo>
                  <a:pt x="3917245" y="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106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uc_ge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2" y="1989262"/>
            <a:ext cx="8280401" cy="4543894"/>
          </a:xfrm>
          <a:prstGeom prst="rect">
            <a:avLst/>
          </a:prstGeom>
        </p:spPr>
      </p:pic>
      <p:sp>
        <p:nvSpPr>
          <p:cNvPr id="2" name="Title 1"/>
          <p:cNvSpPr>
            <a:spLocks noGrp="1"/>
          </p:cNvSpPr>
          <p:nvPr>
            <p:ph type="title"/>
          </p:nvPr>
        </p:nvSpPr>
        <p:spPr>
          <a:xfrm>
            <a:off x="152399" y="0"/>
            <a:ext cx="8805334" cy="745067"/>
          </a:xfrm>
        </p:spPr>
        <p:txBody>
          <a:bodyPr>
            <a:normAutofit fontScale="90000"/>
          </a:bodyPr>
          <a:lstStyle/>
          <a:p>
            <a:r>
              <a:rPr lang="en-US" sz="3200" u="sng" dirty="0" smtClean="0"/>
              <a:t>Probabilistic interpretation of AUC</a:t>
            </a:r>
            <a:endParaRPr lang="en-US" sz="3200" u="sng" dirty="0"/>
          </a:p>
        </p:txBody>
      </p:sp>
      <p:pic>
        <p:nvPicPr>
          <p:cNvPr id="7" name="Picture 6" descr="Screen Shot 2014-10-16 at 4.50.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332" y="745067"/>
            <a:ext cx="8449733" cy="1531362"/>
          </a:xfrm>
          <a:prstGeom prst="rect">
            <a:avLst/>
          </a:prstGeom>
        </p:spPr>
      </p:pic>
    </p:spTree>
    <p:extLst>
      <p:ext uri="{BB962C8B-B14F-4D97-AF65-F5344CB8AC3E}">
        <p14:creationId xmlns:p14="http://schemas.microsoft.com/office/powerpoint/2010/main" val="2334804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99" y="0"/>
            <a:ext cx="8805334" cy="745067"/>
          </a:xfrm>
        </p:spPr>
        <p:txBody>
          <a:bodyPr>
            <a:normAutofit/>
          </a:bodyPr>
          <a:lstStyle/>
          <a:p>
            <a:r>
              <a:rPr lang="en-US" sz="3200" u="sng" dirty="0" smtClean="0"/>
              <a:t>Different examples</a:t>
            </a:r>
            <a:endParaRPr lang="en-US" sz="3200" u="sng" dirty="0"/>
          </a:p>
        </p:txBody>
      </p:sp>
      <p:pic>
        <p:nvPicPr>
          <p:cNvPr id="3" name="Picture 2" descr="auc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332" y="1803400"/>
            <a:ext cx="6739467" cy="5054600"/>
          </a:xfrm>
          <a:prstGeom prst="rect">
            <a:avLst/>
          </a:prstGeom>
        </p:spPr>
      </p:pic>
      <p:sp>
        <p:nvSpPr>
          <p:cNvPr id="6" name="TextBox 5"/>
          <p:cNvSpPr txBox="1"/>
          <p:nvPr/>
        </p:nvSpPr>
        <p:spPr>
          <a:xfrm>
            <a:off x="169332" y="744437"/>
            <a:ext cx="8280401" cy="923330"/>
          </a:xfrm>
          <a:prstGeom prst="rect">
            <a:avLst/>
          </a:prstGeom>
          <a:noFill/>
        </p:spPr>
        <p:txBody>
          <a:bodyPr wrap="square" rtlCol="0">
            <a:spAutoFit/>
          </a:bodyPr>
          <a:lstStyle/>
          <a:p>
            <a:r>
              <a:rPr lang="en-US" dirty="0" smtClean="0">
                <a:solidFill>
                  <a:srgbClr val="000000"/>
                </a:solidFill>
              </a:rPr>
              <a:t>A good AUC depends on the problem. Although AUC=0.6 means reasonably bad separation of the classes, it could still create value. Also, really high AUCs are often too good to be true and should be treated with suspicion. </a:t>
            </a:r>
            <a:endParaRPr lang="en-US" dirty="0">
              <a:solidFill>
                <a:srgbClr val="000000"/>
              </a:solidFill>
            </a:endParaRPr>
          </a:p>
        </p:txBody>
      </p:sp>
    </p:spTree>
    <p:extLst>
      <p:ext uri="{BB962C8B-B14F-4D97-AF65-F5344CB8AC3E}">
        <p14:creationId xmlns:p14="http://schemas.microsoft.com/office/powerpoint/2010/main" val="2541629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ROC Comp.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934" y="2146299"/>
            <a:ext cx="6173139" cy="4339167"/>
          </a:xfrm>
          <a:prstGeom prst="rect">
            <a:avLst/>
          </a:prstGeom>
        </p:spPr>
      </p:pic>
      <p:sp>
        <p:nvSpPr>
          <p:cNvPr id="2" name="Title 1"/>
          <p:cNvSpPr>
            <a:spLocks noGrp="1"/>
          </p:cNvSpPr>
          <p:nvPr>
            <p:ph type="title"/>
          </p:nvPr>
        </p:nvSpPr>
        <p:spPr>
          <a:xfrm>
            <a:off x="152399" y="-84665"/>
            <a:ext cx="8805334" cy="745067"/>
          </a:xfrm>
        </p:spPr>
        <p:txBody>
          <a:bodyPr>
            <a:normAutofit/>
          </a:bodyPr>
          <a:lstStyle/>
          <a:p>
            <a:r>
              <a:rPr lang="en-US" sz="3200" u="sng" dirty="0" smtClean="0"/>
              <a:t>Comparing </a:t>
            </a:r>
            <a:r>
              <a:rPr lang="en-US" sz="3200" u="sng" dirty="0" err="1" smtClean="0"/>
              <a:t>aucs</a:t>
            </a:r>
            <a:endParaRPr lang="en-US" sz="3200" u="sng" dirty="0"/>
          </a:p>
        </p:txBody>
      </p:sp>
      <p:sp>
        <p:nvSpPr>
          <p:cNvPr id="6" name="TextBox 5"/>
          <p:cNvSpPr txBox="1"/>
          <p:nvPr/>
        </p:nvSpPr>
        <p:spPr>
          <a:xfrm>
            <a:off x="169332" y="608973"/>
            <a:ext cx="8280401" cy="646331"/>
          </a:xfrm>
          <a:prstGeom prst="rect">
            <a:avLst/>
          </a:prstGeom>
          <a:noFill/>
        </p:spPr>
        <p:txBody>
          <a:bodyPr wrap="square" rtlCol="0">
            <a:spAutoFit/>
          </a:bodyPr>
          <a:lstStyle/>
          <a:p>
            <a:r>
              <a:rPr lang="en-US" dirty="0" smtClean="0">
                <a:solidFill>
                  <a:srgbClr val="000000"/>
                </a:solidFill>
              </a:rPr>
              <a:t>We built 4 different classifiers using the ads dataset. We can compare the models using ROC analysis. </a:t>
            </a:r>
            <a:endParaRPr lang="en-US" dirty="0">
              <a:solidFill>
                <a:srgbClr val="000000"/>
              </a:solidFill>
            </a:endParaRPr>
          </a:p>
        </p:txBody>
      </p:sp>
      <p:sp>
        <p:nvSpPr>
          <p:cNvPr id="5" name="TextBox 4"/>
          <p:cNvSpPr txBox="1"/>
          <p:nvPr/>
        </p:nvSpPr>
        <p:spPr>
          <a:xfrm>
            <a:off x="338666" y="1271134"/>
            <a:ext cx="7636933" cy="923330"/>
          </a:xfrm>
          <a:prstGeom prst="rect">
            <a:avLst/>
          </a:prstGeom>
          <a:noFill/>
        </p:spPr>
        <p:txBody>
          <a:bodyPr wrap="square" rtlCol="0">
            <a:spAutoFit/>
          </a:bodyPr>
          <a:lstStyle/>
          <a:p>
            <a:pPr marL="285750" indent="-285750">
              <a:buFont typeface="Arial"/>
              <a:buChar char="•"/>
            </a:pPr>
            <a:r>
              <a:rPr lang="en-US" dirty="0" smtClean="0"/>
              <a:t>A universally better model has higher TPR at all FPR </a:t>
            </a:r>
            <a:r>
              <a:rPr lang="en-US" dirty="0" smtClean="0">
                <a:solidFill>
                  <a:schemeClr val="tx2"/>
                </a:solidFill>
              </a:rPr>
              <a:t>(LR &gt; </a:t>
            </a:r>
            <a:r>
              <a:rPr lang="en-US" dirty="0" err="1">
                <a:solidFill>
                  <a:schemeClr val="tx2"/>
                </a:solidFill>
              </a:rPr>
              <a:t>k</a:t>
            </a:r>
            <a:r>
              <a:rPr lang="en-US" dirty="0" err="1" smtClean="0">
                <a:solidFill>
                  <a:schemeClr val="tx2"/>
                </a:solidFill>
              </a:rPr>
              <a:t>NN</a:t>
            </a:r>
            <a:r>
              <a:rPr lang="en-US" dirty="0" smtClean="0">
                <a:solidFill>
                  <a:schemeClr val="tx2"/>
                </a:solidFill>
              </a:rPr>
              <a:t>)</a:t>
            </a:r>
          </a:p>
          <a:p>
            <a:pPr marL="285750" indent="-285750">
              <a:buFont typeface="Arial"/>
              <a:buChar char="•"/>
            </a:pPr>
            <a:r>
              <a:rPr lang="en-US" dirty="0" smtClean="0"/>
              <a:t>Some models overlap. Better model depends on whether you value TPR or FPR more </a:t>
            </a:r>
            <a:r>
              <a:rPr lang="en-US" dirty="0" smtClean="0">
                <a:solidFill>
                  <a:srgbClr val="D1282E"/>
                </a:solidFill>
              </a:rPr>
              <a:t>(DT is best where FPR&lt;0.05)</a:t>
            </a:r>
            <a:endParaRPr lang="en-US" dirty="0">
              <a:solidFill>
                <a:srgbClr val="D1282E"/>
              </a:solidFill>
            </a:endParaRPr>
          </a:p>
        </p:txBody>
      </p:sp>
    </p:spTree>
    <p:extLst>
      <p:ext uri="{BB962C8B-B14F-4D97-AF65-F5344CB8AC3E}">
        <p14:creationId xmlns:p14="http://schemas.microsoft.com/office/powerpoint/2010/main" val="28389548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747"/>
            <a:ext cx="5791200" cy="643785"/>
          </a:xfrm>
        </p:spPr>
        <p:txBody>
          <a:bodyPr>
            <a:normAutofit/>
          </a:bodyPr>
          <a:lstStyle/>
          <a:p>
            <a:r>
              <a:rPr lang="en-US" u="sng" dirty="0" smtClean="0"/>
              <a:t>Fun AUC Facts</a:t>
            </a:r>
            <a:endParaRPr lang="en-US" u="sng" dirty="0"/>
          </a:p>
        </p:txBody>
      </p:sp>
      <p:sp>
        <p:nvSpPr>
          <p:cNvPr id="73" name="TextBox 72"/>
          <p:cNvSpPr txBox="1"/>
          <p:nvPr/>
        </p:nvSpPr>
        <p:spPr>
          <a:xfrm>
            <a:off x="338667" y="1418372"/>
            <a:ext cx="8178800" cy="4093428"/>
          </a:xfrm>
          <a:prstGeom prst="rect">
            <a:avLst/>
          </a:prstGeom>
          <a:noFill/>
        </p:spPr>
        <p:txBody>
          <a:bodyPr wrap="square" rtlCol="0">
            <a:spAutoFit/>
          </a:bodyPr>
          <a:lstStyle/>
          <a:p>
            <a:pPr>
              <a:buFont typeface="Arial" pitchFamily="34" charset="0"/>
              <a:buChar char="•"/>
            </a:pPr>
            <a:r>
              <a:rPr lang="en-US" sz="2000" dirty="0" smtClean="0"/>
              <a:t> </a:t>
            </a:r>
            <a:r>
              <a:rPr lang="en-US" sz="2000" b="1" dirty="0" smtClean="0"/>
              <a:t>Nice interpretation</a:t>
            </a:r>
            <a:r>
              <a:rPr lang="en-US" sz="2000" dirty="0" smtClean="0"/>
              <a:t>: gives the probability that a positive instance will have a higher score than a negative instance (equivalent to Mann-Whitney U statistic)</a:t>
            </a:r>
          </a:p>
          <a:p>
            <a:pPr>
              <a:buFont typeface="Arial" pitchFamily="34" charset="0"/>
              <a:buChar char="•"/>
            </a:pPr>
            <a:endParaRPr lang="en-US" sz="2000" dirty="0" smtClean="0"/>
          </a:p>
          <a:p>
            <a:pPr>
              <a:buFont typeface="Arial" pitchFamily="34" charset="0"/>
              <a:buChar char="•"/>
            </a:pPr>
            <a:endParaRPr lang="en-US" sz="2000" dirty="0" smtClean="0"/>
          </a:p>
          <a:p>
            <a:pPr>
              <a:buFont typeface="Arial" pitchFamily="34" charset="0"/>
              <a:buChar char="•"/>
            </a:pPr>
            <a:r>
              <a:rPr lang="en-US" sz="2000" dirty="0" smtClean="0"/>
              <a:t> </a:t>
            </a:r>
            <a:r>
              <a:rPr lang="en-US" sz="2000" b="1" dirty="0" smtClean="0"/>
              <a:t>Base Rate Invariant: </a:t>
            </a:r>
            <a:r>
              <a:rPr lang="en-US" sz="2000" dirty="0" smtClean="0"/>
              <a:t>AUC is invariant to P(+) in the data set (unlike lift metrics). Useful for doing comparisons across data sets with different base rates. Or after down sampling.</a:t>
            </a:r>
          </a:p>
          <a:p>
            <a:pPr>
              <a:buFont typeface="Arial" pitchFamily="34" charset="0"/>
              <a:buChar char="•"/>
            </a:pPr>
            <a:endParaRPr lang="en-US" sz="2000" b="1" dirty="0" smtClean="0"/>
          </a:p>
          <a:p>
            <a:pPr>
              <a:buFont typeface="Arial" pitchFamily="34" charset="0"/>
              <a:buChar char="•"/>
            </a:pPr>
            <a:endParaRPr lang="en-US" sz="2000" b="1" dirty="0" smtClean="0"/>
          </a:p>
          <a:p>
            <a:pPr>
              <a:buFont typeface="Arial" pitchFamily="34" charset="0"/>
              <a:buChar char="•"/>
            </a:pPr>
            <a:r>
              <a:rPr lang="en-US" sz="2000" b="1" dirty="0" smtClean="0"/>
              <a:t> Is Nicely Bounded: </a:t>
            </a:r>
            <a:r>
              <a:rPr lang="en-US" sz="2000" dirty="0" smtClean="0"/>
              <a:t>AUC scores range from [0,1], where 1 is a perfect classifier and 0 is a perfectly wrong classifier. A random classifier has an exact score of 0.5.</a:t>
            </a:r>
            <a:endParaRPr lang="en-US" sz="2000" b="1" dirty="0"/>
          </a:p>
        </p:txBody>
      </p:sp>
    </p:spTree>
    <p:extLst>
      <p:ext uri="{BB962C8B-B14F-4D97-AF65-F5344CB8AC3E}">
        <p14:creationId xmlns:p14="http://schemas.microsoft.com/office/powerpoint/2010/main" val="19445828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if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6" y="1956927"/>
            <a:ext cx="5858931" cy="4394198"/>
          </a:xfrm>
          <a:prstGeom prst="rect">
            <a:avLst/>
          </a:prstGeom>
        </p:spPr>
      </p:pic>
      <p:sp>
        <p:nvSpPr>
          <p:cNvPr id="2" name="Title 1"/>
          <p:cNvSpPr>
            <a:spLocks noGrp="1"/>
          </p:cNvSpPr>
          <p:nvPr>
            <p:ph type="title"/>
          </p:nvPr>
        </p:nvSpPr>
        <p:spPr>
          <a:xfrm>
            <a:off x="287870" y="50484"/>
            <a:ext cx="5791200" cy="643785"/>
          </a:xfrm>
        </p:spPr>
        <p:txBody>
          <a:bodyPr>
            <a:normAutofit/>
          </a:bodyPr>
          <a:lstStyle/>
          <a:p>
            <a:r>
              <a:rPr lang="en-US" u="sng" dirty="0" smtClean="0"/>
              <a:t>lift</a:t>
            </a:r>
            <a:endParaRPr lang="en-US" u="sng" dirty="0"/>
          </a:p>
        </p:txBody>
      </p:sp>
      <p:sp>
        <p:nvSpPr>
          <p:cNvPr id="73" name="TextBox 72"/>
          <p:cNvSpPr txBox="1"/>
          <p:nvPr/>
        </p:nvSpPr>
        <p:spPr>
          <a:xfrm>
            <a:off x="287870" y="724108"/>
            <a:ext cx="8365066" cy="1231106"/>
          </a:xfrm>
          <a:prstGeom prst="rect">
            <a:avLst/>
          </a:prstGeom>
          <a:noFill/>
        </p:spPr>
        <p:txBody>
          <a:bodyPr wrap="square" rtlCol="0">
            <a:spAutoFit/>
          </a:bodyPr>
          <a:lstStyle/>
          <a:p>
            <a:r>
              <a:rPr lang="en-US" dirty="0" smtClean="0"/>
              <a:t>Lift can be both a ranking metric and a classification metric. For ranking, we can see which model fits the entire distribution of users better. For single classification, we can measure lift for a desired targeting threshold. </a:t>
            </a:r>
          </a:p>
          <a:p>
            <a:endParaRPr lang="en-US" sz="2000" dirty="0" smtClean="0"/>
          </a:p>
        </p:txBody>
      </p:sp>
      <p:sp>
        <p:nvSpPr>
          <p:cNvPr id="5" name="TextBox 4"/>
          <p:cNvSpPr txBox="1"/>
          <p:nvPr/>
        </p:nvSpPr>
        <p:spPr>
          <a:xfrm>
            <a:off x="5571064" y="1561077"/>
            <a:ext cx="3386666" cy="5570756"/>
          </a:xfrm>
          <a:prstGeom prst="rect">
            <a:avLst/>
          </a:prstGeom>
          <a:noFill/>
        </p:spPr>
        <p:txBody>
          <a:bodyPr wrap="square" rtlCol="0">
            <a:spAutoFit/>
          </a:bodyPr>
          <a:lstStyle/>
          <a:p>
            <a:pPr>
              <a:buFont typeface="Arial" pitchFamily="34" charset="0"/>
              <a:buChar char="•"/>
            </a:pPr>
            <a:endParaRPr lang="en-US" sz="2000" dirty="0" smtClean="0"/>
          </a:p>
          <a:p>
            <a:r>
              <a:rPr lang="en-US" sz="2000" b="1" u="sng" dirty="0" smtClean="0"/>
              <a:t>Lift Properties</a:t>
            </a:r>
          </a:p>
          <a:p>
            <a:endParaRPr lang="en-US" sz="2000" b="1" u="sng" dirty="0"/>
          </a:p>
          <a:p>
            <a:pPr>
              <a:buFont typeface="Arial" pitchFamily="34" charset="0"/>
              <a:buChar char="•"/>
            </a:pPr>
            <a:r>
              <a:rPr lang="en-US" sz="2000" dirty="0" smtClean="0"/>
              <a:t> </a:t>
            </a:r>
            <a:r>
              <a:rPr lang="en-US" b="1" dirty="0" smtClean="0"/>
              <a:t>Nice interpretation</a:t>
            </a:r>
            <a:r>
              <a:rPr lang="en-US" dirty="0" smtClean="0"/>
              <a:t>: the lift tells you exactly how many more positive outcomes you might expect relative to the baseline strategy. Also lends well to economic analysis</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 </a:t>
            </a:r>
            <a:r>
              <a:rPr lang="en-US" b="1" dirty="0" smtClean="0"/>
              <a:t>Base Rate Non-Invariant: </a:t>
            </a:r>
            <a:r>
              <a:rPr lang="en-US" dirty="0" smtClean="0"/>
              <a:t>Lift will change if you alter P(+). This has implications for down sampling or for comparing models from different datasets. </a:t>
            </a:r>
          </a:p>
          <a:p>
            <a:endParaRPr lang="en-US" sz="2000" b="1" dirty="0" smtClean="0"/>
          </a:p>
          <a:p>
            <a:pPr>
              <a:buFont typeface="Arial" pitchFamily="34" charset="0"/>
              <a:buChar char="•"/>
            </a:pPr>
            <a:endParaRPr lang="en-US" sz="2000" b="1" dirty="0" smtClean="0"/>
          </a:p>
          <a:p>
            <a:endParaRPr lang="en-US" sz="2000" b="1" dirty="0"/>
          </a:p>
        </p:txBody>
      </p:sp>
    </p:spTree>
    <p:extLst>
      <p:ext uri="{BB962C8B-B14F-4D97-AF65-F5344CB8AC3E}">
        <p14:creationId xmlns:p14="http://schemas.microsoft.com/office/powerpoint/2010/main" val="9218798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807317"/>
            <a:ext cx="7680912" cy="1155888"/>
          </a:xfrm>
        </p:spPr>
        <p:txBody>
          <a:bodyPr>
            <a:normAutofit/>
          </a:bodyPr>
          <a:lstStyle/>
          <a:p>
            <a:pPr algn="ctr"/>
            <a:r>
              <a:rPr lang="en-US" dirty="0" smtClean="0"/>
              <a:t>Evaluation metrics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022081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2882"/>
            <a:ext cx="5791200" cy="660718"/>
          </a:xfrm>
        </p:spPr>
        <p:txBody>
          <a:bodyPr>
            <a:normAutofit/>
          </a:bodyPr>
          <a:lstStyle/>
          <a:p>
            <a:r>
              <a:rPr lang="en-US" u="sng" dirty="0" smtClean="0"/>
              <a:t>Density Estimation</a:t>
            </a:r>
            <a:endParaRPr lang="en-US" u="sng" dirty="0"/>
          </a:p>
        </p:txBody>
      </p:sp>
      <p:sp>
        <p:nvSpPr>
          <p:cNvPr id="73" name="TextBox 72"/>
          <p:cNvSpPr txBox="1"/>
          <p:nvPr/>
        </p:nvSpPr>
        <p:spPr>
          <a:xfrm>
            <a:off x="304800" y="941457"/>
            <a:ext cx="8305800" cy="707886"/>
          </a:xfrm>
          <a:prstGeom prst="rect">
            <a:avLst/>
          </a:prstGeom>
          <a:noFill/>
        </p:spPr>
        <p:txBody>
          <a:bodyPr wrap="square" rtlCol="0">
            <a:spAutoFit/>
          </a:bodyPr>
          <a:lstStyle/>
          <a:p>
            <a:r>
              <a:rPr lang="en-US" sz="2000" dirty="0" smtClean="0"/>
              <a:t>Sometimes you want to evaluate how well your model estimates the underlying conditional distribution of your data: P(Y|X)</a:t>
            </a:r>
            <a:endParaRPr lang="en-US" sz="2000" dirty="0"/>
          </a:p>
        </p:txBody>
      </p:sp>
      <p:pic>
        <p:nvPicPr>
          <p:cNvPr id="4" name="Picture 3" descr="Screen Shot 2014-10-16 at 6.44.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866" y="1926166"/>
            <a:ext cx="6985000" cy="4191000"/>
          </a:xfrm>
          <a:prstGeom prst="rect">
            <a:avLst/>
          </a:prstGeom>
        </p:spPr>
      </p:pic>
    </p:spTree>
    <p:extLst>
      <p:ext uri="{BB962C8B-B14F-4D97-AF65-F5344CB8AC3E}">
        <p14:creationId xmlns:p14="http://schemas.microsoft.com/office/powerpoint/2010/main" val="3215669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533" y="169333"/>
            <a:ext cx="8365067" cy="559118"/>
          </a:xfrm>
        </p:spPr>
        <p:txBody>
          <a:bodyPr>
            <a:normAutofit fontScale="90000"/>
          </a:bodyPr>
          <a:lstStyle/>
          <a:p>
            <a:r>
              <a:rPr lang="en-US" u="sng" dirty="0" smtClean="0"/>
              <a:t>Back to ads data</a:t>
            </a:r>
            <a:endParaRPr lang="en-US" u="sng" dirty="0"/>
          </a:p>
        </p:txBody>
      </p:sp>
      <p:sp>
        <p:nvSpPr>
          <p:cNvPr id="7" name="TextBox 6"/>
          <p:cNvSpPr txBox="1"/>
          <p:nvPr/>
        </p:nvSpPr>
        <p:spPr>
          <a:xfrm>
            <a:off x="313268" y="846674"/>
            <a:ext cx="8424332" cy="3385542"/>
          </a:xfrm>
          <a:prstGeom prst="rect">
            <a:avLst/>
          </a:prstGeom>
          <a:noFill/>
        </p:spPr>
        <p:txBody>
          <a:bodyPr wrap="square" rtlCol="0">
            <a:spAutoFit/>
          </a:bodyPr>
          <a:lstStyle/>
          <a:p>
            <a:r>
              <a:rPr lang="en-US" sz="2400" b="1" u="sng" dirty="0" smtClean="0"/>
              <a:t>Scenario 1:</a:t>
            </a:r>
            <a:r>
              <a:rPr lang="en-US" sz="2400" u="sng" dirty="0" smtClean="0"/>
              <a:t> </a:t>
            </a:r>
          </a:p>
          <a:p>
            <a:endParaRPr lang="en-US" sz="2400" dirty="0" smtClean="0"/>
          </a:p>
          <a:p>
            <a:r>
              <a:rPr lang="en-US" sz="2400" dirty="0" smtClean="0"/>
              <a:t>Constraints:  </a:t>
            </a:r>
            <a:r>
              <a:rPr lang="en-US" sz="2000" dirty="0" smtClean="0"/>
              <a:t>a budget </a:t>
            </a:r>
            <a:r>
              <a:rPr lang="en-US" sz="2000" i="1" dirty="0" smtClean="0"/>
              <a:t>k</a:t>
            </a:r>
            <a:r>
              <a:rPr lang="en-US" sz="2000" dirty="0" smtClean="0"/>
              <a:t> and a population </a:t>
            </a:r>
            <a:r>
              <a:rPr lang="en-US" sz="2000" i="1" dirty="0" smtClean="0"/>
              <a:t>n </a:t>
            </a:r>
            <a:r>
              <a:rPr lang="en-US" sz="2000" dirty="0" smtClean="0"/>
              <a:t>(</a:t>
            </a:r>
            <a:r>
              <a:rPr lang="en-US" sz="2000" i="1" dirty="0" smtClean="0"/>
              <a:t>k </a:t>
            </a:r>
            <a:r>
              <a:rPr lang="en-US" sz="2000" dirty="0" smtClean="0"/>
              <a:t>and </a:t>
            </a:r>
            <a:r>
              <a:rPr lang="en-US" sz="2000" i="1" dirty="0" smtClean="0"/>
              <a:t>n </a:t>
            </a:r>
            <a:r>
              <a:rPr lang="en-US" sz="2000" dirty="0" smtClean="0"/>
              <a:t>on the same unit scale)</a:t>
            </a:r>
          </a:p>
          <a:p>
            <a:endParaRPr lang="en-US" dirty="0" smtClean="0"/>
          </a:p>
          <a:p>
            <a:r>
              <a:rPr lang="en-US" sz="2400" dirty="0" smtClean="0"/>
              <a:t>Goal</a:t>
            </a:r>
            <a:r>
              <a:rPr lang="en-US" i="1" dirty="0" smtClean="0"/>
              <a:t>:</a:t>
            </a:r>
            <a:r>
              <a:rPr lang="en-US" dirty="0" smtClean="0"/>
              <a:t>  </a:t>
            </a:r>
            <a:r>
              <a:rPr lang="en-US" sz="2000" dirty="0" smtClean="0"/>
              <a:t>Maximize the ROI for the client</a:t>
            </a:r>
          </a:p>
          <a:p>
            <a:endParaRPr lang="en-US" dirty="0" smtClean="0"/>
          </a:p>
          <a:p>
            <a:r>
              <a:rPr lang="en-US" sz="2400" dirty="0" smtClean="0">
                <a:solidFill>
                  <a:srgbClr val="000000"/>
                </a:solidFill>
              </a:rPr>
              <a:t>Solution</a:t>
            </a:r>
            <a:r>
              <a:rPr lang="en-US" i="1" dirty="0" smtClean="0"/>
              <a:t>:</a:t>
            </a:r>
            <a:r>
              <a:rPr lang="en-US" dirty="0" smtClean="0"/>
              <a:t>  </a:t>
            </a:r>
            <a:r>
              <a:rPr lang="en-US" sz="2000" dirty="0" smtClean="0"/>
              <a:t>Target (k/n)% of the population, such that the selected set of </a:t>
            </a:r>
            <a:r>
              <a:rPr lang="en-US" sz="2000" i="1" dirty="0" smtClean="0"/>
              <a:t>k</a:t>
            </a:r>
            <a:r>
              <a:rPr lang="en-US" sz="2000" dirty="0" smtClean="0"/>
              <a:t> prospects maximizes the total number of conversions</a:t>
            </a:r>
          </a:p>
          <a:p>
            <a:endParaRPr lang="en-US" dirty="0"/>
          </a:p>
        </p:txBody>
      </p:sp>
      <p:sp>
        <p:nvSpPr>
          <p:cNvPr id="8" name="TextBox 7"/>
          <p:cNvSpPr txBox="1"/>
          <p:nvPr/>
        </p:nvSpPr>
        <p:spPr>
          <a:xfrm>
            <a:off x="533400" y="4667197"/>
            <a:ext cx="7924800" cy="461665"/>
          </a:xfrm>
          <a:prstGeom prst="rect">
            <a:avLst/>
          </a:prstGeom>
          <a:noFill/>
        </p:spPr>
        <p:txBody>
          <a:bodyPr wrap="square" rtlCol="0">
            <a:spAutoFit/>
          </a:bodyPr>
          <a:lstStyle/>
          <a:p>
            <a:pPr algn="ctr"/>
            <a:r>
              <a:rPr lang="en-US" sz="2400" b="1" dirty="0" smtClean="0">
                <a:solidFill>
                  <a:srgbClr val="FF0000"/>
                </a:solidFill>
              </a:rPr>
              <a:t>What metrics can we use to choose the best model</a:t>
            </a:r>
            <a:endParaRPr lang="en-US" sz="2400" b="1" dirty="0">
              <a:solidFill>
                <a:srgbClr val="FF0000"/>
              </a:solidFill>
            </a:endParaRPr>
          </a:p>
        </p:txBody>
      </p:sp>
    </p:spTree>
    <p:extLst>
      <p:ext uri="{BB962C8B-B14F-4D97-AF65-F5344CB8AC3E}">
        <p14:creationId xmlns:p14="http://schemas.microsoft.com/office/powerpoint/2010/main" val="18223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533" y="169333"/>
            <a:ext cx="8365067" cy="559118"/>
          </a:xfrm>
        </p:spPr>
        <p:txBody>
          <a:bodyPr>
            <a:normAutofit fontScale="90000"/>
          </a:bodyPr>
          <a:lstStyle/>
          <a:p>
            <a:r>
              <a:rPr lang="en-US" u="sng" dirty="0" smtClean="0"/>
              <a:t>Back to ads data</a:t>
            </a:r>
            <a:endParaRPr lang="en-US" u="sng" dirty="0"/>
          </a:p>
        </p:txBody>
      </p:sp>
      <p:sp>
        <p:nvSpPr>
          <p:cNvPr id="7" name="TextBox 6"/>
          <p:cNvSpPr txBox="1"/>
          <p:nvPr/>
        </p:nvSpPr>
        <p:spPr>
          <a:xfrm>
            <a:off x="313268" y="846674"/>
            <a:ext cx="8424332" cy="3385542"/>
          </a:xfrm>
          <a:prstGeom prst="rect">
            <a:avLst/>
          </a:prstGeom>
          <a:noFill/>
        </p:spPr>
        <p:txBody>
          <a:bodyPr wrap="square" rtlCol="0">
            <a:spAutoFit/>
          </a:bodyPr>
          <a:lstStyle/>
          <a:p>
            <a:r>
              <a:rPr lang="en-US" sz="2400" b="1" u="sng" dirty="0" smtClean="0"/>
              <a:t>Scenario 1:</a:t>
            </a:r>
            <a:r>
              <a:rPr lang="en-US" sz="2400" u="sng" dirty="0" smtClean="0"/>
              <a:t> </a:t>
            </a:r>
          </a:p>
          <a:p>
            <a:endParaRPr lang="en-US" sz="2400" dirty="0" smtClean="0"/>
          </a:p>
          <a:p>
            <a:r>
              <a:rPr lang="en-US" sz="2400" dirty="0" smtClean="0"/>
              <a:t>Constraints: </a:t>
            </a:r>
            <a:r>
              <a:rPr lang="en-US" sz="2000" dirty="0" smtClean="0"/>
              <a:t>a budget </a:t>
            </a:r>
            <a:r>
              <a:rPr lang="en-US" sz="2000" i="1" dirty="0" smtClean="0"/>
              <a:t>k</a:t>
            </a:r>
            <a:r>
              <a:rPr lang="en-US" sz="2000" dirty="0" smtClean="0"/>
              <a:t> and a population </a:t>
            </a:r>
            <a:r>
              <a:rPr lang="en-US" sz="2000" i="1" dirty="0" smtClean="0"/>
              <a:t>n </a:t>
            </a:r>
            <a:r>
              <a:rPr lang="en-US" sz="2000" dirty="0" smtClean="0"/>
              <a:t>(</a:t>
            </a:r>
            <a:r>
              <a:rPr lang="en-US" sz="2000" i="1" dirty="0" smtClean="0"/>
              <a:t>k </a:t>
            </a:r>
            <a:r>
              <a:rPr lang="en-US" sz="2000" dirty="0" smtClean="0"/>
              <a:t>and </a:t>
            </a:r>
            <a:r>
              <a:rPr lang="en-US" sz="2000" i="1" dirty="0" smtClean="0"/>
              <a:t>n </a:t>
            </a:r>
            <a:r>
              <a:rPr lang="en-US" sz="2000" dirty="0" smtClean="0"/>
              <a:t>on the same unit scale)</a:t>
            </a:r>
          </a:p>
          <a:p>
            <a:endParaRPr lang="en-US" dirty="0" smtClean="0"/>
          </a:p>
          <a:p>
            <a:r>
              <a:rPr lang="en-US" sz="2400" dirty="0" smtClean="0"/>
              <a:t>Goal</a:t>
            </a:r>
            <a:r>
              <a:rPr lang="en-US" i="1" dirty="0" smtClean="0"/>
              <a:t>:</a:t>
            </a:r>
            <a:r>
              <a:rPr lang="en-US" dirty="0" smtClean="0"/>
              <a:t> </a:t>
            </a:r>
            <a:r>
              <a:rPr lang="en-US" sz="2000" dirty="0" smtClean="0"/>
              <a:t>Maximize the ROI for the client</a:t>
            </a:r>
          </a:p>
          <a:p>
            <a:endParaRPr lang="en-US" dirty="0" smtClean="0"/>
          </a:p>
          <a:p>
            <a:r>
              <a:rPr lang="en-US" sz="2400" dirty="0" smtClean="0">
                <a:solidFill>
                  <a:srgbClr val="000000"/>
                </a:solidFill>
              </a:rPr>
              <a:t>Solution</a:t>
            </a:r>
            <a:r>
              <a:rPr lang="en-US" dirty="0" smtClean="0"/>
              <a:t>: </a:t>
            </a:r>
            <a:r>
              <a:rPr lang="en-US" sz="2000" dirty="0" smtClean="0"/>
              <a:t>Target (k/n)% of the population, such that the selected set of </a:t>
            </a:r>
            <a:r>
              <a:rPr lang="en-US" sz="2000" i="1" dirty="0" smtClean="0"/>
              <a:t>k</a:t>
            </a:r>
            <a:r>
              <a:rPr lang="en-US" sz="2000" dirty="0" smtClean="0"/>
              <a:t> prospects maximizes the total number of conversions</a:t>
            </a:r>
          </a:p>
          <a:p>
            <a:endParaRPr lang="en-US" dirty="0"/>
          </a:p>
        </p:txBody>
      </p:sp>
      <p:sp>
        <p:nvSpPr>
          <p:cNvPr id="5" name="TextBox 4"/>
          <p:cNvSpPr txBox="1"/>
          <p:nvPr/>
        </p:nvSpPr>
        <p:spPr>
          <a:xfrm>
            <a:off x="1151466" y="4722462"/>
            <a:ext cx="7239000" cy="1200328"/>
          </a:xfrm>
          <a:prstGeom prst="rect">
            <a:avLst/>
          </a:prstGeom>
          <a:noFill/>
        </p:spPr>
        <p:txBody>
          <a:bodyPr wrap="square" rtlCol="0">
            <a:spAutoFit/>
          </a:bodyPr>
          <a:lstStyle/>
          <a:p>
            <a:r>
              <a:rPr lang="en-US" sz="2400" dirty="0" smtClean="0"/>
              <a:t>If we know </a:t>
            </a:r>
            <a:r>
              <a:rPr lang="en-US" sz="2400" i="1" dirty="0" smtClean="0"/>
              <a:t>k </a:t>
            </a:r>
            <a:r>
              <a:rPr lang="en-US" sz="2400" dirty="0" smtClean="0"/>
              <a:t>and </a:t>
            </a:r>
            <a:r>
              <a:rPr lang="en-US" sz="2400" i="1" dirty="0" smtClean="0"/>
              <a:t>n</a:t>
            </a:r>
            <a:r>
              <a:rPr lang="en-US" sz="2400" dirty="0" smtClean="0"/>
              <a:t>: </a:t>
            </a:r>
            <a:r>
              <a:rPr lang="en-US" sz="2400" b="1" dirty="0" smtClean="0">
                <a:solidFill>
                  <a:schemeClr val="tx2"/>
                </a:solidFill>
              </a:rPr>
              <a:t>Lift or Precision</a:t>
            </a:r>
          </a:p>
          <a:p>
            <a:r>
              <a:rPr lang="en-US" sz="2400" dirty="0" smtClean="0"/>
              <a:t>If we don’t know </a:t>
            </a:r>
            <a:r>
              <a:rPr lang="en-US" sz="2400" i="1" dirty="0" smtClean="0"/>
              <a:t>k </a:t>
            </a:r>
            <a:r>
              <a:rPr lang="en-US" sz="2400" dirty="0" smtClean="0"/>
              <a:t>and </a:t>
            </a:r>
            <a:r>
              <a:rPr lang="en-US" sz="2400" i="1" dirty="0" smtClean="0"/>
              <a:t>n</a:t>
            </a:r>
            <a:r>
              <a:rPr lang="en-US" sz="2400" dirty="0" smtClean="0"/>
              <a:t>: </a:t>
            </a:r>
            <a:r>
              <a:rPr lang="en-US" sz="2400" b="1" dirty="0" smtClean="0">
                <a:solidFill>
                  <a:srgbClr val="D1282E"/>
                </a:solidFill>
              </a:rPr>
              <a:t>AUC</a:t>
            </a:r>
          </a:p>
          <a:p>
            <a:endParaRPr lang="en-US" sz="2400" dirty="0"/>
          </a:p>
        </p:txBody>
      </p:sp>
    </p:spTree>
    <p:extLst>
      <p:ext uri="{BB962C8B-B14F-4D97-AF65-F5344CB8AC3E}">
        <p14:creationId xmlns:p14="http://schemas.microsoft.com/office/powerpoint/2010/main" val="37160763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7" y="-1"/>
            <a:ext cx="8602133" cy="677663"/>
          </a:xfrm>
        </p:spPr>
        <p:txBody>
          <a:bodyPr>
            <a:normAutofit fontScale="90000"/>
          </a:bodyPr>
          <a:lstStyle/>
          <a:p>
            <a:r>
              <a:rPr lang="en-US" sz="3200" u="sng" dirty="0" smtClean="0"/>
              <a:t>Roc curve of individual features</a:t>
            </a:r>
            <a:endParaRPr lang="en-US" sz="3200" u="sng" dirty="0"/>
          </a:p>
        </p:txBody>
      </p:sp>
      <p:pic>
        <p:nvPicPr>
          <p:cNvPr id="2050" name="Picture 2"/>
          <p:cNvPicPr>
            <a:picLocks noChangeAspect="1" noChangeArrowheads="1"/>
          </p:cNvPicPr>
          <p:nvPr/>
        </p:nvPicPr>
        <p:blipFill>
          <a:blip r:embed="rId2" cstate="print"/>
          <a:srcRect/>
          <a:stretch>
            <a:fillRect/>
          </a:stretch>
        </p:blipFill>
        <p:spPr bwMode="auto">
          <a:xfrm>
            <a:off x="457200" y="1459131"/>
            <a:ext cx="7963430" cy="5046133"/>
          </a:xfrm>
          <a:prstGeom prst="rect">
            <a:avLst/>
          </a:prstGeom>
          <a:noFill/>
          <a:ln w="9525">
            <a:noFill/>
            <a:miter lim="800000"/>
            <a:headEnd/>
            <a:tailEnd/>
          </a:ln>
        </p:spPr>
      </p:pic>
      <p:sp>
        <p:nvSpPr>
          <p:cNvPr id="3" name="TextBox 2"/>
          <p:cNvSpPr txBox="1"/>
          <p:nvPr/>
        </p:nvSpPr>
        <p:spPr>
          <a:xfrm>
            <a:off x="457200" y="812800"/>
            <a:ext cx="8246533" cy="646331"/>
          </a:xfrm>
          <a:prstGeom prst="rect">
            <a:avLst/>
          </a:prstGeom>
          <a:noFill/>
        </p:spPr>
        <p:txBody>
          <a:bodyPr wrap="square" rtlCol="0">
            <a:spAutoFit/>
          </a:bodyPr>
          <a:lstStyle/>
          <a:p>
            <a:r>
              <a:rPr lang="en-US" dirty="0" smtClean="0"/>
              <a:t>We can analyze the predictive power of individual features using AUC curves. Note the interesting shape of LAST_BUY AUC. What causes that?</a:t>
            </a:r>
            <a:endParaRPr lang="en-US" dirty="0"/>
          </a:p>
        </p:txBody>
      </p:sp>
    </p:spTree>
    <p:extLst>
      <p:ext uri="{BB962C8B-B14F-4D97-AF65-F5344CB8AC3E}">
        <p14:creationId xmlns:p14="http://schemas.microsoft.com/office/powerpoint/2010/main" val="23350058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3268" y="762009"/>
            <a:ext cx="8229600" cy="3693319"/>
          </a:xfrm>
          <a:prstGeom prst="rect">
            <a:avLst/>
          </a:prstGeom>
          <a:noFill/>
        </p:spPr>
        <p:txBody>
          <a:bodyPr wrap="square" rtlCol="0">
            <a:spAutoFit/>
          </a:bodyPr>
          <a:lstStyle/>
          <a:p>
            <a:r>
              <a:rPr lang="en-US" sz="2400" b="1" u="sng" dirty="0" smtClean="0"/>
              <a:t>Scenario 2:</a:t>
            </a:r>
          </a:p>
          <a:p>
            <a:r>
              <a:rPr lang="en-US" sz="2400" u="sng" dirty="0" smtClean="0"/>
              <a:t> </a:t>
            </a:r>
          </a:p>
          <a:p>
            <a:r>
              <a:rPr lang="en-US" sz="2400" b="1" dirty="0" smtClean="0"/>
              <a:t>Constraints: </a:t>
            </a:r>
            <a:r>
              <a:rPr lang="en-US" sz="2400" dirty="0" smtClean="0"/>
              <a:t>each impression costs $C, for each conversion, receive $Q, unlimited budget</a:t>
            </a:r>
          </a:p>
          <a:p>
            <a:endParaRPr lang="en-US" sz="2400" dirty="0" smtClean="0"/>
          </a:p>
          <a:p>
            <a:r>
              <a:rPr lang="en-US" sz="2400" b="1" dirty="0" smtClean="0"/>
              <a:t>Goal: </a:t>
            </a:r>
            <a:r>
              <a:rPr lang="en-US" sz="2400" dirty="0" smtClean="0"/>
              <a:t>Maximize profit for the firm</a:t>
            </a:r>
          </a:p>
          <a:p>
            <a:endParaRPr lang="en-US" sz="2400" dirty="0" smtClean="0"/>
          </a:p>
          <a:p>
            <a:r>
              <a:rPr lang="en-US" sz="2400" b="1" dirty="0" smtClean="0"/>
              <a:t>Solution: </a:t>
            </a:r>
            <a:r>
              <a:rPr lang="en-US" sz="2400" dirty="0" smtClean="0"/>
              <a:t>Target every opportunity where </a:t>
            </a:r>
          </a:p>
          <a:p>
            <a:r>
              <a:rPr lang="en-US" sz="2400" dirty="0"/>
              <a:t> </a:t>
            </a:r>
            <a:r>
              <a:rPr lang="en-US" sz="2400" dirty="0" smtClean="0"/>
              <a:t>                E[Value]= P(</a:t>
            </a:r>
            <a:r>
              <a:rPr lang="en-US" sz="2400" dirty="0" err="1" smtClean="0"/>
              <a:t>Conv|X</a:t>
            </a:r>
            <a:r>
              <a:rPr lang="en-US" sz="2400" dirty="0" smtClean="0"/>
              <a:t>)*$Q&gt;$C</a:t>
            </a:r>
          </a:p>
          <a:p>
            <a:endParaRPr lang="en-US" dirty="0"/>
          </a:p>
        </p:txBody>
      </p:sp>
      <p:sp>
        <p:nvSpPr>
          <p:cNvPr id="8" name="TextBox 7"/>
          <p:cNvSpPr txBox="1"/>
          <p:nvPr/>
        </p:nvSpPr>
        <p:spPr>
          <a:xfrm>
            <a:off x="533400" y="5198533"/>
            <a:ext cx="7924800" cy="461665"/>
          </a:xfrm>
          <a:prstGeom prst="rect">
            <a:avLst/>
          </a:prstGeom>
          <a:noFill/>
        </p:spPr>
        <p:txBody>
          <a:bodyPr wrap="square" rtlCol="0">
            <a:spAutoFit/>
          </a:bodyPr>
          <a:lstStyle/>
          <a:p>
            <a:pPr algn="ctr"/>
            <a:r>
              <a:rPr lang="en-US" sz="2400" b="1" dirty="0" smtClean="0">
                <a:solidFill>
                  <a:srgbClr val="FF0000"/>
                </a:solidFill>
              </a:rPr>
              <a:t>What metrics can we use to choose the best model</a:t>
            </a:r>
            <a:endParaRPr lang="en-US" sz="2400" b="1" dirty="0">
              <a:solidFill>
                <a:srgbClr val="FF0000"/>
              </a:solidFill>
            </a:endParaRPr>
          </a:p>
        </p:txBody>
      </p:sp>
      <p:sp>
        <p:nvSpPr>
          <p:cNvPr id="6" name="Title 1"/>
          <p:cNvSpPr>
            <a:spLocks noGrp="1"/>
          </p:cNvSpPr>
          <p:nvPr>
            <p:ph type="title"/>
          </p:nvPr>
        </p:nvSpPr>
        <p:spPr>
          <a:xfrm>
            <a:off x="245533" y="169333"/>
            <a:ext cx="8365067" cy="559118"/>
          </a:xfrm>
        </p:spPr>
        <p:txBody>
          <a:bodyPr>
            <a:normAutofit fontScale="90000"/>
          </a:bodyPr>
          <a:lstStyle/>
          <a:p>
            <a:r>
              <a:rPr lang="en-US" u="sng" dirty="0" smtClean="0"/>
              <a:t>Back to ads data</a:t>
            </a:r>
            <a:endParaRPr lang="en-US" u="sng" dirty="0"/>
          </a:p>
        </p:txBody>
      </p:sp>
    </p:spTree>
    <p:extLst>
      <p:ext uri="{BB962C8B-B14F-4D97-AF65-F5344CB8AC3E}">
        <p14:creationId xmlns:p14="http://schemas.microsoft.com/office/powerpoint/2010/main" val="9587315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3268" y="643478"/>
            <a:ext cx="8297332" cy="3693319"/>
          </a:xfrm>
          <a:prstGeom prst="rect">
            <a:avLst/>
          </a:prstGeom>
          <a:noFill/>
        </p:spPr>
        <p:txBody>
          <a:bodyPr wrap="square" rtlCol="0">
            <a:spAutoFit/>
          </a:bodyPr>
          <a:lstStyle/>
          <a:p>
            <a:r>
              <a:rPr lang="en-US" sz="2400" b="1" u="sng" dirty="0" smtClean="0"/>
              <a:t>Scenario 2:</a:t>
            </a:r>
          </a:p>
          <a:p>
            <a:r>
              <a:rPr lang="en-US" sz="2400" u="sng" dirty="0" smtClean="0"/>
              <a:t> </a:t>
            </a:r>
          </a:p>
          <a:p>
            <a:r>
              <a:rPr lang="en-US" sz="2400" b="1" dirty="0" smtClean="0"/>
              <a:t>Constraints: </a:t>
            </a:r>
            <a:r>
              <a:rPr lang="en-US" sz="2400" dirty="0" smtClean="0"/>
              <a:t>each impression costs $C, for each conversion, receive $Q, unlimited budget</a:t>
            </a:r>
          </a:p>
          <a:p>
            <a:endParaRPr lang="en-US" sz="2400" dirty="0" smtClean="0"/>
          </a:p>
          <a:p>
            <a:r>
              <a:rPr lang="en-US" sz="2400" b="1" dirty="0" smtClean="0"/>
              <a:t>Goal: </a:t>
            </a:r>
            <a:r>
              <a:rPr lang="en-US" sz="2400" dirty="0" smtClean="0"/>
              <a:t>Maximize profit for the firm</a:t>
            </a:r>
          </a:p>
          <a:p>
            <a:endParaRPr lang="en-US" sz="2400" dirty="0" smtClean="0"/>
          </a:p>
          <a:p>
            <a:r>
              <a:rPr lang="en-US" sz="2400" b="1" dirty="0" smtClean="0"/>
              <a:t>Solution: </a:t>
            </a:r>
            <a:r>
              <a:rPr lang="en-US" sz="2400" dirty="0" smtClean="0"/>
              <a:t>Target every opportunity where </a:t>
            </a:r>
          </a:p>
          <a:p>
            <a:r>
              <a:rPr lang="en-US" sz="2400" dirty="0"/>
              <a:t> </a:t>
            </a:r>
            <a:r>
              <a:rPr lang="en-US" sz="2400" dirty="0" smtClean="0"/>
              <a:t>                E[Value]= P(</a:t>
            </a:r>
            <a:r>
              <a:rPr lang="en-US" sz="2400" dirty="0" err="1" smtClean="0"/>
              <a:t>Conv|X</a:t>
            </a:r>
            <a:r>
              <a:rPr lang="en-US" sz="2400" dirty="0" smtClean="0"/>
              <a:t>)*$Q&gt;$C</a:t>
            </a:r>
          </a:p>
          <a:p>
            <a:endParaRPr lang="en-US" dirty="0"/>
          </a:p>
        </p:txBody>
      </p:sp>
      <p:sp>
        <p:nvSpPr>
          <p:cNvPr id="6" name="Title 1"/>
          <p:cNvSpPr>
            <a:spLocks noGrp="1"/>
          </p:cNvSpPr>
          <p:nvPr>
            <p:ph type="title"/>
          </p:nvPr>
        </p:nvSpPr>
        <p:spPr>
          <a:xfrm>
            <a:off x="245533" y="169333"/>
            <a:ext cx="8365067" cy="559118"/>
          </a:xfrm>
        </p:spPr>
        <p:txBody>
          <a:bodyPr>
            <a:normAutofit fontScale="90000"/>
          </a:bodyPr>
          <a:lstStyle/>
          <a:p>
            <a:r>
              <a:rPr lang="en-US" u="sng" dirty="0" smtClean="0"/>
              <a:t>Back to ads data</a:t>
            </a:r>
            <a:endParaRPr lang="en-US" u="sng" dirty="0"/>
          </a:p>
        </p:txBody>
      </p:sp>
      <p:pic>
        <p:nvPicPr>
          <p:cNvPr id="3" name="Picture 2" descr="Screen Shot 2014-10-17 at 8.47.31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2398" y="5615799"/>
            <a:ext cx="3475567" cy="748147"/>
          </a:xfrm>
          <a:prstGeom prst="rect">
            <a:avLst/>
          </a:prstGeom>
        </p:spPr>
      </p:pic>
      <p:pic>
        <p:nvPicPr>
          <p:cNvPr id="4" name="Picture 3" descr="Screen Shot 2014-10-17 at 8.47.3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7000" y="4760119"/>
            <a:ext cx="6311900" cy="855680"/>
          </a:xfrm>
          <a:prstGeom prst="rect">
            <a:avLst/>
          </a:prstGeom>
        </p:spPr>
      </p:pic>
      <p:sp>
        <p:nvSpPr>
          <p:cNvPr id="5" name="TextBox 4"/>
          <p:cNvSpPr txBox="1"/>
          <p:nvPr/>
        </p:nvSpPr>
        <p:spPr>
          <a:xfrm>
            <a:off x="584200" y="4336797"/>
            <a:ext cx="7831667" cy="461665"/>
          </a:xfrm>
          <a:prstGeom prst="rect">
            <a:avLst/>
          </a:prstGeom>
          <a:noFill/>
        </p:spPr>
        <p:txBody>
          <a:bodyPr wrap="square" rtlCol="0">
            <a:spAutoFit/>
          </a:bodyPr>
          <a:lstStyle/>
          <a:p>
            <a:r>
              <a:rPr lang="en-US" sz="2400" dirty="0" smtClean="0">
                <a:solidFill>
                  <a:srgbClr val="D1282E"/>
                </a:solidFill>
              </a:rPr>
              <a:t>To get a well calibrated estimate of P(Y|X), use</a:t>
            </a:r>
            <a:endParaRPr lang="en-US" sz="2400" dirty="0">
              <a:solidFill>
                <a:srgbClr val="D1282E"/>
              </a:solidFill>
            </a:endParaRPr>
          </a:p>
        </p:txBody>
      </p:sp>
    </p:spTree>
    <p:extLst>
      <p:ext uri="{BB962C8B-B14F-4D97-AF65-F5344CB8AC3E}">
        <p14:creationId xmlns:p14="http://schemas.microsoft.com/office/powerpoint/2010/main" val="36989917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alib.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79" y="1342090"/>
            <a:ext cx="5985921" cy="5295780"/>
          </a:xfrm>
          <a:prstGeom prst="rect">
            <a:avLst/>
          </a:prstGeom>
        </p:spPr>
      </p:pic>
      <p:sp>
        <p:nvSpPr>
          <p:cNvPr id="2" name="Title 1"/>
          <p:cNvSpPr>
            <a:spLocks noGrp="1"/>
          </p:cNvSpPr>
          <p:nvPr>
            <p:ph type="title"/>
          </p:nvPr>
        </p:nvSpPr>
        <p:spPr>
          <a:xfrm>
            <a:off x="203200" y="25241"/>
            <a:ext cx="7416800" cy="660718"/>
          </a:xfrm>
        </p:spPr>
        <p:txBody>
          <a:bodyPr>
            <a:normAutofit/>
          </a:bodyPr>
          <a:lstStyle/>
          <a:p>
            <a:r>
              <a:rPr lang="en-US" u="sng" dirty="0" smtClean="0"/>
              <a:t>Calibration plots</a:t>
            </a:r>
            <a:endParaRPr lang="en-US" u="sng" dirty="0"/>
          </a:p>
        </p:txBody>
      </p:sp>
      <p:sp>
        <p:nvSpPr>
          <p:cNvPr id="4" name="TextBox 3"/>
          <p:cNvSpPr txBox="1"/>
          <p:nvPr/>
        </p:nvSpPr>
        <p:spPr>
          <a:xfrm>
            <a:off x="304802" y="669035"/>
            <a:ext cx="8043333" cy="923330"/>
          </a:xfrm>
          <a:prstGeom prst="rect">
            <a:avLst/>
          </a:prstGeom>
          <a:noFill/>
        </p:spPr>
        <p:txBody>
          <a:bodyPr wrap="square" rtlCol="0">
            <a:spAutoFit/>
          </a:bodyPr>
          <a:lstStyle/>
          <a:p>
            <a:r>
              <a:rPr lang="en-US" dirty="0" smtClean="0"/>
              <a:t>We can generate calibration plots to visually inspect how well the predictions match the outcomes. To make the plot, we bin test instances by P(Y|X) and take mean(Y) against mean(P(Y|X)) for each bin. </a:t>
            </a:r>
            <a:endParaRPr lang="en-US" dirty="0"/>
          </a:p>
        </p:txBody>
      </p:sp>
      <p:sp>
        <p:nvSpPr>
          <p:cNvPr id="5" name="TextBox 4"/>
          <p:cNvSpPr txBox="1"/>
          <p:nvPr/>
        </p:nvSpPr>
        <p:spPr>
          <a:xfrm>
            <a:off x="5774267" y="1881201"/>
            <a:ext cx="2573868" cy="3970318"/>
          </a:xfrm>
          <a:prstGeom prst="rect">
            <a:avLst/>
          </a:prstGeom>
          <a:noFill/>
        </p:spPr>
        <p:txBody>
          <a:bodyPr wrap="square" rtlCol="0">
            <a:spAutoFit/>
          </a:bodyPr>
          <a:lstStyle/>
          <a:p>
            <a:r>
              <a:rPr lang="en-US" b="1" u="sng" dirty="0" smtClean="0"/>
              <a:t>Observations:</a:t>
            </a:r>
          </a:p>
          <a:p>
            <a:endParaRPr lang="en-US" b="1" u="sng" dirty="0" smtClean="0"/>
          </a:p>
          <a:p>
            <a:pPr marL="285750" indent="-285750">
              <a:buFont typeface="Arial"/>
              <a:buChar char="•"/>
            </a:pPr>
            <a:r>
              <a:rPr lang="en-US" dirty="0" smtClean="0"/>
              <a:t>DT predicts a higher range of probabilities</a:t>
            </a:r>
          </a:p>
          <a:p>
            <a:pPr marL="285750" indent="-285750">
              <a:buFont typeface="Arial"/>
              <a:buChar char="•"/>
            </a:pPr>
            <a:endParaRPr lang="en-US" dirty="0"/>
          </a:p>
          <a:p>
            <a:pPr marL="285750" indent="-285750">
              <a:buFont typeface="Arial"/>
              <a:buChar char="•"/>
            </a:pPr>
            <a:r>
              <a:rPr lang="en-US" dirty="0" smtClean="0"/>
              <a:t>LR is very well calibrated for lower valued predictions but not as good in the upper range.</a:t>
            </a:r>
          </a:p>
          <a:p>
            <a:pPr marL="285750" indent="-285750">
              <a:buFont typeface="Arial"/>
              <a:buChar char="•"/>
            </a:pPr>
            <a:endParaRPr lang="en-US" dirty="0"/>
          </a:p>
          <a:p>
            <a:pPr marL="285750" indent="-285750">
              <a:buFont typeface="Arial"/>
              <a:buChar char="•"/>
            </a:pPr>
            <a:r>
              <a:rPr lang="en-US" dirty="0" smtClean="0"/>
              <a:t>Why is MAE lower for DT?</a:t>
            </a:r>
            <a:endParaRPr lang="en-US" dirty="0"/>
          </a:p>
        </p:txBody>
      </p:sp>
    </p:spTree>
    <p:extLst>
      <p:ext uri="{BB962C8B-B14F-4D97-AF65-F5344CB8AC3E}">
        <p14:creationId xmlns:p14="http://schemas.microsoft.com/office/powerpoint/2010/main" val="851442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0"/>
            <a:ext cx="7967134" cy="576051"/>
          </a:xfrm>
        </p:spPr>
        <p:txBody>
          <a:bodyPr>
            <a:normAutofit fontScale="90000"/>
          </a:bodyPr>
          <a:lstStyle/>
          <a:p>
            <a:r>
              <a:rPr lang="en-US" u="sng" dirty="0" smtClean="0"/>
              <a:t>metrics don’t always agree</a:t>
            </a:r>
            <a:endParaRPr lang="en-US" u="sng" dirty="0"/>
          </a:p>
        </p:txBody>
      </p:sp>
      <p:sp>
        <p:nvSpPr>
          <p:cNvPr id="7" name="TextBox 6"/>
          <p:cNvSpPr txBox="1"/>
          <p:nvPr/>
        </p:nvSpPr>
        <p:spPr>
          <a:xfrm>
            <a:off x="186266" y="657536"/>
            <a:ext cx="8229600" cy="1477328"/>
          </a:xfrm>
          <a:prstGeom prst="rect">
            <a:avLst/>
          </a:prstGeom>
          <a:noFill/>
        </p:spPr>
        <p:txBody>
          <a:bodyPr wrap="square" rtlCol="0">
            <a:spAutoFit/>
          </a:bodyPr>
          <a:lstStyle/>
          <a:p>
            <a:r>
              <a:rPr lang="en-US" dirty="0" smtClean="0"/>
              <a:t>It is often the case that different metrics don’t agree (in terms of rank) when comparing models built with different design choices.</a:t>
            </a:r>
          </a:p>
          <a:p>
            <a:endParaRPr lang="en-US" dirty="0"/>
          </a:p>
          <a:p>
            <a:r>
              <a:rPr lang="en-US" dirty="0" smtClean="0"/>
              <a:t>In this case we build </a:t>
            </a:r>
            <a:r>
              <a:rPr lang="en-US" dirty="0" err="1" smtClean="0"/>
              <a:t>univariate</a:t>
            </a:r>
            <a:r>
              <a:rPr lang="en-US" dirty="0" smtClean="0"/>
              <a:t> LR models on each feature and compare AUC, LL and  </a:t>
            </a:r>
            <a:r>
              <a:rPr lang="en-US" dirty="0" err="1" smtClean="0"/>
              <a:t>Gini</a:t>
            </a:r>
            <a:r>
              <a:rPr lang="en-US" dirty="0" smtClean="0"/>
              <a:t> Index (from SK Learn Decision Tree)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845662003"/>
              </p:ext>
            </p:extLst>
          </p:nvPr>
        </p:nvGraphicFramePr>
        <p:xfrm>
          <a:off x="812800" y="2319861"/>
          <a:ext cx="7010400" cy="3657612"/>
        </p:xfrm>
        <a:graphic>
          <a:graphicData uri="http://schemas.openxmlformats.org/drawingml/2006/table">
            <a:tbl>
              <a:tblPr/>
              <a:tblGrid>
                <a:gridCol w="2279805"/>
                <a:gridCol w="1576865"/>
                <a:gridCol w="1671857"/>
                <a:gridCol w="1481873"/>
              </a:tblGrid>
              <a:tr h="261258">
                <a:tc>
                  <a:txBody>
                    <a:bodyPr/>
                    <a:lstStyle/>
                    <a:p>
                      <a:pPr algn="l" fontAlgn="b"/>
                      <a:r>
                        <a:rPr lang="en-US" sz="1200" b="1" i="0" u="none" strike="noStrike">
                          <a:solidFill>
                            <a:srgbClr val="000000"/>
                          </a:solidFill>
                          <a:effectLst/>
                          <a:latin typeface="Calibri"/>
                        </a:rPr>
                        <a:t>Feature</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AUC</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-LL</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Gini</a:t>
                      </a:r>
                    </a:p>
                  </a:txBody>
                  <a:tcPr marL="12700" marR="12700" marT="12700" marB="0" anchor="b">
                    <a:lnL>
                      <a:noFill/>
                    </a:lnL>
                    <a:lnR>
                      <a:noFill/>
                    </a:lnR>
                    <a:lnT>
                      <a:noFill/>
                    </a:lnT>
                    <a:lnB>
                      <a:noFill/>
                    </a:lnB>
                  </a:tcPr>
                </a:tc>
              </a:tr>
              <a:tr h="261258">
                <a:tc>
                  <a:txBody>
                    <a:bodyPr/>
                    <a:lstStyle/>
                    <a:p>
                      <a:pPr algn="l" fontAlgn="b"/>
                      <a:r>
                        <a:rPr lang="en-US" sz="1200" b="0" i="0" u="none" strike="noStrike">
                          <a:solidFill>
                            <a:srgbClr val="000000"/>
                          </a:solidFill>
                          <a:effectLst/>
                          <a:latin typeface="Calibri"/>
                        </a:rPr>
                        <a:t>visit_freq</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0.781</a:t>
                      </a:r>
                    </a:p>
                  </a:txBody>
                  <a:tcPr marL="12700" marR="12700" marT="12700" marB="0" anchor="b">
                    <a:lnL>
                      <a:noFill/>
                    </a:lnL>
                    <a:lnR>
                      <a:noFill/>
                    </a:lnR>
                    <a:lnT>
                      <a:noFill/>
                    </a:lnT>
                    <a:lnB>
                      <a:noFill/>
                    </a:lnB>
                    <a:solidFill>
                      <a:srgbClr val="63BE7B"/>
                    </a:solidFill>
                  </a:tcPr>
                </a:tc>
                <a:tc>
                  <a:txBody>
                    <a:bodyPr/>
                    <a:lstStyle/>
                    <a:p>
                      <a:pPr algn="ctr" fontAlgn="b"/>
                      <a:r>
                        <a:rPr lang="en-US" sz="1200" b="0" i="0" u="none" strike="noStrike">
                          <a:solidFill>
                            <a:srgbClr val="000000"/>
                          </a:solidFill>
                          <a:effectLst/>
                          <a:latin typeface="Calibri"/>
                        </a:rPr>
                        <a:t>0.282</a:t>
                      </a:r>
                    </a:p>
                  </a:txBody>
                  <a:tcPr marL="12700" marR="12700" marT="12700" marB="0" anchor="b">
                    <a:lnL>
                      <a:noFill/>
                    </a:lnL>
                    <a:lnR>
                      <a:noFill/>
                    </a:lnR>
                    <a:lnT>
                      <a:noFill/>
                    </a:lnT>
                    <a:lnB>
                      <a:noFill/>
                    </a:lnB>
                    <a:solidFill>
                      <a:srgbClr val="85C77C"/>
                    </a:solidFill>
                  </a:tcPr>
                </a:tc>
                <a:tc>
                  <a:txBody>
                    <a:bodyPr/>
                    <a:lstStyle/>
                    <a:p>
                      <a:pPr algn="ctr" fontAlgn="b"/>
                      <a:r>
                        <a:rPr lang="en-US" sz="1200" b="0" i="0" u="none" strike="noStrike">
                          <a:solidFill>
                            <a:srgbClr val="000000"/>
                          </a:solidFill>
                          <a:effectLst/>
                          <a:latin typeface="Calibri"/>
                        </a:rPr>
                        <a:t>0.147</a:t>
                      </a:r>
                    </a:p>
                  </a:txBody>
                  <a:tcPr marL="12700" marR="12700" marT="12700" marB="0" anchor="b">
                    <a:lnL>
                      <a:noFill/>
                    </a:lnL>
                    <a:lnR>
                      <a:noFill/>
                    </a:lnR>
                    <a:lnT>
                      <a:noFill/>
                    </a:lnT>
                    <a:lnB>
                      <a:noFill/>
                    </a:lnB>
                    <a:solidFill>
                      <a:srgbClr val="D7E082"/>
                    </a:solidFill>
                  </a:tcPr>
                </a:tc>
              </a:tr>
              <a:tr h="261258">
                <a:tc>
                  <a:txBody>
                    <a:bodyPr/>
                    <a:lstStyle/>
                    <a:p>
                      <a:pPr algn="l" fontAlgn="b"/>
                      <a:r>
                        <a:rPr lang="en-US" sz="1200" b="0" i="0" u="none" strike="noStrike">
                          <a:solidFill>
                            <a:srgbClr val="000000"/>
                          </a:solidFill>
                          <a:effectLst/>
                          <a:latin typeface="Calibri"/>
                        </a:rPr>
                        <a:t>last_visit</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0.780</a:t>
                      </a:r>
                    </a:p>
                  </a:txBody>
                  <a:tcPr marL="12700" marR="12700" marT="12700" marB="0" anchor="b">
                    <a:lnL>
                      <a:noFill/>
                    </a:lnL>
                    <a:lnR>
                      <a:noFill/>
                    </a:lnR>
                    <a:lnT>
                      <a:noFill/>
                    </a:lnT>
                    <a:lnB>
                      <a:noFill/>
                    </a:lnB>
                    <a:solidFill>
                      <a:srgbClr val="66BF7C"/>
                    </a:solidFill>
                  </a:tcPr>
                </a:tc>
                <a:tc>
                  <a:txBody>
                    <a:bodyPr/>
                    <a:lstStyle/>
                    <a:p>
                      <a:pPr algn="ctr" fontAlgn="b"/>
                      <a:r>
                        <a:rPr lang="en-US" sz="1200" b="0" i="0" u="none" strike="noStrike">
                          <a:solidFill>
                            <a:srgbClr val="000000"/>
                          </a:solidFill>
                          <a:effectLst/>
                          <a:latin typeface="Calibri"/>
                        </a:rPr>
                        <a:t>0.306</a:t>
                      </a:r>
                    </a:p>
                  </a:txBody>
                  <a:tcPr marL="12700" marR="12700" marT="12700" marB="0" anchor="b">
                    <a:lnL>
                      <a:noFill/>
                    </a:lnL>
                    <a:lnR>
                      <a:noFill/>
                    </a:lnR>
                    <a:lnT>
                      <a:noFill/>
                    </a:lnT>
                    <a:lnB>
                      <a:noFill/>
                    </a:lnB>
                    <a:solidFill>
                      <a:srgbClr val="EBE582"/>
                    </a:solidFill>
                  </a:tcPr>
                </a:tc>
                <a:tc>
                  <a:txBody>
                    <a:bodyPr/>
                    <a:lstStyle/>
                    <a:p>
                      <a:pPr algn="ctr" fontAlgn="b"/>
                      <a:r>
                        <a:rPr lang="en-US" sz="1200" b="0" i="0" u="none" strike="noStrike">
                          <a:solidFill>
                            <a:srgbClr val="000000"/>
                          </a:solidFill>
                          <a:effectLst/>
                          <a:latin typeface="Calibri"/>
                        </a:rPr>
                        <a:t>0.528</a:t>
                      </a:r>
                    </a:p>
                  </a:txBody>
                  <a:tcPr marL="12700" marR="12700" marT="12700" marB="0" anchor="b">
                    <a:lnL>
                      <a:noFill/>
                    </a:lnL>
                    <a:lnR>
                      <a:noFill/>
                    </a:lnR>
                    <a:lnT>
                      <a:noFill/>
                    </a:lnT>
                    <a:lnB>
                      <a:noFill/>
                    </a:lnB>
                    <a:solidFill>
                      <a:srgbClr val="63BE7B"/>
                    </a:solidFill>
                  </a:tcPr>
                </a:tc>
              </a:tr>
              <a:tr h="261258">
                <a:tc>
                  <a:txBody>
                    <a:bodyPr/>
                    <a:lstStyle/>
                    <a:p>
                      <a:pPr algn="l" fontAlgn="b"/>
                      <a:r>
                        <a:rPr lang="en-US" sz="1200" b="0" i="0" u="none" strike="noStrike">
                          <a:solidFill>
                            <a:srgbClr val="000000"/>
                          </a:solidFill>
                          <a:effectLst/>
                          <a:latin typeface="Calibri"/>
                        </a:rPr>
                        <a:t>multiple_visit</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0.740</a:t>
                      </a:r>
                    </a:p>
                  </a:txBody>
                  <a:tcPr marL="12700" marR="12700" marT="12700" marB="0" anchor="b">
                    <a:lnL>
                      <a:noFill/>
                    </a:lnL>
                    <a:lnR>
                      <a:noFill/>
                    </a:lnR>
                    <a:lnT>
                      <a:noFill/>
                    </a:lnT>
                    <a:lnB>
                      <a:noFill/>
                    </a:lnB>
                    <a:solidFill>
                      <a:srgbClr val="9BCF7F"/>
                    </a:solidFill>
                  </a:tcPr>
                </a:tc>
                <a:tc>
                  <a:txBody>
                    <a:bodyPr/>
                    <a:lstStyle/>
                    <a:p>
                      <a:pPr algn="ctr" fontAlgn="b"/>
                      <a:r>
                        <a:rPr lang="en-US" sz="1200" b="0" i="0" u="none" strike="noStrike">
                          <a:solidFill>
                            <a:srgbClr val="000000"/>
                          </a:solidFill>
                          <a:effectLst/>
                          <a:latin typeface="Calibri"/>
                        </a:rPr>
                        <a:t>0.280</a:t>
                      </a:r>
                    </a:p>
                  </a:txBody>
                  <a:tcPr marL="12700" marR="12700" marT="12700" marB="0" anchor="b">
                    <a:lnL>
                      <a:noFill/>
                    </a:lnL>
                    <a:lnR>
                      <a:noFill/>
                    </a:lnR>
                    <a:lnT>
                      <a:noFill/>
                    </a:lnT>
                    <a:lnB>
                      <a:noFill/>
                    </a:lnB>
                    <a:solidFill>
                      <a:srgbClr val="7FC67C"/>
                    </a:solidFill>
                  </a:tcPr>
                </a:tc>
                <a:tc>
                  <a:txBody>
                    <a:bodyPr/>
                    <a:lstStyle/>
                    <a:p>
                      <a:pPr algn="ctr" fontAlgn="b"/>
                      <a:r>
                        <a:rPr lang="en-US" sz="1200" b="0" i="0" u="none" strike="noStrike">
                          <a:solidFill>
                            <a:srgbClr val="000000"/>
                          </a:solidFill>
                          <a:effectLst/>
                          <a:latin typeface="Calibri"/>
                        </a:rPr>
                        <a:t>0.000</a:t>
                      </a:r>
                    </a:p>
                  </a:txBody>
                  <a:tcPr marL="12700" marR="12700" marT="12700" marB="0" anchor="b">
                    <a:lnL>
                      <a:noFill/>
                    </a:lnL>
                    <a:lnR>
                      <a:noFill/>
                    </a:lnR>
                    <a:lnT>
                      <a:noFill/>
                    </a:lnT>
                    <a:lnB>
                      <a:noFill/>
                    </a:lnB>
                    <a:solidFill>
                      <a:srgbClr val="F8696B"/>
                    </a:solidFill>
                  </a:tcPr>
                </a:tc>
              </a:tr>
              <a:tr h="261258">
                <a:tc>
                  <a:txBody>
                    <a:bodyPr/>
                    <a:lstStyle/>
                    <a:p>
                      <a:pPr algn="l" fontAlgn="b"/>
                      <a:r>
                        <a:rPr lang="en-US" sz="1200" b="0" i="0" u="none" strike="noStrike">
                          <a:solidFill>
                            <a:srgbClr val="000000"/>
                          </a:solidFill>
                          <a:effectLst/>
                          <a:latin typeface="Calibri"/>
                        </a:rPr>
                        <a:t>sv_interval</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0.717</a:t>
                      </a:r>
                    </a:p>
                  </a:txBody>
                  <a:tcPr marL="12700" marR="12700" marT="12700" marB="0" anchor="b">
                    <a:lnL>
                      <a:noFill/>
                    </a:lnL>
                    <a:lnR>
                      <a:noFill/>
                    </a:lnR>
                    <a:lnT>
                      <a:noFill/>
                    </a:lnT>
                    <a:lnB>
                      <a:noFill/>
                    </a:lnB>
                    <a:solidFill>
                      <a:srgbClr val="BAD780"/>
                    </a:solidFill>
                  </a:tcPr>
                </a:tc>
                <a:tc>
                  <a:txBody>
                    <a:bodyPr/>
                    <a:lstStyle/>
                    <a:p>
                      <a:pPr algn="ctr" fontAlgn="b"/>
                      <a:r>
                        <a:rPr lang="en-US" sz="1200" b="0" i="0" u="none" strike="noStrike">
                          <a:solidFill>
                            <a:srgbClr val="000000"/>
                          </a:solidFill>
                          <a:effectLst/>
                          <a:latin typeface="Calibri"/>
                        </a:rPr>
                        <a:t>0.323</a:t>
                      </a:r>
                    </a:p>
                  </a:txBody>
                  <a:tcPr marL="12700" marR="12700" marT="12700" marB="0" anchor="b">
                    <a:lnL>
                      <a:noFill/>
                    </a:lnL>
                    <a:lnR>
                      <a:noFill/>
                    </a:lnR>
                    <a:lnT>
                      <a:noFill/>
                    </a:lnT>
                    <a:lnB>
                      <a:noFill/>
                    </a:lnB>
                    <a:solidFill>
                      <a:srgbClr val="FB9373"/>
                    </a:solidFill>
                  </a:tcPr>
                </a:tc>
                <a:tc>
                  <a:txBody>
                    <a:bodyPr/>
                    <a:lstStyle/>
                    <a:p>
                      <a:pPr algn="ctr" fontAlgn="b"/>
                      <a:r>
                        <a:rPr lang="en-US" sz="1200" b="0" i="0" u="none" strike="noStrike">
                          <a:solidFill>
                            <a:srgbClr val="000000"/>
                          </a:solidFill>
                          <a:effectLst/>
                          <a:latin typeface="Calibri"/>
                        </a:rPr>
                        <a:t>0.046</a:t>
                      </a:r>
                    </a:p>
                  </a:txBody>
                  <a:tcPr marL="12700" marR="12700" marT="12700" marB="0" anchor="b">
                    <a:lnL>
                      <a:noFill/>
                    </a:lnL>
                    <a:lnR>
                      <a:noFill/>
                    </a:lnR>
                    <a:lnT>
                      <a:noFill/>
                    </a:lnT>
                    <a:lnB>
                      <a:noFill/>
                    </a:lnB>
                    <a:solidFill>
                      <a:srgbClr val="F6E984"/>
                    </a:solidFill>
                  </a:tcPr>
                </a:tc>
              </a:tr>
              <a:tr h="261258">
                <a:tc>
                  <a:txBody>
                    <a:bodyPr/>
                    <a:lstStyle/>
                    <a:p>
                      <a:pPr algn="l" fontAlgn="b"/>
                      <a:r>
                        <a:rPr lang="en-US" sz="1200" b="0" i="0" u="none" strike="noStrike">
                          <a:solidFill>
                            <a:srgbClr val="000000"/>
                          </a:solidFill>
                          <a:effectLst/>
                          <a:latin typeface="Calibri"/>
                        </a:rPr>
                        <a:t>buy_freq</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0.673</a:t>
                      </a:r>
                    </a:p>
                  </a:txBody>
                  <a:tcPr marL="12700" marR="12700" marT="12700" marB="0" anchor="b">
                    <a:lnL>
                      <a:noFill/>
                    </a:lnL>
                    <a:lnR>
                      <a:noFill/>
                    </a:lnR>
                    <a:lnT>
                      <a:noFill/>
                    </a:lnT>
                    <a:lnB>
                      <a:noFill/>
                    </a:lnB>
                    <a:solidFill>
                      <a:srgbClr val="F4E884"/>
                    </a:solidFill>
                  </a:tcPr>
                </a:tc>
                <a:tc>
                  <a:txBody>
                    <a:bodyPr/>
                    <a:lstStyle/>
                    <a:p>
                      <a:pPr algn="ctr" fontAlgn="b"/>
                      <a:r>
                        <a:rPr lang="en-US" sz="1200" b="0" i="0" u="none" strike="noStrike">
                          <a:solidFill>
                            <a:srgbClr val="000000"/>
                          </a:solidFill>
                          <a:effectLst/>
                          <a:latin typeface="Calibri"/>
                        </a:rPr>
                        <a:t>0.274</a:t>
                      </a:r>
                    </a:p>
                  </a:txBody>
                  <a:tcPr marL="12700" marR="12700" marT="12700" marB="0" anchor="b">
                    <a:lnL>
                      <a:noFill/>
                    </a:lnL>
                    <a:lnR>
                      <a:noFill/>
                    </a:lnR>
                    <a:lnT>
                      <a:noFill/>
                    </a:lnT>
                    <a:lnB>
                      <a:noFill/>
                    </a:lnB>
                    <a:solidFill>
                      <a:srgbClr val="63BE7B"/>
                    </a:solidFill>
                  </a:tcPr>
                </a:tc>
                <a:tc>
                  <a:txBody>
                    <a:bodyPr/>
                    <a:lstStyle/>
                    <a:p>
                      <a:pPr algn="ctr" fontAlgn="b"/>
                      <a:r>
                        <a:rPr lang="en-US" sz="1200" b="0" i="0" u="none" strike="noStrike">
                          <a:solidFill>
                            <a:srgbClr val="000000"/>
                          </a:solidFill>
                          <a:effectLst/>
                          <a:latin typeface="Calibri"/>
                        </a:rPr>
                        <a:t>0.151</a:t>
                      </a:r>
                    </a:p>
                  </a:txBody>
                  <a:tcPr marL="12700" marR="12700" marT="12700" marB="0" anchor="b">
                    <a:lnL>
                      <a:noFill/>
                    </a:lnL>
                    <a:lnR>
                      <a:noFill/>
                    </a:lnR>
                    <a:lnT>
                      <a:noFill/>
                    </a:lnT>
                    <a:lnB>
                      <a:noFill/>
                    </a:lnB>
                    <a:solidFill>
                      <a:srgbClr val="D6E082"/>
                    </a:solidFill>
                  </a:tcPr>
                </a:tc>
              </a:tr>
              <a:tr h="261258">
                <a:tc>
                  <a:txBody>
                    <a:bodyPr/>
                    <a:lstStyle/>
                    <a:p>
                      <a:pPr algn="l" fontAlgn="b"/>
                      <a:r>
                        <a:rPr lang="en-US" sz="1200" b="0" i="0" u="none" strike="noStrike">
                          <a:solidFill>
                            <a:srgbClr val="000000"/>
                          </a:solidFill>
                          <a:effectLst/>
                          <a:latin typeface="Calibri"/>
                        </a:rPr>
                        <a:t>isbuyer</a:t>
                      </a:r>
                    </a:p>
                  </a:txBody>
                  <a:tcPr marL="12700" marR="12700" marT="12700" marB="0" anchor="b">
                    <a:lnL>
                      <a:noFill/>
                    </a:lnL>
                    <a:lnR>
                      <a:noFill/>
                    </a:lnR>
                    <a:lnT>
                      <a:noFill/>
                    </a:lnT>
                    <a:lnB>
                      <a:noFill/>
                    </a:lnB>
                  </a:tcPr>
                </a:tc>
                <a:tc>
                  <a:txBody>
                    <a:bodyPr/>
                    <a:lstStyle/>
                    <a:p>
                      <a:pPr algn="ctr" fontAlgn="ctr"/>
                      <a:r>
                        <a:rPr lang="en-US" sz="1000" b="0" i="0" u="none" strike="noStrike">
                          <a:solidFill>
                            <a:srgbClr val="000000"/>
                          </a:solidFill>
                          <a:effectLst/>
                          <a:latin typeface="Courier"/>
                        </a:rPr>
                        <a:t>0.670</a:t>
                      </a:r>
                    </a:p>
                  </a:txBody>
                  <a:tcPr marL="12700" marR="12700" marT="12700" marB="0" anchor="ctr">
                    <a:lnL>
                      <a:noFill/>
                    </a:lnL>
                    <a:lnR>
                      <a:noFill/>
                    </a:lnR>
                    <a:lnT>
                      <a:noFill/>
                    </a:lnT>
                    <a:lnB>
                      <a:noFill/>
                    </a:lnB>
                    <a:solidFill>
                      <a:srgbClr val="F8E984"/>
                    </a:solidFill>
                  </a:tcPr>
                </a:tc>
                <a:tc>
                  <a:txBody>
                    <a:bodyPr/>
                    <a:lstStyle/>
                    <a:p>
                      <a:pPr algn="ctr" fontAlgn="ctr"/>
                      <a:r>
                        <a:rPr lang="en-US" sz="1000" b="0" i="0" u="none" strike="noStrike">
                          <a:solidFill>
                            <a:srgbClr val="000000"/>
                          </a:solidFill>
                          <a:effectLst/>
                          <a:latin typeface="Courier"/>
                        </a:rPr>
                        <a:t>0.278</a:t>
                      </a:r>
                    </a:p>
                  </a:txBody>
                  <a:tcPr marL="12700" marR="12700" marT="12700" marB="0" anchor="ctr">
                    <a:lnL>
                      <a:noFill/>
                    </a:lnL>
                    <a:lnR>
                      <a:noFill/>
                    </a:lnR>
                    <a:lnT>
                      <a:noFill/>
                    </a:lnT>
                    <a:lnB>
                      <a:noFill/>
                    </a:lnB>
                    <a:solidFill>
                      <a:srgbClr val="75C37C"/>
                    </a:solidFill>
                  </a:tcPr>
                </a:tc>
                <a:tc>
                  <a:txBody>
                    <a:bodyPr/>
                    <a:lstStyle/>
                    <a:p>
                      <a:pPr algn="ctr" fontAlgn="b"/>
                      <a:r>
                        <a:rPr lang="en-US" sz="1200" b="0" i="0" u="none" strike="noStrike">
                          <a:solidFill>
                            <a:srgbClr val="000000"/>
                          </a:solidFill>
                          <a:effectLst/>
                          <a:latin typeface="Calibri"/>
                        </a:rPr>
                        <a:t>0.000</a:t>
                      </a:r>
                    </a:p>
                  </a:txBody>
                  <a:tcPr marL="12700" marR="12700" marT="12700" marB="0" anchor="b">
                    <a:lnL>
                      <a:noFill/>
                    </a:lnL>
                    <a:lnR>
                      <a:noFill/>
                    </a:lnR>
                    <a:lnT>
                      <a:noFill/>
                    </a:lnT>
                    <a:lnB>
                      <a:noFill/>
                    </a:lnB>
                    <a:solidFill>
                      <a:srgbClr val="F8696B"/>
                    </a:solidFill>
                  </a:tcPr>
                </a:tc>
              </a:tr>
              <a:tr h="261258">
                <a:tc>
                  <a:txBody>
                    <a:bodyPr/>
                    <a:lstStyle/>
                    <a:p>
                      <a:pPr algn="l" fontAlgn="b"/>
                      <a:r>
                        <a:rPr lang="en-US" sz="1200" b="0" i="0" u="none" strike="noStrike">
                          <a:solidFill>
                            <a:srgbClr val="000000"/>
                          </a:solidFill>
                          <a:effectLst/>
                          <a:latin typeface="Calibri"/>
                        </a:rPr>
                        <a:t>last_buy</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0.665</a:t>
                      </a:r>
                    </a:p>
                  </a:txBody>
                  <a:tcPr marL="12700" marR="12700" marT="12700" marB="0" anchor="b">
                    <a:lnL>
                      <a:noFill/>
                    </a:lnL>
                    <a:lnR>
                      <a:noFill/>
                    </a:lnR>
                    <a:lnT>
                      <a:noFill/>
                    </a:lnT>
                    <a:lnB>
                      <a:noFill/>
                    </a:lnB>
                    <a:solidFill>
                      <a:srgbClr val="FFEB84"/>
                    </a:solidFill>
                  </a:tcPr>
                </a:tc>
                <a:tc>
                  <a:txBody>
                    <a:bodyPr/>
                    <a:lstStyle/>
                    <a:p>
                      <a:pPr algn="ctr" fontAlgn="b"/>
                      <a:r>
                        <a:rPr lang="en-US" sz="1200" b="0" i="0" u="none" strike="noStrike">
                          <a:solidFill>
                            <a:srgbClr val="000000"/>
                          </a:solidFill>
                          <a:effectLst/>
                          <a:latin typeface="Calibri"/>
                        </a:rPr>
                        <a:t>0.321</a:t>
                      </a:r>
                    </a:p>
                  </a:txBody>
                  <a:tcPr marL="12700" marR="12700" marT="12700" marB="0" anchor="b">
                    <a:lnL>
                      <a:noFill/>
                    </a:lnL>
                    <a:lnR>
                      <a:noFill/>
                    </a:lnR>
                    <a:lnT>
                      <a:noFill/>
                    </a:lnT>
                    <a:lnB>
                      <a:noFill/>
                    </a:lnB>
                    <a:solidFill>
                      <a:srgbClr val="FCA577"/>
                    </a:solidFill>
                  </a:tcPr>
                </a:tc>
                <a:tc>
                  <a:txBody>
                    <a:bodyPr/>
                    <a:lstStyle/>
                    <a:p>
                      <a:pPr algn="ctr" fontAlgn="b"/>
                      <a:r>
                        <a:rPr lang="en-US" sz="1200" b="0" i="0" u="none" strike="noStrike">
                          <a:solidFill>
                            <a:srgbClr val="000000"/>
                          </a:solidFill>
                          <a:effectLst/>
                          <a:latin typeface="Calibri"/>
                        </a:rPr>
                        <a:t>0.015</a:t>
                      </a:r>
                    </a:p>
                  </a:txBody>
                  <a:tcPr marL="12700" marR="12700" marT="12700" marB="0" anchor="b">
                    <a:lnL>
                      <a:noFill/>
                    </a:lnL>
                    <a:lnR>
                      <a:noFill/>
                    </a:lnR>
                    <a:lnT>
                      <a:noFill/>
                    </a:lnT>
                    <a:lnB>
                      <a:noFill/>
                    </a:lnB>
                    <a:solidFill>
                      <a:srgbClr val="FFEB84"/>
                    </a:solidFill>
                  </a:tcPr>
                </a:tc>
              </a:tr>
              <a:tr h="261258">
                <a:tc>
                  <a:txBody>
                    <a:bodyPr/>
                    <a:lstStyle/>
                    <a:p>
                      <a:pPr algn="l" fontAlgn="b"/>
                      <a:r>
                        <a:rPr lang="en-US" sz="1200" b="0" i="0" u="none" strike="noStrike">
                          <a:solidFill>
                            <a:srgbClr val="000000"/>
                          </a:solidFill>
                          <a:effectLst/>
                          <a:latin typeface="Calibri"/>
                        </a:rPr>
                        <a:t>buy_interval</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0.581</a:t>
                      </a:r>
                    </a:p>
                  </a:txBody>
                  <a:tcPr marL="12700" marR="12700" marT="12700" marB="0" anchor="b">
                    <a:lnL>
                      <a:noFill/>
                    </a:lnL>
                    <a:lnR>
                      <a:noFill/>
                    </a:lnR>
                    <a:lnT>
                      <a:noFill/>
                    </a:lnT>
                    <a:lnB>
                      <a:noFill/>
                    </a:lnB>
                    <a:solidFill>
                      <a:srgbClr val="FAA075"/>
                    </a:solidFill>
                  </a:tcPr>
                </a:tc>
                <a:tc>
                  <a:txBody>
                    <a:bodyPr/>
                    <a:lstStyle/>
                    <a:p>
                      <a:pPr algn="ctr" fontAlgn="b"/>
                      <a:r>
                        <a:rPr lang="en-US" sz="1200" b="0" i="0" u="none" strike="noStrike">
                          <a:solidFill>
                            <a:srgbClr val="000000"/>
                          </a:solidFill>
                          <a:effectLst/>
                          <a:latin typeface="Calibri"/>
                        </a:rPr>
                        <a:t>0.310</a:t>
                      </a:r>
                    </a:p>
                  </a:txBody>
                  <a:tcPr marL="12700" marR="12700" marT="12700" marB="0" anchor="b">
                    <a:lnL>
                      <a:noFill/>
                    </a:lnL>
                    <a:lnR>
                      <a:noFill/>
                    </a:lnR>
                    <a:lnT>
                      <a:noFill/>
                    </a:lnT>
                    <a:lnB>
                      <a:noFill/>
                    </a:lnB>
                    <a:solidFill>
                      <a:srgbClr val="FFEB84"/>
                    </a:solidFill>
                  </a:tcPr>
                </a:tc>
                <a:tc>
                  <a:txBody>
                    <a:bodyPr/>
                    <a:lstStyle/>
                    <a:p>
                      <a:pPr algn="ctr" fontAlgn="b"/>
                      <a:r>
                        <a:rPr lang="en-US" sz="1200" b="0" i="0" u="none" strike="noStrike">
                          <a:solidFill>
                            <a:srgbClr val="000000"/>
                          </a:solidFill>
                          <a:effectLst/>
                          <a:latin typeface="Calibri"/>
                        </a:rPr>
                        <a:t>0.000</a:t>
                      </a:r>
                    </a:p>
                  </a:txBody>
                  <a:tcPr marL="12700" marR="12700" marT="12700" marB="0" anchor="b">
                    <a:lnL>
                      <a:noFill/>
                    </a:lnL>
                    <a:lnR>
                      <a:noFill/>
                    </a:lnR>
                    <a:lnT>
                      <a:noFill/>
                    </a:lnT>
                    <a:lnB>
                      <a:noFill/>
                    </a:lnB>
                    <a:solidFill>
                      <a:srgbClr val="F8696B"/>
                    </a:solidFill>
                  </a:tcPr>
                </a:tc>
              </a:tr>
              <a:tr h="261258">
                <a:tc>
                  <a:txBody>
                    <a:bodyPr/>
                    <a:lstStyle/>
                    <a:p>
                      <a:pPr algn="l" fontAlgn="b"/>
                      <a:r>
                        <a:rPr lang="en-US" sz="1200" b="0" i="0" u="none" strike="noStrike">
                          <a:solidFill>
                            <a:srgbClr val="000000"/>
                          </a:solidFill>
                          <a:effectLst/>
                          <a:latin typeface="Calibri"/>
                        </a:rPr>
                        <a:t>multiple_buy</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0.581</a:t>
                      </a:r>
                    </a:p>
                  </a:txBody>
                  <a:tcPr marL="12700" marR="12700" marT="12700" marB="0" anchor="b">
                    <a:lnL>
                      <a:noFill/>
                    </a:lnL>
                    <a:lnR>
                      <a:noFill/>
                    </a:lnR>
                    <a:lnT>
                      <a:noFill/>
                    </a:lnT>
                    <a:lnB>
                      <a:noFill/>
                    </a:lnB>
                    <a:solidFill>
                      <a:srgbClr val="FAA075"/>
                    </a:solidFill>
                  </a:tcPr>
                </a:tc>
                <a:tc>
                  <a:txBody>
                    <a:bodyPr/>
                    <a:lstStyle/>
                    <a:p>
                      <a:pPr algn="ctr" fontAlgn="b"/>
                      <a:r>
                        <a:rPr lang="en-US" sz="1200" b="0" i="0" u="none" strike="noStrike">
                          <a:solidFill>
                            <a:srgbClr val="000000"/>
                          </a:solidFill>
                          <a:effectLst/>
                          <a:latin typeface="Calibri"/>
                        </a:rPr>
                        <a:t>0.297</a:t>
                      </a:r>
                    </a:p>
                  </a:txBody>
                  <a:tcPr marL="12700" marR="12700" marT="12700" marB="0" anchor="b">
                    <a:lnL>
                      <a:noFill/>
                    </a:lnL>
                    <a:lnR>
                      <a:noFill/>
                    </a:lnR>
                    <a:lnT>
                      <a:noFill/>
                    </a:lnT>
                    <a:lnB>
                      <a:noFill/>
                    </a:lnB>
                    <a:solidFill>
                      <a:srgbClr val="C6DA80"/>
                    </a:solidFill>
                  </a:tcPr>
                </a:tc>
                <a:tc>
                  <a:txBody>
                    <a:bodyPr/>
                    <a:lstStyle/>
                    <a:p>
                      <a:pPr algn="ctr" fontAlgn="b"/>
                      <a:r>
                        <a:rPr lang="en-US" sz="1200" b="0" i="0" u="none" strike="noStrike">
                          <a:solidFill>
                            <a:srgbClr val="000000"/>
                          </a:solidFill>
                          <a:effectLst/>
                          <a:latin typeface="Calibri"/>
                        </a:rPr>
                        <a:t>0.000</a:t>
                      </a:r>
                    </a:p>
                  </a:txBody>
                  <a:tcPr marL="12700" marR="12700" marT="12700" marB="0" anchor="b">
                    <a:lnL>
                      <a:noFill/>
                    </a:lnL>
                    <a:lnR>
                      <a:noFill/>
                    </a:lnR>
                    <a:lnT>
                      <a:noFill/>
                    </a:lnT>
                    <a:lnB>
                      <a:noFill/>
                    </a:lnB>
                    <a:solidFill>
                      <a:srgbClr val="F8696B"/>
                    </a:solidFill>
                  </a:tcPr>
                </a:tc>
              </a:tr>
              <a:tr h="261258">
                <a:tc>
                  <a:txBody>
                    <a:bodyPr/>
                    <a:lstStyle/>
                    <a:p>
                      <a:pPr algn="l" fontAlgn="b"/>
                      <a:r>
                        <a:rPr lang="en-US" sz="1200" b="0" i="0" u="none" strike="noStrike">
                          <a:solidFill>
                            <a:srgbClr val="000000"/>
                          </a:solidFill>
                          <a:effectLst/>
                          <a:latin typeface="Calibri"/>
                        </a:rPr>
                        <a:t>uniq_urls</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0.580</a:t>
                      </a:r>
                    </a:p>
                  </a:txBody>
                  <a:tcPr marL="12700" marR="12700" marT="12700" marB="0" anchor="b">
                    <a:lnL>
                      <a:noFill/>
                    </a:lnL>
                    <a:lnR>
                      <a:noFill/>
                    </a:lnR>
                    <a:lnT>
                      <a:noFill/>
                    </a:lnT>
                    <a:lnB>
                      <a:noFill/>
                    </a:lnB>
                    <a:solidFill>
                      <a:srgbClr val="FA9F75"/>
                    </a:solidFill>
                  </a:tcPr>
                </a:tc>
                <a:tc>
                  <a:txBody>
                    <a:bodyPr/>
                    <a:lstStyle/>
                    <a:p>
                      <a:pPr algn="ctr" fontAlgn="b"/>
                      <a:r>
                        <a:rPr lang="en-US" sz="1200" b="0" i="0" u="none" strike="noStrike">
                          <a:solidFill>
                            <a:srgbClr val="000000"/>
                          </a:solidFill>
                          <a:effectLst/>
                          <a:latin typeface="Calibri"/>
                        </a:rPr>
                        <a:t>0.322</a:t>
                      </a:r>
                    </a:p>
                  </a:txBody>
                  <a:tcPr marL="12700" marR="12700" marT="12700" marB="0" anchor="b">
                    <a:lnL>
                      <a:noFill/>
                    </a:lnL>
                    <a:lnR>
                      <a:noFill/>
                    </a:lnR>
                    <a:lnT>
                      <a:noFill/>
                    </a:lnT>
                    <a:lnB>
                      <a:noFill/>
                    </a:lnB>
                    <a:solidFill>
                      <a:srgbClr val="FB9D75"/>
                    </a:solidFill>
                  </a:tcPr>
                </a:tc>
                <a:tc>
                  <a:txBody>
                    <a:bodyPr/>
                    <a:lstStyle/>
                    <a:p>
                      <a:pPr algn="ctr" fontAlgn="b"/>
                      <a:r>
                        <a:rPr lang="en-US" sz="1200" b="0" i="0" u="none" strike="noStrike">
                          <a:solidFill>
                            <a:srgbClr val="000000"/>
                          </a:solidFill>
                          <a:effectLst/>
                          <a:latin typeface="Calibri"/>
                        </a:rPr>
                        <a:t>0.051</a:t>
                      </a:r>
                    </a:p>
                  </a:txBody>
                  <a:tcPr marL="12700" marR="12700" marT="12700" marB="0" anchor="b">
                    <a:lnL>
                      <a:noFill/>
                    </a:lnL>
                    <a:lnR>
                      <a:noFill/>
                    </a:lnR>
                    <a:lnT>
                      <a:noFill/>
                    </a:lnT>
                    <a:lnB>
                      <a:noFill/>
                    </a:lnB>
                    <a:solidFill>
                      <a:srgbClr val="F4E884"/>
                    </a:solidFill>
                  </a:tcPr>
                </a:tc>
              </a:tr>
              <a:tr h="261258">
                <a:tc>
                  <a:txBody>
                    <a:bodyPr/>
                    <a:lstStyle/>
                    <a:p>
                      <a:pPr algn="l" fontAlgn="b"/>
                      <a:r>
                        <a:rPr lang="en-US" sz="1200" b="0" i="0" u="none" strike="noStrike">
                          <a:solidFill>
                            <a:srgbClr val="000000"/>
                          </a:solidFill>
                          <a:effectLst/>
                          <a:latin typeface="Calibri"/>
                        </a:rPr>
                        <a:t>num_checkins</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0.567</a:t>
                      </a:r>
                    </a:p>
                  </a:txBody>
                  <a:tcPr marL="12700" marR="12700" marT="12700" marB="0" anchor="b">
                    <a:lnL>
                      <a:noFill/>
                    </a:lnL>
                    <a:lnR>
                      <a:noFill/>
                    </a:lnR>
                    <a:lnT>
                      <a:noFill/>
                    </a:lnT>
                    <a:lnB>
                      <a:noFill/>
                    </a:lnB>
                    <a:solidFill>
                      <a:srgbClr val="FA9473"/>
                    </a:solidFill>
                  </a:tcPr>
                </a:tc>
                <a:tc>
                  <a:txBody>
                    <a:bodyPr/>
                    <a:lstStyle/>
                    <a:p>
                      <a:pPr algn="ctr" fontAlgn="b"/>
                      <a:r>
                        <a:rPr lang="en-US" sz="1200" b="0" i="0" u="none" strike="noStrike">
                          <a:solidFill>
                            <a:srgbClr val="000000"/>
                          </a:solidFill>
                          <a:effectLst/>
                          <a:latin typeface="Calibri"/>
                        </a:rPr>
                        <a:t>0.326</a:t>
                      </a:r>
                    </a:p>
                  </a:txBody>
                  <a:tcPr marL="12700" marR="12700" marT="12700" marB="0" anchor="b">
                    <a:lnL>
                      <a:noFill/>
                    </a:lnL>
                    <a:lnR>
                      <a:noFill/>
                    </a:lnR>
                    <a:lnT>
                      <a:noFill/>
                    </a:lnT>
                    <a:lnB>
                      <a:noFill/>
                    </a:lnB>
                    <a:solidFill>
                      <a:srgbClr val="FA8070"/>
                    </a:solidFill>
                  </a:tcPr>
                </a:tc>
                <a:tc>
                  <a:txBody>
                    <a:bodyPr/>
                    <a:lstStyle/>
                    <a:p>
                      <a:pPr algn="ctr" fontAlgn="b"/>
                      <a:r>
                        <a:rPr lang="en-US" sz="1200" b="0" i="0" u="none" strike="noStrike">
                          <a:solidFill>
                            <a:srgbClr val="000000"/>
                          </a:solidFill>
                          <a:effectLst/>
                          <a:latin typeface="Calibri"/>
                        </a:rPr>
                        <a:t>0.062</a:t>
                      </a:r>
                    </a:p>
                  </a:txBody>
                  <a:tcPr marL="12700" marR="12700" marT="12700" marB="0" anchor="b">
                    <a:lnL>
                      <a:noFill/>
                    </a:lnL>
                    <a:lnR>
                      <a:noFill/>
                    </a:lnR>
                    <a:lnT>
                      <a:noFill/>
                    </a:lnT>
                    <a:lnB>
                      <a:noFill/>
                    </a:lnB>
                    <a:solidFill>
                      <a:srgbClr val="F1E784"/>
                    </a:solidFill>
                  </a:tcPr>
                </a:tc>
              </a:tr>
              <a:tr h="261258">
                <a:tc>
                  <a:txBody>
                    <a:bodyPr/>
                    <a:lstStyle/>
                    <a:p>
                      <a:pPr algn="l" fontAlgn="b"/>
                      <a:r>
                        <a:rPr lang="en-US" sz="1200" b="0" i="0" u="none" strike="noStrike">
                          <a:solidFill>
                            <a:srgbClr val="000000"/>
                          </a:solidFill>
                          <a:effectLst/>
                          <a:latin typeface="Calibri"/>
                        </a:rPr>
                        <a:t>expected_time_visit</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0.564</a:t>
                      </a:r>
                    </a:p>
                  </a:txBody>
                  <a:tcPr marL="12700" marR="12700" marT="12700" marB="0" anchor="b">
                    <a:lnL>
                      <a:noFill/>
                    </a:lnL>
                    <a:lnR>
                      <a:noFill/>
                    </a:lnR>
                    <a:lnT>
                      <a:noFill/>
                    </a:lnT>
                    <a:lnB>
                      <a:noFill/>
                    </a:lnB>
                    <a:solidFill>
                      <a:srgbClr val="FA9172"/>
                    </a:solidFill>
                  </a:tcPr>
                </a:tc>
                <a:tc>
                  <a:txBody>
                    <a:bodyPr/>
                    <a:lstStyle/>
                    <a:p>
                      <a:pPr algn="ctr" fontAlgn="b"/>
                      <a:r>
                        <a:rPr lang="en-US" sz="1200" b="0" i="0" u="none" strike="noStrike">
                          <a:solidFill>
                            <a:srgbClr val="000000"/>
                          </a:solidFill>
                          <a:effectLst/>
                          <a:latin typeface="Calibri"/>
                        </a:rPr>
                        <a:t>0.329</a:t>
                      </a:r>
                    </a:p>
                  </a:txBody>
                  <a:tcPr marL="12700" marR="12700" marT="12700" marB="0" anchor="b">
                    <a:lnL>
                      <a:noFill/>
                    </a:lnL>
                    <a:lnR>
                      <a:noFill/>
                    </a:lnR>
                    <a:lnT>
                      <a:noFill/>
                    </a:lnT>
                    <a:lnB>
                      <a:noFill/>
                    </a:lnB>
                    <a:solidFill>
                      <a:srgbClr val="F8696B"/>
                    </a:solidFill>
                  </a:tcPr>
                </a:tc>
                <a:tc>
                  <a:txBody>
                    <a:bodyPr/>
                    <a:lstStyle/>
                    <a:p>
                      <a:pPr algn="ctr" fontAlgn="b"/>
                      <a:r>
                        <a:rPr lang="en-US" sz="1200" b="0" i="0" u="none" strike="noStrike">
                          <a:solidFill>
                            <a:srgbClr val="000000"/>
                          </a:solidFill>
                          <a:effectLst/>
                          <a:latin typeface="Calibri"/>
                        </a:rPr>
                        <a:t>0.000</a:t>
                      </a:r>
                    </a:p>
                  </a:txBody>
                  <a:tcPr marL="12700" marR="12700" marT="12700" marB="0" anchor="b">
                    <a:lnL>
                      <a:noFill/>
                    </a:lnL>
                    <a:lnR>
                      <a:noFill/>
                    </a:lnR>
                    <a:lnT>
                      <a:noFill/>
                    </a:lnT>
                    <a:lnB>
                      <a:noFill/>
                    </a:lnB>
                    <a:solidFill>
                      <a:srgbClr val="F8696B"/>
                    </a:solidFill>
                  </a:tcPr>
                </a:tc>
              </a:tr>
              <a:tr h="261258">
                <a:tc>
                  <a:txBody>
                    <a:bodyPr/>
                    <a:lstStyle/>
                    <a:p>
                      <a:pPr algn="l" fontAlgn="b"/>
                      <a:r>
                        <a:rPr lang="en-US" sz="1200" b="0" i="0" u="none" strike="noStrike">
                          <a:solidFill>
                            <a:srgbClr val="000000"/>
                          </a:solidFill>
                          <a:effectLst/>
                          <a:latin typeface="Calibri"/>
                        </a:rPr>
                        <a:t>expected_time_buy</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0.518</a:t>
                      </a:r>
                    </a:p>
                  </a:txBody>
                  <a:tcPr marL="12700" marR="12700" marT="12700" marB="0" anchor="b">
                    <a:lnL>
                      <a:noFill/>
                    </a:lnL>
                    <a:lnR>
                      <a:noFill/>
                    </a:lnR>
                    <a:lnT>
                      <a:noFill/>
                    </a:lnT>
                    <a:lnB>
                      <a:noFill/>
                    </a:lnB>
                    <a:solidFill>
                      <a:srgbClr val="F8696B"/>
                    </a:solidFill>
                  </a:tcPr>
                </a:tc>
                <a:tc>
                  <a:txBody>
                    <a:bodyPr/>
                    <a:lstStyle/>
                    <a:p>
                      <a:pPr algn="ctr" fontAlgn="b"/>
                      <a:r>
                        <a:rPr lang="en-US" sz="1200" b="0" i="0" u="none" strike="noStrike">
                          <a:solidFill>
                            <a:srgbClr val="000000"/>
                          </a:solidFill>
                          <a:effectLst/>
                          <a:latin typeface="Calibri"/>
                        </a:rPr>
                        <a:t>0.327</a:t>
                      </a:r>
                    </a:p>
                  </a:txBody>
                  <a:tcPr marL="12700" marR="12700" marT="12700" marB="0" anchor="b">
                    <a:lnL>
                      <a:noFill/>
                    </a:lnL>
                    <a:lnR>
                      <a:noFill/>
                    </a:lnR>
                    <a:lnT>
                      <a:noFill/>
                    </a:lnT>
                    <a:lnB>
                      <a:noFill/>
                    </a:lnB>
                    <a:solidFill>
                      <a:srgbClr val="F9756E"/>
                    </a:solidFill>
                  </a:tcPr>
                </a:tc>
                <a:tc>
                  <a:txBody>
                    <a:bodyPr/>
                    <a:lstStyle/>
                    <a:p>
                      <a:pPr algn="ctr" fontAlgn="b"/>
                      <a:r>
                        <a:rPr lang="en-US" sz="1200" b="0" i="0" u="none" strike="noStrike" dirty="0">
                          <a:solidFill>
                            <a:srgbClr val="000000"/>
                          </a:solidFill>
                          <a:effectLst/>
                          <a:latin typeface="Calibri"/>
                        </a:rPr>
                        <a:t>0.000</a:t>
                      </a:r>
                    </a:p>
                  </a:txBody>
                  <a:tcPr marL="12700" marR="12700" marT="12700" marB="0" anchor="b">
                    <a:lnL>
                      <a:noFill/>
                    </a:lnL>
                    <a:lnR>
                      <a:noFill/>
                    </a:lnR>
                    <a:lnT>
                      <a:noFill/>
                    </a:lnT>
                    <a:lnB>
                      <a:noFill/>
                    </a:lnB>
                    <a:solidFill>
                      <a:srgbClr val="F8696B"/>
                    </a:solidFill>
                  </a:tcPr>
                </a:tc>
              </a:tr>
            </a:tbl>
          </a:graphicData>
        </a:graphic>
      </p:graphicFrame>
    </p:spTree>
    <p:extLst>
      <p:ext uri="{BB962C8B-B14F-4D97-AF65-F5344CB8AC3E}">
        <p14:creationId xmlns:p14="http://schemas.microsoft.com/office/powerpoint/2010/main" val="1267236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168" y="7569"/>
            <a:ext cx="8380799" cy="677651"/>
          </a:xfrm>
        </p:spPr>
        <p:txBody>
          <a:bodyPr>
            <a:normAutofit/>
          </a:bodyPr>
          <a:lstStyle/>
          <a:p>
            <a:r>
              <a:rPr lang="en-US" sz="3200" u="sng" dirty="0" smtClean="0"/>
              <a:t>Reminder</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90503" y="1017742"/>
            <a:ext cx="8496297" cy="830997"/>
          </a:xfrm>
          <a:prstGeom prst="rect">
            <a:avLst/>
          </a:prstGeom>
          <a:noFill/>
        </p:spPr>
        <p:txBody>
          <a:bodyPr wrap="square" rtlCol="0">
            <a:spAutoFit/>
          </a:bodyPr>
          <a:lstStyle/>
          <a:p>
            <a:r>
              <a:rPr lang="en-US" sz="2400" b="1" dirty="0" smtClean="0"/>
              <a:t>You will never build the </a:t>
            </a:r>
            <a:r>
              <a:rPr lang="en-US" sz="2400" b="1" i="1" dirty="0" smtClean="0">
                <a:solidFill>
                  <a:srgbClr val="D63851"/>
                </a:solidFill>
              </a:rPr>
              <a:t>perfect</a:t>
            </a:r>
            <a:r>
              <a:rPr lang="en-US" sz="2400" b="1" dirty="0" smtClean="0">
                <a:solidFill>
                  <a:srgbClr val="D63851"/>
                </a:solidFill>
              </a:rPr>
              <a:t> </a:t>
            </a:r>
            <a:r>
              <a:rPr lang="en-US" sz="2400" b="1" dirty="0" smtClean="0"/>
              <a:t>model… but we can always have a </a:t>
            </a:r>
            <a:r>
              <a:rPr lang="en-US" sz="2400" b="1" i="1" dirty="0" smtClean="0">
                <a:solidFill>
                  <a:srgbClr val="D63851"/>
                </a:solidFill>
              </a:rPr>
              <a:t>best</a:t>
            </a:r>
            <a:r>
              <a:rPr lang="en-US" sz="2400" b="1" dirty="0" smtClean="0">
                <a:solidFill>
                  <a:srgbClr val="D63851"/>
                </a:solidFill>
              </a:rPr>
              <a:t> </a:t>
            </a:r>
            <a:r>
              <a:rPr lang="en-US" sz="2400" b="1" dirty="0" smtClean="0"/>
              <a:t>model.</a:t>
            </a:r>
            <a:endParaRPr lang="en-US" sz="2400" b="1" dirty="0"/>
          </a:p>
        </p:txBody>
      </p:sp>
      <p:sp>
        <p:nvSpPr>
          <p:cNvPr id="3" name="TextBox 2"/>
          <p:cNvSpPr txBox="1"/>
          <p:nvPr/>
        </p:nvSpPr>
        <p:spPr>
          <a:xfrm>
            <a:off x="197767" y="2506133"/>
            <a:ext cx="8331200" cy="1200328"/>
          </a:xfrm>
          <a:prstGeom prst="rect">
            <a:avLst/>
          </a:prstGeom>
          <a:noFill/>
        </p:spPr>
        <p:txBody>
          <a:bodyPr wrap="square" rtlCol="0">
            <a:spAutoFit/>
          </a:bodyPr>
          <a:lstStyle/>
          <a:p>
            <a:r>
              <a:rPr lang="en-US" sz="2400" b="1" dirty="0" smtClean="0"/>
              <a:t>So far we have discussed the following design options:</a:t>
            </a:r>
          </a:p>
          <a:p>
            <a:r>
              <a:rPr lang="en-US" sz="2400" dirty="0" smtClean="0"/>
              <a:t> </a:t>
            </a:r>
          </a:p>
          <a:p>
            <a:pPr algn="ctr"/>
            <a:r>
              <a:rPr lang="en-US" sz="2400" dirty="0" smtClean="0"/>
              <a:t>[ Algorithm, Feature Set , Hyper-parameters (complexity)]</a:t>
            </a:r>
            <a:endParaRPr lang="en-US" sz="2400" dirty="0"/>
          </a:p>
        </p:txBody>
      </p:sp>
      <p:sp>
        <p:nvSpPr>
          <p:cNvPr id="9" name="TextBox 8"/>
          <p:cNvSpPr txBox="1"/>
          <p:nvPr/>
        </p:nvSpPr>
        <p:spPr>
          <a:xfrm>
            <a:off x="190503" y="4479497"/>
            <a:ext cx="8331200" cy="830997"/>
          </a:xfrm>
          <a:prstGeom prst="rect">
            <a:avLst/>
          </a:prstGeom>
          <a:noFill/>
        </p:spPr>
        <p:txBody>
          <a:bodyPr wrap="square" rtlCol="0">
            <a:spAutoFit/>
          </a:bodyPr>
          <a:lstStyle/>
          <a:p>
            <a:pPr algn="ctr"/>
            <a:r>
              <a:rPr lang="en-US" sz="2400" b="1" dirty="0" smtClean="0">
                <a:solidFill>
                  <a:srgbClr val="D63851"/>
                </a:solidFill>
              </a:rPr>
              <a:t>We also need to choose an evaluation metric!</a:t>
            </a:r>
          </a:p>
          <a:p>
            <a:r>
              <a:rPr lang="en-US" sz="2400" dirty="0" smtClean="0"/>
              <a:t> </a:t>
            </a:r>
          </a:p>
        </p:txBody>
      </p:sp>
    </p:spTree>
    <p:extLst>
      <p:ext uri="{BB962C8B-B14F-4D97-AF65-F5344CB8AC3E}">
        <p14:creationId xmlns:p14="http://schemas.microsoft.com/office/powerpoint/2010/main" val="36771106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732" y="72285"/>
            <a:ext cx="7704667" cy="1371600"/>
          </a:xfrm>
        </p:spPr>
        <p:txBody>
          <a:bodyPr>
            <a:normAutofit/>
          </a:bodyPr>
          <a:lstStyle/>
          <a:p>
            <a:r>
              <a:rPr lang="en-US" u="sng" dirty="0" smtClean="0"/>
              <a:t>The right metric depends on your goals</a:t>
            </a:r>
            <a:endParaRPr lang="en-US" u="sng" dirty="0"/>
          </a:p>
        </p:txBody>
      </p:sp>
      <p:sp>
        <p:nvSpPr>
          <p:cNvPr id="7" name="TextBox 6"/>
          <p:cNvSpPr txBox="1"/>
          <p:nvPr/>
        </p:nvSpPr>
        <p:spPr>
          <a:xfrm>
            <a:off x="203198" y="1647085"/>
            <a:ext cx="8534401" cy="3416320"/>
          </a:xfrm>
          <a:prstGeom prst="rect">
            <a:avLst/>
          </a:prstGeom>
          <a:noFill/>
        </p:spPr>
        <p:txBody>
          <a:bodyPr wrap="square" rtlCol="0">
            <a:spAutoFit/>
          </a:bodyPr>
          <a:lstStyle/>
          <a:p>
            <a:pPr marL="342900" indent="-342900">
              <a:buFont typeface="Arial"/>
              <a:buChar char="•"/>
            </a:pPr>
            <a:r>
              <a:rPr lang="en-US" sz="2400" b="1" u="sng" dirty="0" smtClean="0"/>
              <a:t>Ranking</a:t>
            </a:r>
            <a:r>
              <a:rPr lang="en-US" sz="2400" dirty="0"/>
              <a:t> </a:t>
            </a:r>
            <a:r>
              <a:rPr lang="en-US" sz="2400" dirty="0" smtClean="0"/>
              <a:t>-  Who are the top k prospects for my campaign, or what 10 items should I recommend?</a:t>
            </a:r>
            <a:endParaRPr lang="en-US" sz="2400" dirty="0"/>
          </a:p>
          <a:p>
            <a:pPr marL="342900" indent="-342900">
              <a:buFont typeface="Arial"/>
              <a:buChar char="•"/>
            </a:pPr>
            <a:endParaRPr lang="en-US" sz="2400" dirty="0" smtClean="0"/>
          </a:p>
          <a:p>
            <a:pPr marL="342900" indent="-342900">
              <a:buFont typeface="Arial"/>
              <a:buChar char="•"/>
            </a:pPr>
            <a:r>
              <a:rPr lang="en-US" sz="2400" b="1" u="sng" dirty="0" smtClean="0"/>
              <a:t>Classification</a:t>
            </a:r>
            <a:r>
              <a:rPr lang="en-US" sz="2400" dirty="0" smtClean="0"/>
              <a:t> – Is this email spam or not? Is this number a ‘1’ or a ‘7’?</a:t>
            </a:r>
            <a:endParaRPr lang="en-US" sz="2400" dirty="0"/>
          </a:p>
          <a:p>
            <a:pPr marL="342900" indent="-342900">
              <a:buFont typeface="Arial"/>
              <a:buChar char="•"/>
            </a:pPr>
            <a:endParaRPr lang="en-US" sz="2400" dirty="0" smtClean="0"/>
          </a:p>
          <a:p>
            <a:pPr marL="342900" indent="-342900">
              <a:buFont typeface="Arial"/>
              <a:buChar char="•"/>
            </a:pPr>
            <a:r>
              <a:rPr lang="en-US" sz="2400" b="1" u="sng" dirty="0" smtClean="0"/>
              <a:t>Density Estimation</a:t>
            </a:r>
            <a:r>
              <a:rPr lang="en-US" sz="2400" dirty="0" smtClean="0"/>
              <a:t> – What is the probability that this transaction is fraud? What is the expected spend of a new credit card customer?</a:t>
            </a:r>
            <a:endParaRPr lang="en-US" sz="2400" b="1" u="sng" dirty="0" smtClean="0"/>
          </a:p>
        </p:txBody>
      </p:sp>
    </p:spTree>
    <p:extLst>
      <p:ext uri="{BB962C8B-B14F-4D97-AF65-F5344CB8AC3E}">
        <p14:creationId xmlns:p14="http://schemas.microsoft.com/office/powerpoint/2010/main" val="604071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33" y="236747"/>
            <a:ext cx="8331200" cy="643785"/>
          </a:xfrm>
        </p:spPr>
        <p:txBody>
          <a:bodyPr>
            <a:normAutofit/>
          </a:bodyPr>
          <a:lstStyle/>
          <a:p>
            <a:r>
              <a:rPr lang="en-US" u="sng" dirty="0" smtClean="0"/>
              <a:t>Metrics for these Goals</a:t>
            </a:r>
            <a:endParaRPr lang="en-US" u="sng" dirty="0"/>
          </a:p>
        </p:txBody>
      </p:sp>
      <p:sp>
        <p:nvSpPr>
          <p:cNvPr id="7" name="TextBox 6"/>
          <p:cNvSpPr txBox="1"/>
          <p:nvPr/>
        </p:nvSpPr>
        <p:spPr>
          <a:xfrm>
            <a:off x="423343" y="1348197"/>
            <a:ext cx="1752600" cy="461665"/>
          </a:xfrm>
          <a:prstGeom prst="rect">
            <a:avLst/>
          </a:prstGeom>
          <a:noFill/>
        </p:spPr>
        <p:txBody>
          <a:bodyPr wrap="square" rtlCol="0">
            <a:spAutoFit/>
          </a:bodyPr>
          <a:lstStyle/>
          <a:p>
            <a:r>
              <a:rPr lang="en-US" sz="2400" b="1" u="sng" dirty="0" smtClean="0">
                <a:solidFill>
                  <a:srgbClr val="000000"/>
                </a:solidFill>
              </a:rPr>
              <a:t>Ranking</a:t>
            </a:r>
            <a:endParaRPr lang="en-US" sz="2400" b="1" u="sng" dirty="0">
              <a:solidFill>
                <a:srgbClr val="000000"/>
              </a:solidFill>
            </a:endParaRPr>
          </a:p>
        </p:txBody>
      </p:sp>
      <p:sp>
        <p:nvSpPr>
          <p:cNvPr id="5" name="TextBox 4"/>
          <p:cNvSpPr txBox="1"/>
          <p:nvPr/>
        </p:nvSpPr>
        <p:spPr>
          <a:xfrm>
            <a:off x="423343" y="2607732"/>
            <a:ext cx="2514600" cy="461665"/>
          </a:xfrm>
          <a:prstGeom prst="rect">
            <a:avLst/>
          </a:prstGeom>
          <a:noFill/>
        </p:spPr>
        <p:txBody>
          <a:bodyPr wrap="square" rtlCol="0">
            <a:spAutoFit/>
          </a:bodyPr>
          <a:lstStyle/>
          <a:p>
            <a:r>
              <a:rPr lang="en-US" sz="2400" b="1" u="sng" dirty="0" smtClean="0">
                <a:solidFill>
                  <a:srgbClr val="000000"/>
                </a:solidFill>
              </a:rPr>
              <a:t>Classification</a:t>
            </a:r>
            <a:endParaRPr lang="en-US" sz="2400" b="1" u="sng" dirty="0">
              <a:solidFill>
                <a:srgbClr val="000000"/>
              </a:solidFill>
            </a:endParaRPr>
          </a:p>
        </p:txBody>
      </p:sp>
      <p:sp>
        <p:nvSpPr>
          <p:cNvPr id="6" name="TextBox 5"/>
          <p:cNvSpPr txBox="1"/>
          <p:nvPr/>
        </p:nvSpPr>
        <p:spPr>
          <a:xfrm>
            <a:off x="423343" y="4639732"/>
            <a:ext cx="4191000" cy="461665"/>
          </a:xfrm>
          <a:prstGeom prst="rect">
            <a:avLst/>
          </a:prstGeom>
          <a:noFill/>
        </p:spPr>
        <p:txBody>
          <a:bodyPr wrap="square" rtlCol="0">
            <a:spAutoFit/>
          </a:bodyPr>
          <a:lstStyle/>
          <a:p>
            <a:r>
              <a:rPr lang="en-US" sz="2400" b="1" u="sng" dirty="0" smtClean="0">
                <a:solidFill>
                  <a:srgbClr val="000000"/>
                </a:solidFill>
              </a:rPr>
              <a:t>Density Estimation</a:t>
            </a:r>
          </a:p>
        </p:txBody>
      </p:sp>
      <p:sp>
        <p:nvSpPr>
          <p:cNvPr id="8" name="TextBox 7"/>
          <p:cNvSpPr txBox="1"/>
          <p:nvPr/>
        </p:nvSpPr>
        <p:spPr>
          <a:xfrm>
            <a:off x="3615263" y="1402031"/>
            <a:ext cx="5122334" cy="646331"/>
          </a:xfrm>
          <a:prstGeom prst="rect">
            <a:avLst/>
          </a:prstGeom>
          <a:noFill/>
        </p:spPr>
        <p:txBody>
          <a:bodyPr wrap="square" rtlCol="0">
            <a:spAutoFit/>
          </a:bodyPr>
          <a:lstStyle/>
          <a:p>
            <a:r>
              <a:rPr lang="en-US" dirty="0" smtClean="0"/>
              <a:t>Area under the Receiver Operator Curve (AUC)</a:t>
            </a:r>
          </a:p>
          <a:p>
            <a:r>
              <a:rPr lang="en-US" dirty="0" smtClean="0"/>
              <a:t>Area under the Cumulative Lift Curve (ACLC)</a:t>
            </a:r>
            <a:endParaRPr lang="en-US" dirty="0"/>
          </a:p>
        </p:txBody>
      </p:sp>
      <p:sp>
        <p:nvSpPr>
          <p:cNvPr id="9" name="TextBox 8"/>
          <p:cNvSpPr txBox="1"/>
          <p:nvPr/>
        </p:nvSpPr>
        <p:spPr>
          <a:xfrm>
            <a:off x="3615263" y="2554533"/>
            <a:ext cx="2446865" cy="1477328"/>
          </a:xfrm>
          <a:prstGeom prst="rect">
            <a:avLst/>
          </a:prstGeom>
          <a:noFill/>
        </p:spPr>
        <p:txBody>
          <a:bodyPr wrap="square" rtlCol="0">
            <a:spAutoFit/>
          </a:bodyPr>
          <a:lstStyle/>
          <a:p>
            <a:r>
              <a:rPr lang="en-US" dirty="0" smtClean="0"/>
              <a:t>Lift (LFT)</a:t>
            </a:r>
          </a:p>
          <a:p>
            <a:r>
              <a:rPr lang="en-US" dirty="0" smtClean="0"/>
              <a:t>Accuracy (ACC)</a:t>
            </a:r>
          </a:p>
          <a:p>
            <a:r>
              <a:rPr lang="en-US" dirty="0" smtClean="0"/>
              <a:t>F-Score (FSC)</a:t>
            </a:r>
          </a:p>
          <a:p>
            <a:r>
              <a:rPr lang="en-US" dirty="0" smtClean="0"/>
              <a:t>Precision (PRE)</a:t>
            </a:r>
          </a:p>
          <a:p>
            <a:r>
              <a:rPr lang="en-US" dirty="0" smtClean="0"/>
              <a:t>Recall (RCL)</a:t>
            </a:r>
            <a:endParaRPr lang="en-US" dirty="0"/>
          </a:p>
        </p:txBody>
      </p:sp>
      <p:sp>
        <p:nvSpPr>
          <p:cNvPr id="3" name="TextBox 2"/>
          <p:cNvSpPr txBox="1"/>
          <p:nvPr/>
        </p:nvSpPr>
        <p:spPr>
          <a:xfrm>
            <a:off x="3615263" y="4673599"/>
            <a:ext cx="4250266" cy="1569660"/>
          </a:xfrm>
          <a:prstGeom prst="rect">
            <a:avLst/>
          </a:prstGeom>
          <a:noFill/>
        </p:spPr>
        <p:txBody>
          <a:bodyPr wrap="square" rtlCol="0">
            <a:spAutoFit/>
          </a:bodyPr>
          <a:lstStyle/>
          <a:p>
            <a:r>
              <a:rPr lang="en-US" dirty="0"/>
              <a:t>Mean Absolute Error (MAE)</a:t>
            </a:r>
          </a:p>
          <a:p>
            <a:r>
              <a:rPr lang="en-US" dirty="0"/>
              <a:t>Mean Squared Error (MSE)</a:t>
            </a:r>
          </a:p>
          <a:p>
            <a:r>
              <a:rPr lang="en-US" dirty="0"/>
              <a:t>Cross-Entropy /Log-Likelihood (LL) </a:t>
            </a:r>
          </a:p>
          <a:p>
            <a:endParaRPr lang="en-US" sz="2400" dirty="0">
              <a:solidFill>
                <a:srgbClr val="FF0000"/>
              </a:solidFill>
            </a:endParaRPr>
          </a:p>
          <a:p>
            <a:endParaRPr lang="en-US" dirty="0"/>
          </a:p>
        </p:txBody>
      </p:sp>
    </p:spTree>
    <p:extLst>
      <p:ext uri="{BB962C8B-B14F-4D97-AF65-F5344CB8AC3E}">
        <p14:creationId xmlns:p14="http://schemas.microsoft.com/office/powerpoint/2010/main" val="1431016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1067" y="2028831"/>
            <a:ext cx="3033183" cy="3970318"/>
          </a:xfrm>
          <a:prstGeom prst="rect">
            <a:avLst/>
          </a:prstGeom>
          <a:noFill/>
        </p:spPr>
        <p:txBody>
          <a:bodyPr wrap="square" rtlCol="0">
            <a:spAutoFit/>
          </a:bodyPr>
          <a:lstStyle/>
          <a:p>
            <a:pPr algn="ctr"/>
            <a:r>
              <a:rPr lang="en-US" b="1" u="sng" dirty="0" smtClean="0"/>
              <a:t>Training Loss</a:t>
            </a:r>
          </a:p>
          <a:p>
            <a:pPr algn="ctr"/>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Usually used because they are well posed and “easy” to actually optimize (i.e., quadratic and smooth). </a:t>
            </a:r>
          </a:p>
          <a:p>
            <a:endParaRPr lang="en-US" dirty="0"/>
          </a:p>
          <a:p>
            <a:r>
              <a:rPr lang="en-US" dirty="0" smtClean="0"/>
              <a:t>Logistic Loss, Hinge Loss, Least Squares etc.</a:t>
            </a:r>
            <a:endParaRPr lang="en-US" dirty="0"/>
          </a:p>
        </p:txBody>
      </p:sp>
      <p:sp>
        <p:nvSpPr>
          <p:cNvPr id="2" name="Title 1"/>
          <p:cNvSpPr>
            <a:spLocks noGrp="1"/>
          </p:cNvSpPr>
          <p:nvPr>
            <p:ph type="title"/>
          </p:nvPr>
        </p:nvSpPr>
        <p:spPr>
          <a:xfrm>
            <a:off x="173568" y="21508"/>
            <a:ext cx="8380799" cy="677651"/>
          </a:xfrm>
        </p:spPr>
        <p:txBody>
          <a:bodyPr>
            <a:normAutofit/>
          </a:bodyPr>
          <a:lstStyle/>
          <a:p>
            <a:r>
              <a:rPr lang="en-US" sz="3200" u="sng" dirty="0" smtClean="0"/>
              <a:t>Train vs. Val/test loss</a:t>
            </a:r>
            <a:endParaRPr lang="en-US" sz="3200" u="sng" dirty="0"/>
          </a:p>
        </p:txBody>
      </p:sp>
      <p:sp>
        <p:nvSpPr>
          <p:cNvPr id="2050" name="AutoShape 2"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4" name="AutoShape 6" descr="data:image/jpeg;base64,/9j/4AAQSkZJRgABAQAAAQABAAD/2wCEAAkGBhISDREQERMRERQWDRISFhgUFxgUExMVFRwhFBUQEhcYHiYeFyUjHBISIC8hJCgpLS0tFiAxNTAqNSYrLSoBCQoKDgwOGg8PGiskHhwuLi01LTItNDU1LSopNCktLCwpLDU1MjAvMikpKSwuKSkuNTU1KioqLCwpNCwpKSwsNf/AABEIAQsAvQMBIgACEQEDEQH/xAAcAAEAAwEBAQEBAAAAAAAAAAAAAwUGBwQBAgj/xABJEAABAwICAwwJAgEJCQEAAAABAAIDBBESIQUGMRMUIjNBQ1FSgrHB0QcVMmFxc4GSoSNCkSQ1YnSTsrPCwxYlU3KDoqPw8UT/xAAaAQEAAwEBAQAAAAAAAAAAAAAAAgMEAQYF/8QALhEBAAIBAQUFCAMBAAAAAAAAAAECEQMSITFBUQQyM6GxBQYTYXGBkdFS4fAi/9oADAMBAAIRAxEAPwDstHRx7lHwGcW39o6Pgpt5R9Rn2jySi4mP5be5TIId5R9Rn2jyTeUfUZ9o8lMiCHeUfUZ9o8k3lH1GfaPJTIgh3lH1GfaPJN5R9Rn2jyUyIId5R9Rn2jyTeUfUZ9o8lMiCHeUfUZ9o8k3lH1GfaPJTIgh3lH1GfaPJN5R9Rn2jyUyIId5R9Rn2jyTeUfUZ9o8lMiCHeUfUZ9o8k3lH1GfaPJTIgh3lH1GfaPJN5R9Rn2jyUyIId5R9Rn2jyTeUfUZ9o8lMiCHeUfUZ9o8lT6wUrBudmM/d+0e73K+VNrFzfb8EFnRcTH8tvcplDRcTH8tvcpkBERAREQEREBERAREQEREBERAREQEREBERAVNrFzfb8Fcqm1i5vt+CCzouJj+W3uUyhouJj+W3uUyAiIgIiICIiAiIgKp1n046kpTO2F09nAFrTY2PKMj0AW6SMwrZUut0lqZmZF6+hGRt/wDoj8rfVBcRvu0GxFwDY7RfkK/SIgIiICIiAiIgIiICptYub7fgrlU2sXN9vwQWdFxMfy29ymUNFxMfy29ymQEREBERAREQEREBUet9M59NG1tr7+oznsymYRf62V4sTXUo0qZXOD3UcJe2Jsb8BqZ23a6fEM7MNwzOxcCc8rBtkWf1V0q8h1LO4vljY1zZCLb4gd7FR8drXjkcD0haBAREQEREBERAREQFTaxc32/BXKptYub7fggs6LiY/lt7lMoaLiY/lt7lMgIiICIiAiIgIiiqqkRxuebkAbBmSdga0cpJIAHSUFNrE5853jCS0vZineCQYoCcJDSNjn8ID3NceQK3oaJkMTIo2hrGNDWgcgCh0XRljC59jLI7HIRsxbAxvuaAGj4X2kr2oMrrJo9zJGTQN/VbIZIuQOeeNpXdAlaDboeL8q0Ojq9k8LJozdr2Bw6R0tcOQg3BHIQQpKqnEjCx2wj6g8jh0EGx+izmgt0p6yWF99zme6Rt9jJxxgb/AEZQBKOhwlHQEGoREQEREBERAREQFTaxc32/BXKptYub7fggs6LiY/lt7lMoaLiY/lt7lMgIiICIiAiIgKm1srGw0ckxdhdG0uj2EGUgtjyO3N3028iuVzD0uaTdu9PT/sEZlI6XElgJ+AB+4qF7bNZlo7NpfF1YpPB4v9v64tBxMAJIuGnMi1xmf6Q/ipoNfqge297vgGgfm68cUET9F3aWtO7xXJxcGTC5r2yHMMDrsIOQ5D7JK91Loqm3tC6VpidwmOkOIwiQOP6NSGnFGbFlnCwIIKxxbUzul6D4fZIrvpzw+0mvc7p42PkIjdK1rjYYmtJsSHC1tqnm07NDpoUs8zjT7u0cKxIxNvE/EdlnuZmLLPa0aGNK6MEXEjC9tnBwsLCwcLYtt72FwRkDcDz64V+6so5iLufQtDz0uje6Mk/apV1LxmJ4wq1ezdnvNbUjdaJj79fV3VFQ6i6SfPoumlkN3GMtJ6cDjHiPvOC6vlsicxl561dmZieQiIuoiIiAiIgKm1i5vt+CuVTaxc32/BBZ0XEx/Lb3KZQ0XEx/Lb3KZAREQEREBEUbJ2lzmhzS5tsQBBLb5jENougkXJPS7/OEH9U/zuXW1yT0vH/eFP8A1T/O5Va3cbuwePDxu08aZlLDCGENphJKHAObM6cCRzHjlAbgH09y0GjXtfGJaUmlfhsY6gF1LLGLgxCQizgDfDfMZgZWtQvc19LTSPJ3ExthdkXNY+MYXNFgTG+wxtIFnB1nbLn16DAdA2KW0MjobQzMwvk3LETuckV8TmFwdmBe1weDtzxM5fVvWs0zjE53/PjnMc/WOSD0gQFrqa8MUH8nIwxuDhk7NuQsACSR7ne6wylfNip4R1HTN+hLXj8vcrrWfRsUTojFLDLjiu8Qm7GuBtwR+0EZ25M+SyoJh+k73SN/IN/7oUJ70r9OI+FXHL+3afRl/MtL8Jf8R61Cy3oy/mam/wCr/iPWpW6vdh5rW8S31kRef1hFu24bpHuuDHueIbpgvbHgve1+VehSVCIiAiIgKm1i5vt+CuVTaxc32/BBZ0XEx/Lb3KZQ0XEx/Lb3KZAREQEREFLrXpd8FO0Q4d3mmZTwYhdu6SfvcBtDWh7z/wAqz+lNAjR0cNXTXL47mpcc5Ktp4crpSc3Oye5vR7IyOVzVR7rpmAHZT0ck239853FpI/5WS/xKttKwY4Hi17DEBtuW8ID62t9UE8VQ10YkBBaWB4PJhIuHfwXIvSvWMfXwljg8CnLSRm3EHm7Qdhty22bFf6q6GlqqU008zm0tPUS0+5MJEkwjdwRUS7cOEtGBtsgLnkVD6V6VkdXSxxtaxjaMhrWgBrQHnIAKrW7rd2DxoVuqmkxGZWSbm+F0JdJHIbCTBmBGeR9rlvTa2RsRqoNDMnpjHSPhqosyxkpwVVK48LgPscr52IAPTndZHVOsayoIfuYD4XR3lGKIEkO/VHVOCxPJe/ItDpXQkQp5n2kpZYY8bWOBcLE2tDMOMY4uyvm0kbAbLPTuvq6/ic4mcfTpw4/ePvyh4tOaJdDPSiYtdO+J5mDeFcgkNe7MXLmZG+2xOdyTmp47tquWxDvfxgZc/wBorSejMElOZM3vg3c4iBbHfc2kuBGxoNzyuGYtdQUUONmkDkQKUuy2ZTRuuP4KPGf90W8K5znh6+nR0r0ZaRj9WU0OMCQNldhOTi3dHcJoPtD3i4V7rHpfe1K6RrcchLY4m9eV5wsb8Lm59wKyWq2rrKnQtJiBxMMpYQ4xyRu3V3Dikbmx2XvBtmFJAKiXSVHS1Dg8QCSsD7YJXAXhj3dg4IIc5+bSQ7blsW2vdh5zW8S31l6NI6nFlDujXA1rJN8b4OTzNYgknqcLCWbMOVhlbR6v6XFVRxVDRbGzMdV7SWvZ9HNcPovdLGHNLTmC0g/A5FZrUZpYKynNxude9wB5BKBKbDkBc6Q/VSVNQiIgIiICptYub7fgrlU2sXN9vwQWdFxMfy29ymUNFxMfy29ymQEREBERBQ6IjvpPSEnupYvoxhfb4XmP5V8uS1XpDfRafqoHtjFM+sjMsjsZLLxNGRbkPZGVjy/T8aK9MU261TqncY4NxqHUrjHKBM9h/TYHfuFtpytcbEG91ZYG1GkWAW/l+P8AtGNcT/G6wvpgH8up/wCqu/vlaL0a6flmoaqrrQ2BxrHPddpjaGtiiGIh2YyAPvusp6T9JMnq6aSO7mb3cGutZr7PzczlI9+w8lwqtbut3YPHhX6smSGoa4xzYXwnhMacQZcHdo7izrODMswQbfuWmqNHVsNDVw7vHJTiF5DgW5cjoC05suCch7JAA22VRSPJpo6lrd3iYwQ1UBzbYANEwHJibHEcQ2Oj+Np9IUVPNTzztq2Ps3HG2QBlQ03vuDwPbFsm2GRtawvfPG6H1LztXiZ6xyzvifKfWOrwa6aV3aaIAANZSQ4bDM42CQ3PL7Vrclj0lNWqa9DpOToowz+N3f5AqytaTFA/pjdH9Y3WH/a6MfRa3RlHuWr9S8ixla93ZuI29xP1XKZteZWa2NPRrSOsR57/AEaz0bD/AHPTf9X/ABHKfRjMWlq2S3sQ08AP0MpF/jIMvNU/o805EygpaeQ7m95m3PHk2W0jriN2wkX9k2PutmqCq9JElHp6oppGxtpXVjTJK4PLmXhY3IjLmxlbp+myvdh5/X8S31l1ZUOiY7aU0h/SZSP+uBzO5g/P05/on0xT4qp1UIY49wndSExygTSNP6bAf3CxFzlybLrQei7TFTVPq6irZucjhTNw4XMGFofY4HZi97++4UlLfIiICIiAqbWLm+34K5VNrFzfb8EFnRcTH8tvcplDRcTH8tvcpkBERAREQYufVOGvbpCnnxtZ63bKCwhriRBFncg9ZwU2mfRpRTwUsUgkEdLGWsa11sTbC4kNiTfCDlblVloSYb+0izoqYHHtQRi4+jArLSkuGmmcNoheR8bGyDK6E1dFU6SardurN9Y2QDKnDgxgD5G7ZCAALHgi2Q5VTelbQ8r56eVjCWCF0ZI2NN7gHouDl8Fu9AQhsBA/4834eWj8NC9NfTiRhYbkOBBHIQeQ3yKjasWjErdHVnSvF45OL6EfV0sokjik2Wc0scWvb1XW7+RaF1Ho+o4b4aqkk2uDI3FhPLazHD8NVjT+jZ0R/TqZgOQOJdb3XDmqxh1WlG2VzvvH+oq40Yjdltt2+bTtbOJ6xOP2xukaFs81PS0scrIWYm45GkEl5xSSuJGWTR0bNmwLSa5tDdHb3gGLOOMAWNmtzz+1o+q9c+qUrudI/tD/AKqj0VqMYals75ZJC29hYNAJyxC+I3+qlXTiM/NVqdrtaaYjdXfxzmesvXqvqy12h4qasia72yWPFy3E8vbmM2nMG4zC8H+wjKqGpo6iWWSBle2SM3tO1wjbwXyG4eLPsCQD7ztW3j2Dbs5dq8ej22lqffUNP/ij8ipxGIwyXtNrTaeag016NqKeKlZIJAyljLY2tcAHNy4MmRv7A6NpXo1Ru6aulIsXT07b5Z4aeNxA9wMhCu9KyFtNM4bRC+3xsbKr1OsYZnjY6uqAPhE7e/8AorqK+REQEREBU2sXN9vwVyqbWLm+34ILOi4mP5be5TKGi4mP5be5TICIiAiIgodHR4dLVw2Y6ajl+J/ViJ/8bVY6YdaB18ruY37nBp71V1uizPXPc2aeARQMjJiLWl7nEyWdiafZFj2/csjW6bfHRU1WK6okbMwysgqI4iJWRcKVhextmOwXIz2jJB0TRLSKaK+RMbXH4u4R/JK9a/LALC2y2XwX6QEREBERAXjp8qmYdLIn/U4m/wCmF7FV6Ra507WtldABC973NEeIgEBrSZGuAGch2dGaCXTs4ZTPcSALsvfZbEL/AIuvHqVTYNF0gIsTTtkd7nS/quH3PKzmu5qIKY/y7dGvY47m+OESSsYMc25Pa0AER4iDb4ci3VOG4G4cm4Rh+FsvwgkREQEREBU2sXN9vwVyqbWLm+34ILOi4mP5be5TKGi4mP5be5TICIiAiIgrZmlj6iwPDhD2m37wNzLfxFbpuehYk+j58k0FFKHtpKdz54pGubciTBipDy+0J9gHBcM10hEBERAREQEREBePSmjhNDKzIF8L47+5w2HpF7L2Ig5zpPVyprzR0c7X029osUsrf1IpgQ2LBC+wzc3dr3ALcrg3BXRWtsLDYBZfUQEREBERAVNrFzfb8Fcqm1i5vt+CCzouJj+W3uUyhouJj+W3uUyAiIgIiICIiAiIgIiICIiAiIgIiICIiAiIgKm1i5vt+CuVTaxc32/BBZ0XEx/Lb3KZQ0XEx/Lb3KZAREQEREBERAREQERUumdcaOkkEVRMI3lgeBhe7gkkA8FpG1p/guTMRxT09O+pOzSJmfkukXj0TpiGphE0DxIwkgGxGYyIs4Ar2LvFy1ZrOzaMTAiIiIiIgIiICIiAqbWLm+34K5VNrFzfb8EFnRcTH8tvcplDRcTH8tvcpkBERAREQEREBERAXEfTK0DSjbXuaOMm5vY4niw6MgF25fzrr3pkVWk6iVpuwP3NnQWx8EEfEgn6rPrz/wA4eg939Obdpm0cIj1dT9EDR6pFr51EpNzexyGXRkAtuuWehPTIw1FGdtxOz3g2Y8fS0f8AErqas0pzSGH2rpzTtd4nnOfyIiKx80REQEREBERAVNrFzfb8Fcqm1i5vt+CCzouJj+W3uUyhouJj+W3uUyAiKKpp8bC27m3tm02Isb5fwR2EqXVYdBi1t0mtixHhEnIWDei2w2tnbNffUbcNjJMeEDcvzyBaBftfUrm9PZp18lldLqpOr4xXMsxb0F3LkBY8gsNnLfavrdX23vukxJvfh5m+eeX0/wDpTMu7NP5eS1JRVkugWuveSbNobbFlYDDstne2d19l0ICXOEkoLjf2jYXNzhHJ7reYLe5s06+T8a01Zj0fVPYTjFO9rcObsbhhYABy4nNX83zQOa4tcLEfXkvye4hd51xpxTaMqpWukcdzY0guuLFzWE22Zg58pzzC5XFrvYNvHmHEkg2vYcCw5LOwuPThWXX3zGXqvYe3TStbTrtZn6cIj9pdQaOeHStM/c5AN0wvsM2teC3hja0Z8vR0rvd1wXRGscRmjjZT2e+ogAdiBzxNALrjOxLyNgFx0LtJ0I0k3fKQQ8EF128MFpyt0Hx2qWhwmIY/bcTbVrbUjG7H4+/zWAKXVYNAN/4k2dr8O17ZAXAvkvkur7SQRJKDhY32uRthn03sdt9p6Vo3vhbNP5eS0JX26qjq8wixknOd83k3zuDn0Hl95UrtDNJcS+U3BHtZWIsbC3/th0Jvc2adfJYIo4IsLGtuTYAZ2vYbNikXVYiIgKm1i5vt+CuVTaxc32/BBZ0XEx/Lb3KZZWl0vLubOF+xvI3o+Cl9bzdf8N8kGlRZr1vN1/w3yT1vN1/w3yQaVFmvW83X/DfJPW83X/DfJBpUWa9bzdf8N8k9bzdf8N8kGlRZr1vN1/w3yT1vN1/w3yQfv0hUu6aHq29EOP8AsyJP8q/nhd305pSU0dQC64NNKDk3YWn3LgG7Hp7lk143xL1/u/rRXSvWeufzH9L7VOl3TSVIzpq4r/AODj+AV/Sa/m7UCpcNK0xBzDn8g6jl2z1vN1/w3yU9CMRLF7wau3rViOUesz+mlRZr1vN1/wAN8k9bzdf8N8loedaVFmvW83X/AA3yT1vN1/w3yQaVFmvW83X/AA3yT1vN1/w3yQaVFmvW83X/AA3yT1vN1/w3yQaVU2sXN9vwXj9bzdf8N8lWaa0rKcF3dbkb7vcg/9k="/>
          <p:cNvSpPr>
            <a:spLocks noChangeAspect="1" noChangeArrowheads="1"/>
          </p:cNvSpPr>
          <p:nvPr/>
        </p:nvSpPr>
        <p:spPr bwMode="auto">
          <a:xfrm>
            <a:off x="155575" y="-1219200"/>
            <a:ext cx="1800225" cy="2543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descr="Screen Shot 2014-10-11 at 7.55.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416" y="2836006"/>
            <a:ext cx="3170767" cy="740908"/>
          </a:xfrm>
          <a:prstGeom prst="rect">
            <a:avLst/>
          </a:prstGeom>
        </p:spPr>
      </p:pic>
      <p:pic>
        <p:nvPicPr>
          <p:cNvPr id="4" name="Picture 3" descr="Screen Shot 2014-10-11 at 7.55.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495" y="2764625"/>
            <a:ext cx="3492500" cy="906707"/>
          </a:xfrm>
          <a:prstGeom prst="rect">
            <a:avLst/>
          </a:prstGeom>
        </p:spPr>
      </p:pic>
      <p:sp>
        <p:nvSpPr>
          <p:cNvPr id="11" name="TextBox 10"/>
          <p:cNvSpPr txBox="1"/>
          <p:nvPr/>
        </p:nvSpPr>
        <p:spPr>
          <a:xfrm>
            <a:off x="173568" y="989826"/>
            <a:ext cx="8420100" cy="646331"/>
          </a:xfrm>
          <a:prstGeom prst="rect">
            <a:avLst/>
          </a:prstGeom>
          <a:noFill/>
        </p:spPr>
        <p:txBody>
          <a:bodyPr wrap="square" rtlCol="0">
            <a:spAutoFit/>
          </a:bodyPr>
          <a:lstStyle/>
          <a:p>
            <a:r>
              <a:rPr lang="en-US" dirty="0" smtClean="0">
                <a:solidFill>
                  <a:srgbClr val="000000"/>
                </a:solidFill>
              </a:rPr>
              <a:t>We don’t need to use the same error/loss/risk function on our training data as we do our validation or test data. </a:t>
            </a:r>
            <a:endParaRPr lang="en-US" dirty="0">
              <a:solidFill>
                <a:srgbClr val="000000"/>
              </a:solidFill>
            </a:endParaRPr>
          </a:p>
        </p:txBody>
      </p:sp>
      <p:sp>
        <p:nvSpPr>
          <p:cNvPr id="6" name="TextBox 5"/>
          <p:cNvSpPr txBox="1"/>
          <p:nvPr/>
        </p:nvSpPr>
        <p:spPr>
          <a:xfrm>
            <a:off x="3894665" y="2276742"/>
            <a:ext cx="524934" cy="369332"/>
          </a:xfrm>
          <a:prstGeom prst="rect">
            <a:avLst/>
          </a:prstGeom>
          <a:noFill/>
        </p:spPr>
        <p:txBody>
          <a:bodyPr wrap="square" rtlCol="0">
            <a:spAutoFit/>
          </a:bodyPr>
          <a:lstStyle/>
          <a:p>
            <a:r>
              <a:rPr lang="en-US" b="1" i="1" dirty="0" smtClean="0"/>
              <a:t>vs</a:t>
            </a:r>
            <a:r>
              <a:rPr lang="en-US" dirty="0" smtClean="0"/>
              <a:t>.</a:t>
            </a:r>
            <a:endParaRPr lang="en-US" dirty="0"/>
          </a:p>
        </p:txBody>
      </p:sp>
      <p:sp>
        <p:nvSpPr>
          <p:cNvPr id="7" name="TextBox 6"/>
          <p:cNvSpPr txBox="1"/>
          <p:nvPr/>
        </p:nvSpPr>
        <p:spPr>
          <a:xfrm>
            <a:off x="370416" y="3302000"/>
            <a:ext cx="7757584" cy="369332"/>
          </a:xfrm>
          <a:prstGeom prst="rect">
            <a:avLst/>
          </a:prstGeom>
          <a:noFill/>
        </p:spPr>
        <p:txBody>
          <a:bodyPr wrap="square" rtlCol="0">
            <a:spAutoFit/>
          </a:bodyPr>
          <a:lstStyle/>
          <a:p>
            <a:endParaRPr lang="en-US" dirty="0"/>
          </a:p>
        </p:txBody>
      </p:sp>
      <p:sp>
        <p:nvSpPr>
          <p:cNvPr id="12" name="TextBox 11"/>
          <p:cNvSpPr txBox="1"/>
          <p:nvPr/>
        </p:nvSpPr>
        <p:spPr>
          <a:xfrm>
            <a:off x="5094817" y="2045764"/>
            <a:ext cx="3033183" cy="3693319"/>
          </a:xfrm>
          <a:prstGeom prst="rect">
            <a:avLst/>
          </a:prstGeom>
          <a:noFill/>
        </p:spPr>
        <p:txBody>
          <a:bodyPr wrap="square" rtlCol="0">
            <a:spAutoFit/>
          </a:bodyPr>
          <a:lstStyle/>
          <a:p>
            <a:pPr algn="ctr"/>
            <a:r>
              <a:rPr lang="en-US" b="1" u="sng" dirty="0" smtClean="0"/>
              <a:t>Testing Loss</a:t>
            </a:r>
          </a:p>
          <a:p>
            <a:pPr algn="ctr"/>
            <a:endParaRPr lang="en-US" b="1" u="sng" dirty="0" smtClean="0"/>
          </a:p>
          <a:p>
            <a:pPr algn="ctr"/>
            <a:endParaRPr lang="en-US" b="1" u="sng" dirty="0"/>
          </a:p>
          <a:p>
            <a:pPr algn="ctr"/>
            <a:endParaRPr lang="en-US" b="1" u="sng" dirty="0"/>
          </a:p>
          <a:p>
            <a:pPr algn="ctr"/>
            <a:endParaRPr lang="en-US" b="1" u="sng" dirty="0" smtClean="0"/>
          </a:p>
          <a:p>
            <a:endParaRPr lang="en-US" dirty="0" smtClean="0"/>
          </a:p>
          <a:p>
            <a:endParaRPr lang="en-US" dirty="0"/>
          </a:p>
          <a:p>
            <a:r>
              <a:rPr lang="en-US" dirty="0" smtClean="0"/>
              <a:t>Often the most suitable loss function is not quadratic or too complex to train efficiently.</a:t>
            </a:r>
          </a:p>
          <a:p>
            <a:endParaRPr lang="en-US" dirty="0"/>
          </a:p>
          <a:p>
            <a:r>
              <a:rPr lang="en-US" dirty="0" smtClean="0"/>
              <a:t>Precision, AUC, Recall.</a:t>
            </a:r>
            <a:endParaRPr lang="en-US" dirty="0"/>
          </a:p>
        </p:txBody>
      </p:sp>
    </p:spTree>
    <p:extLst>
      <p:ext uri="{BB962C8B-B14F-4D97-AF65-F5344CB8AC3E}">
        <p14:creationId xmlns:p14="http://schemas.microsoft.com/office/powerpoint/2010/main" val="3338712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7" y="84350"/>
            <a:ext cx="5791200" cy="643785"/>
          </a:xfrm>
        </p:spPr>
        <p:txBody>
          <a:bodyPr>
            <a:normAutofit/>
          </a:bodyPr>
          <a:lstStyle/>
          <a:p>
            <a:r>
              <a:rPr lang="en-US" u="sng" dirty="0" smtClean="0"/>
              <a:t>Confusion Matrix</a:t>
            </a:r>
            <a:endParaRPr lang="en-US" u="sng" dirty="0"/>
          </a:p>
        </p:txBody>
      </p:sp>
      <p:pic>
        <p:nvPicPr>
          <p:cNvPr id="10" name="Picture 9" descr="confusion.png"/>
          <p:cNvPicPr>
            <a:picLocks noChangeAspect="1"/>
          </p:cNvPicPr>
          <p:nvPr/>
        </p:nvPicPr>
        <p:blipFill>
          <a:blip r:embed="rId2" cstate="print"/>
          <a:stretch>
            <a:fillRect/>
          </a:stretch>
        </p:blipFill>
        <p:spPr>
          <a:xfrm>
            <a:off x="4131734" y="2827858"/>
            <a:ext cx="4578155" cy="2947374"/>
          </a:xfrm>
          <a:prstGeom prst="rect">
            <a:avLst/>
          </a:prstGeom>
        </p:spPr>
      </p:pic>
      <p:sp>
        <p:nvSpPr>
          <p:cNvPr id="12" name="TextBox 11"/>
          <p:cNvSpPr txBox="1"/>
          <p:nvPr/>
        </p:nvSpPr>
        <p:spPr>
          <a:xfrm>
            <a:off x="190499" y="740607"/>
            <a:ext cx="8519389" cy="923330"/>
          </a:xfrm>
          <a:prstGeom prst="rect">
            <a:avLst/>
          </a:prstGeom>
          <a:noFill/>
        </p:spPr>
        <p:txBody>
          <a:bodyPr wrap="square" rtlCol="0">
            <a:spAutoFit/>
          </a:bodyPr>
          <a:lstStyle/>
          <a:p>
            <a:r>
              <a:rPr lang="en-US" dirty="0" smtClean="0">
                <a:solidFill>
                  <a:schemeClr val="tx2"/>
                </a:solidFill>
              </a:rPr>
              <a:t>Many of the metrics we use derive from the confusion matrix. For binary classification we assume there exists some real valued function f(x) and a decision threshold </a:t>
            </a:r>
            <a:r>
              <a:rPr lang="en-US" dirty="0" err="1" smtClean="0">
                <a:solidFill>
                  <a:schemeClr val="tx2"/>
                </a:solidFill>
              </a:rPr>
              <a:t>δ</a:t>
            </a:r>
            <a:r>
              <a:rPr lang="en-US" dirty="0" smtClean="0">
                <a:solidFill>
                  <a:schemeClr val="tx2"/>
                </a:solidFill>
              </a:rPr>
              <a:t>.</a:t>
            </a:r>
            <a:endParaRPr lang="en-US" dirty="0">
              <a:solidFill>
                <a:schemeClr val="tx2"/>
              </a:solidFill>
            </a:endParaRPr>
          </a:p>
        </p:txBody>
      </p:sp>
      <p:grpSp>
        <p:nvGrpSpPr>
          <p:cNvPr id="25" name="Group 24"/>
          <p:cNvGrpSpPr/>
          <p:nvPr/>
        </p:nvGrpSpPr>
        <p:grpSpPr>
          <a:xfrm>
            <a:off x="663604" y="2810238"/>
            <a:ext cx="2655333" cy="3065621"/>
            <a:chOff x="468867" y="2420779"/>
            <a:chExt cx="2655333" cy="3065621"/>
          </a:xfrm>
        </p:grpSpPr>
        <p:cxnSp>
          <p:nvCxnSpPr>
            <p:cNvPr id="14" name="Straight Connector 13"/>
            <p:cNvCxnSpPr/>
            <p:nvPr/>
          </p:nvCxnSpPr>
          <p:spPr>
            <a:xfrm>
              <a:off x="1295400" y="2649379"/>
              <a:ext cx="0" cy="2590800"/>
            </a:xfrm>
            <a:prstGeom prst="line">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14400" y="2420779"/>
              <a:ext cx="762000" cy="246221"/>
            </a:xfrm>
            <a:prstGeom prst="rect">
              <a:avLst/>
            </a:prstGeom>
            <a:noFill/>
          </p:spPr>
          <p:txBody>
            <a:bodyPr wrap="square" rtlCol="0">
              <a:spAutoFit/>
            </a:bodyPr>
            <a:lstStyle/>
            <a:p>
              <a:pPr algn="ctr"/>
              <a:r>
                <a:rPr lang="en-US" sz="1000" i="1" dirty="0" smtClean="0"/>
                <a:t>Higher</a:t>
              </a:r>
              <a:endParaRPr lang="en-US" sz="1000" i="1" dirty="0"/>
            </a:p>
          </p:txBody>
        </p:sp>
        <p:sp>
          <p:nvSpPr>
            <p:cNvPr id="16" name="TextBox 15"/>
            <p:cNvSpPr txBox="1"/>
            <p:nvPr/>
          </p:nvSpPr>
          <p:spPr>
            <a:xfrm>
              <a:off x="914400" y="5240179"/>
              <a:ext cx="762000" cy="246221"/>
            </a:xfrm>
            <a:prstGeom prst="rect">
              <a:avLst/>
            </a:prstGeom>
            <a:noFill/>
          </p:spPr>
          <p:txBody>
            <a:bodyPr wrap="square" rtlCol="0">
              <a:spAutoFit/>
            </a:bodyPr>
            <a:lstStyle/>
            <a:p>
              <a:pPr algn="ctr"/>
              <a:r>
                <a:rPr lang="en-US" sz="1000" i="1" dirty="0" smtClean="0"/>
                <a:t>Lower</a:t>
              </a:r>
              <a:endParaRPr lang="en-US" sz="1000" i="1" dirty="0"/>
            </a:p>
          </p:txBody>
        </p:sp>
        <p:sp>
          <p:nvSpPr>
            <p:cNvPr id="17" name="TextBox 16"/>
            <p:cNvSpPr txBox="1"/>
            <p:nvPr/>
          </p:nvSpPr>
          <p:spPr>
            <a:xfrm rot="16200000">
              <a:off x="-260867" y="3701534"/>
              <a:ext cx="1828800" cy="369332"/>
            </a:xfrm>
            <a:prstGeom prst="rect">
              <a:avLst/>
            </a:prstGeom>
            <a:noFill/>
          </p:spPr>
          <p:txBody>
            <a:bodyPr wrap="square" rtlCol="0">
              <a:spAutoFit/>
            </a:bodyPr>
            <a:lstStyle/>
            <a:p>
              <a:r>
                <a:rPr lang="en-US" b="1" dirty="0" smtClean="0"/>
                <a:t>Model Prediction</a:t>
              </a:r>
              <a:endParaRPr lang="en-US" b="1" dirty="0"/>
            </a:p>
          </p:txBody>
        </p:sp>
        <p:cxnSp>
          <p:nvCxnSpPr>
            <p:cNvPr id="20" name="Straight Connector 19"/>
            <p:cNvCxnSpPr/>
            <p:nvPr/>
          </p:nvCxnSpPr>
          <p:spPr>
            <a:xfrm>
              <a:off x="1295400" y="3886200"/>
              <a:ext cx="533400"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28800" y="3733800"/>
              <a:ext cx="1295400" cy="246221"/>
            </a:xfrm>
            <a:prstGeom prst="rect">
              <a:avLst/>
            </a:prstGeom>
            <a:noFill/>
          </p:spPr>
          <p:txBody>
            <a:bodyPr wrap="square" rtlCol="0">
              <a:spAutoFit/>
            </a:bodyPr>
            <a:lstStyle/>
            <a:p>
              <a:r>
                <a:rPr lang="en-US" sz="1000" i="1" dirty="0" smtClean="0"/>
                <a:t>Threshold</a:t>
              </a:r>
              <a:endParaRPr lang="en-US" sz="1000" i="1" dirty="0"/>
            </a:p>
          </p:txBody>
        </p:sp>
        <p:sp>
          <p:nvSpPr>
            <p:cNvPr id="23" name="Plus 22"/>
            <p:cNvSpPr/>
            <p:nvPr/>
          </p:nvSpPr>
          <p:spPr>
            <a:xfrm>
              <a:off x="1676400" y="2971800"/>
              <a:ext cx="609600" cy="533400"/>
            </a:xfrm>
            <a:prstGeom prst="mathPl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inus 23"/>
            <p:cNvSpPr/>
            <p:nvPr/>
          </p:nvSpPr>
          <p:spPr>
            <a:xfrm>
              <a:off x="1676400" y="4267200"/>
              <a:ext cx="609600" cy="457200"/>
            </a:xfrm>
            <a:prstGeom prst="mathMinus">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ight Arrow 25"/>
          <p:cNvSpPr/>
          <p:nvPr/>
        </p:nvSpPr>
        <p:spPr>
          <a:xfrm>
            <a:off x="3217339" y="4123259"/>
            <a:ext cx="533400" cy="22860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Screen Shot 2014-10-16 at 1.42.0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7" y="2191807"/>
            <a:ext cx="2006600" cy="501650"/>
          </a:xfrm>
          <a:prstGeom prst="rect">
            <a:avLst/>
          </a:prstGeom>
        </p:spPr>
      </p:pic>
    </p:spTree>
    <p:extLst>
      <p:ext uri="{BB962C8B-B14F-4D97-AF65-F5344CB8AC3E}">
        <p14:creationId xmlns:p14="http://schemas.microsoft.com/office/powerpoint/2010/main" val="446013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opy of Picture1.png"/>
          <p:cNvPicPr>
            <a:picLocks noChangeAspect="1"/>
          </p:cNvPicPr>
          <p:nvPr/>
        </p:nvPicPr>
        <p:blipFill>
          <a:blip r:embed="rId2" cstate="print"/>
          <a:stretch>
            <a:fillRect/>
          </a:stretch>
        </p:blipFill>
        <p:spPr>
          <a:xfrm>
            <a:off x="4572000" y="76200"/>
            <a:ext cx="4267200" cy="6613687"/>
          </a:xfrm>
          <a:prstGeom prst="rect">
            <a:avLst/>
          </a:prstGeom>
        </p:spPr>
      </p:pic>
      <p:pic>
        <p:nvPicPr>
          <p:cNvPr id="21" name="Picture 20" descr="confusion.png"/>
          <p:cNvPicPr>
            <a:picLocks noChangeAspect="1"/>
          </p:cNvPicPr>
          <p:nvPr/>
        </p:nvPicPr>
        <p:blipFill>
          <a:blip r:embed="rId3" cstate="print"/>
          <a:stretch>
            <a:fillRect/>
          </a:stretch>
        </p:blipFill>
        <p:spPr>
          <a:xfrm>
            <a:off x="200749" y="1905000"/>
            <a:ext cx="4142651" cy="2667000"/>
          </a:xfrm>
          <a:prstGeom prst="rect">
            <a:avLst/>
          </a:prstGeom>
        </p:spPr>
      </p:pic>
      <p:sp>
        <p:nvSpPr>
          <p:cNvPr id="25" name="TextBox 24"/>
          <p:cNvSpPr txBox="1"/>
          <p:nvPr/>
        </p:nvSpPr>
        <p:spPr>
          <a:xfrm>
            <a:off x="211673" y="160877"/>
            <a:ext cx="4038600" cy="523220"/>
          </a:xfrm>
          <a:prstGeom prst="rect">
            <a:avLst/>
          </a:prstGeom>
          <a:noFill/>
        </p:spPr>
        <p:txBody>
          <a:bodyPr wrap="square" rtlCol="0">
            <a:spAutoFit/>
          </a:bodyPr>
          <a:lstStyle/>
          <a:p>
            <a:r>
              <a:rPr lang="en-US" sz="2800" b="1" u="sng" dirty="0" smtClean="0">
                <a:solidFill>
                  <a:srgbClr val="D1282E"/>
                </a:solidFill>
              </a:rPr>
              <a:t>Classification Metrics</a:t>
            </a:r>
            <a:endParaRPr lang="en-US" sz="2800" b="1" u="sng" dirty="0">
              <a:solidFill>
                <a:srgbClr val="D1282E"/>
              </a:solidFill>
            </a:endParaRPr>
          </a:p>
        </p:txBody>
      </p:sp>
      <p:sp>
        <p:nvSpPr>
          <p:cNvPr id="28" name="Right Arrow 27"/>
          <p:cNvSpPr/>
          <p:nvPr/>
        </p:nvSpPr>
        <p:spPr>
          <a:xfrm>
            <a:off x="4114800" y="3352800"/>
            <a:ext cx="609600" cy="3810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4114800" y="2362200"/>
            <a:ext cx="609600" cy="3810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p:cNvSpPr/>
          <p:nvPr/>
        </p:nvSpPr>
        <p:spPr>
          <a:xfrm>
            <a:off x="4114800" y="2895600"/>
            <a:ext cx="609600" cy="3810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4114800" y="4343400"/>
            <a:ext cx="609600" cy="381000"/>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19800"/>
            <a:ext cx="3886200" cy="457200"/>
          </a:xfrm>
          <a:prstGeom prst="rect">
            <a:avLst/>
          </a:prstGeom>
          <a:noFill/>
        </p:spPr>
        <p:txBody>
          <a:bodyPr wrap="square" rtlCol="0">
            <a:spAutoFit/>
          </a:bodyPr>
          <a:lstStyle/>
          <a:p>
            <a:r>
              <a:rPr lang="en-US" sz="1200" i="1" dirty="0" smtClean="0"/>
              <a:t>Source: http://en.wikipedia.org/wiki/Receiver_operating_characteristic#Area_under_curve</a:t>
            </a:r>
            <a:endParaRPr lang="en-US" sz="1200" i="1" dirty="0"/>
          </a:p>
        </p:txBody>
      </p:sp>
      <p:sp>
        <p:nvSpPr>
          <p:cNvPr id="10" name="TextBox 9"/>
          <p:cNvSpPr txBox="1"/>
          <p:nvPr/>
        </p:nvSpPr>
        <p:spPr>
          <a:xfrm>
            <a:off x="190500" y="740607"/>
            <a:ext cx="4059774" cy="646331"/>
          </a:xfrm>
          <a:prstGeom prst="rect">
            <a:avLst/>
          </a:prstGeom>
          <a:noFill/>
        </p:spPr>
        <p:txBody>
          <a:bodyPr wrap="square" rtlCol="0">
            <a:spAutoFit/>
          </a:bodyPr>
          <a:lstStyle/>
          <a:p>
            <a:r>
              <a:rPr lang="en-US" dirty="0" smtClean="0"/>
              <a:t>We can derive many classification metrics from the confusion matrix.</a:t>
            </a:r>
            <a:endParaRPr lang="en-US" dirty="0"/>
          </a:p>
        </p:txBody>
      </p:sp>
    </p:spTree>
    <p:extLst>
      <p:ext uri="{BB962C8B-B14F-4D97-AF65-F5344CB8AC3E}">
        <p14:creationId xmlns:p14="http://schemas.microsoft.com/office/powerpoint/2010/main" val="3903497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832" y="84350"/>
            <a:ext cx="5791200" cy="643785"/>
          </a:xfrm>
        </p:spPr>
        <p:txBody>
          <a:bodyPr>
            <a:normAutofit/>
          </a:bodyPr>
          <a:lstStyle/>
          <a:p>
            <a:r>
              <a:rPr lang="en-US" u="sng" dirty="0" smtClean="0"/>
              <a:t>Some exposition</a:t>
            </a:r>
            <a:endParaRPr lang="en-US" u="sng" dirty="0"/>
          </a:p>
        </p:txBody>
      </p:sp>
      <p:sp>
        <p:nvSpPr>
          <p:cNvPr id="12" name="TextBox 11"/>
          <p:cNvSpPr txBox="1"/>
          <p:nvPr/>
        </p:nvSpPr>
        <p:spPr>
          <a:xfrm>
            <a:off x="512232" y="1736476"/>
            <a:ext cx="7818967" cy="1200328"/>
          </a:xfrm>
          <a:prstGeom prst="rect">
            <a:avLst/>
          </a:prstGeom>
          <a:noFill/>
        </p:spPr>
        <p:txBody>
          <a:bodyPr wrap="square" rtlCol="0">
            <a:spAutoFit/>
          </a:bodyPr>
          <a:lstStyle/>
          <a:p>
            <a:r>
              <a:rPr lang="en-US" sz="2400" b="1" u="sng" dirty="0" smtClean="0">
                <a:solidFill>
                  <a:schemeClr val="tx2"/>
                </a:solidFill>
              </a:rPr>
              <a:t>Precision</a:t>
            </a:r>
            <a:r>
              <a:rPr lang="en-US" sz="2400" b="1" dirty="0" smtClean="0">
                <a:solidFill>
                  <a:schemeClr val="tx2"/>
                </a:solidFill>
              </a:rPr>
              <a:t> </a:t>
            </a:r>
            <a:r>
              <a:rPr lang="en-US" sz="2400" b="1" i="1" dirty="0">
                <a:solidFill>
                  <a:schemeClr val="tx2"/>
                </a:solidFill>
              </a:rPr>
              <a:t> </a:t>
            </a:r>
            <a:r>
              <a:rPr lang="en-US" sz="2400" i="1" dirty="0" smtClean="0">
                <a:solidFill>
                  <a:srgbClr val="000000"/>
                </a:solidFill>
              </a:rPr>
              <a:t>- </a:t>
            </a:r>
            <a:r>
              <a:rPr lang="en-US" sz="2400" dirty="0" smtClean="0">
                <a:solidFill>
                  <a:srgbClr val="000000"/>
                </a:solidFill>
              </a:rPr>
              <a:t>of all the instances I predict are positive, how many actually are positive? Lift is the precision normalized by the base rate (P(Y)). </a:t>
            </a:r>
            <a:endParaRPr lang="en-US" sz="2400" b="1" dirty="0">
              <a:solidFill>
                <a:srgbClr val="000000"/>
              </a:solidFill>
            </a:endParaRPr>
          </a:p>
        </p:txBody>
      </p:sp>
      <p:sp>
        <p:nvSpPr>
          <p:cNvPr id="18" name="TextBox 17"/>
          <p:cNvSpPr txBox="1"/>
          <p:nvPr/>
        </p:nvSpPr>
        <p:spPr>
          <a:xfrm>
            <a:off x="512232" y="3500739"/>
            <a:ext cx="7818967" cy="830997"/>
          </a:xfrm>
          <a:prstGeom prst="rect">
            <a:avLst/>
          </a:prstGeom>
          <a:noFill/>
        </p:spPr>
        <p:txBody>
          <a:bodyPr wrap="square" rtlCol="0">
            <a:spAutoFit/>
          </a:bodyPr>
          <a:lstStyle/>
          <a:p>
            <a:r>
              <a:rPr lang="en-US" sz="2400" b="1" u="sng" dirty="0" smtClean="0">
                <a:solidFill>
                  <a:srgbClr val="D1282E"/>
                </a:solidFill>
              </a:rPr>
              <a:t>Recall</a:t>
            </a:r>
            <a:r>
              <a:rPr lang="en-US" sz="2400" i="1" dirty="0" smtClean="0">
                <a:solidFill>
                  <a:srgbClr val="000000"/>
                </a:solidFill>
              </a:rPr>
              <a:t>- </a:t>
            </a:r>
            <a:r>
              <a:rPr lang="en-US" sz="2400" dirty="0" smtClean="0">
                <a:solidFill>
                  <a:srgbClr val="000000"/>
                </a:solidFill>
              </a:rPr>
              <a:t>how many of the total positives out there did I classify as positive?</a:t>
            </a:r>
            <a:endParaRPr lang="en-US" sz="2400" b="1" dirty="0">
              <a:solidFill>
                <a:srgbClr val="000000"/>
              </a:solidFill>
            </a:endParaRPr>
          </a:p>
        </p:txBody>
      </p:sp>
    </p:spTree>
    <p:extLst>
      <p:ext uri="{BB962C8B-B14F-4D97-AF65-F5344CB8AC3E}">
        <p14:creationId xmlns:p14="http://schemas.microsoft.com/office/powerpoint/2010/main" val="17832601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25870</TotalTime>
  <Words>1593</Words>
  <Application>Microsoft Macintosh PowerPoint</Application>
  <PresentationFormat>On-screen Show (4:3)</PresentationFormat>
  <Paragraphs>257</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 Black</vt:lpstr>
      <vt:lpstr>Calibri</vt:lpstr>
      <vt:lpstr>Century Gothic</vt:lpstr>
      <vt:lpstr>Courier</vt:lpstr>
      <vt:lpstr>Arial</vt:lpstr>
      <vt:lpstr>Essential</vt:lpstr>
      <vt:lpstr>PowerPoint Presentation</vt:lpstr>
      <vt:lpstr>Evaluation metrics</vt:lpstr>
      <vt:lpstr>Reminder</vt:lpstr>
      <vt:lpstr>The right metric depends on your goals</vt:lpstr>
      <vt:lpstr>Metrics for these Goals</vt:lpstr>
      <vt:lpstr>Train vs. Val/test loss</vt:lpstr>
      <vt:lpstr>Confusion Matrix</vt:lpstr>
      <vt:lpstr>PowerPoint Presentation</vt:lpstr>
      <vt:lpstr>Some exposition</vt:lpstr>
      <vt:lpstr>Designing A decision process</vt:lpstr>
      <vt:lpstr>Towards A Ranking Metric</vt:lpstr>
      <vt:lpstr>The Thresholding Trade-Off</vt:lpstr>
      <vt:lpstr>The ROC Curve</vt:lpstr>
      <vt:lpstr>The Area Under the ROC Curve</vt:lpstr>
      <vt:lpstr>Probabilistic interpretation of AUC</vt:lpstr>
      <vt:lpstr>Different examples</vt:lpstr>
      <vt:lpstr>Comparing aucs</vt:lpstr>
      <vt:lpstr>Fun AUC Facts</vt:lpstr>
      <vt:lpstr>lift</vt:lpstr>
      <vt:lpstr>Density Estimation</vt:lpstr>
      <vt:lpstr>Back to ads data</vt:lpstr>
      <vt:lpstr>Back to ads data</vt:lpstr>
      <vt:lpstr>Roc curve of individual features</vt:lpstr>
      <vt:lpstr>Back to ads data</vt:lpstr>
      <vt:lpstr>Back to ads data</vt:lpstr>
      <vt:lpstr>Calibration plots</vt:lpstr>
      <vt:lpstr>metrics don’t always agree</vt:lpstr>
    </vt:vector>
  </TitlesOfParts>
  <Company>Dstillery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266</cp:revision>
  <cp:lastPrinted>2015-11-04T02:50:15Z</cp:lastPrinted>
  <dcterms:created xsi:type="dcterms:W3CDTF">2014-08-12T17:27:36Z</dcterms:created>
  <dcterms:modified xsi:type="dcterms:W3CDTF">2015-11-05T02:01:08Z</dcterms:modified>
</cp:coreProperties>
</file>