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7"/>
  </p:notesMasterIdLst>
  <p:sldIdLst>
    <p:sldId id="256" r:id="rId2"/>
    <p:sldId id="315" r:id="rId3"/>
    <p:sldId id="316" r:id="rId4"/>
    <p:sldId id="317" r:id="rId5"/>
    <p:sldId id="319" r:id="rId6"/>
    <p:sldId id="320" r:id="rId7"/>
    <p:sldId id="323" r:id="rId8"/>
    <p:sldId id="321" r:id="rId9"/>
    <p:sldId id="324" r:id="rId10"/>
    <p:sldId id="325" r:id="rId11"/>
    <p:sldId id="322" r:id="rId12"/>
    <p:sldId id="326" r:id="rId13"/>
    <p:sldId id="327" r:id="rId14"/>
    <p:sldId id="328" r:id="rId15"/>
    <p:sldId id="329" r:id="rId16"/>
    <p:sldId id="330" r:id="rId17"/>
    <p:sldId id="332" r:id="rId18"/>
    <p:sldId id="333" r:id="rId19"/>
    <p:sldId id="334" r:id="rId20"/>
    <p:sldId id="338" r:id="rId21"/>
    <p:sldId id="339" r:id="rId22"/>
    <p:sldId id="340" r:id="rId23"/>
    <p:sldId id="335" r:id="rId24"/>
    <p:sldId id="342" r:id="rId25"/>
    <p:sldId id="341" r:id="rId26"/>
    <p:sldId id="344" r:id="rId27"/>
    <p:sldId id="343" r:id="rId28"/>
    <p:sldId id="345" r:id="rId29"/>
    <p:sldId id="346" r:id="rId30"/>
    <p:sldId id="350" r:id="rId31"/>
    <p:sldId id="347" r:id="rId32"/>
    <p:sldId id="352" r:id="rId33"/>
    <p:sldId id="348" r:id="rId34"/>
    <p:sldId id="349" r:id="rId35"/>
    <p:sldId id="351"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124" autoAdjust="0"/>
  </p:normalViewPr>
  <p:slideViewPr>
    <p:cSldViewPr snapToGrid="0" snapToObjects="1">
      <p:cViewPr>
        <p:scale>
          <a:sx n="100" d="100"/>
          <a:sy n="100" d="100"/>
        </p:scale>
        <p:origin x="1960" y="3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11/18/15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30</a:t>
            </a:fld>
            <a:endParaRPr lang="en-US"/>
          </a:p>
        </p:txBody>
      </p:sp>
    </p:spTree>
    <p:extLst>
      <p:ext uri="{BB962C8B-B14F-4D97-AF65-F5344CB8AC3E}">
        <p14:creationId xmlns:p14="http://schemas.microsoft.com/office/powerpoint/2010/main" val="3642343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31</a:t>
            </a:fld>
            <a:endParaRPr lang="en-US"/>
          </a:p>
        </p:txBody>
      </p:sp>
    </p:spTree>
    <p:extLst>
      <p:ext uri="{BB962C8B-B14F-4D97-AF65-F5344CB8AC3E}">
        <p14:creationId xmlns:p14="http://schemas.microsoft.com/office/powerpoint/2010/main" val="146362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done</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32</a:t>
            </a:fld>
            <a:endParaRPr lang="en-US"/>
          </a:p>
        </p:txBody>
      </p:sp>
    </p:spTree>
    <p:extLst>
      <p:ext uri="{BB962C8B-B14F-4D97-AF65-F5344CB8AC3E}">
        <p14:creationId xmlns:p14="http://schemas.microsoft.com/office/powerpoint/2010/main" val="1463622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11/18/15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11/18/15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11/18/15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11/18/15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11/18/15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11/18/15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11/18/15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hyperlink" Target="http://www.cs.cmu.edu/~tom/mlbook/NBayesLogReg.pdf" TargetMode="External"/><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smtClean="0"/>
              <a:t>Fall </a:t>
            </a:r>
            <a:r>
              <a:rPr lang="en-US" smtClean="0"/>
              <a:t>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Tokenizing - python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89467" y="903822"/>
            <a:ext cx="8263466" cy="369332"/>
          </a:xfrm>
          <a:prstGeom prst="rect">
            <a:avLst/>
          </a:prstGeom>
          <a:noFill/>
        </p:spPr>
        <p:txBody>
          <a:bodyPr wrap="square" rtlCol="0">
            <a:spAutoFit/>
          </a:bodyPr>
          <a:lstStyle/>
          <a:p>
            <a:r>
              <a:rPr lang="en-US" dirty="0"/>
              <a:t>http://</a:t>
            </a:r>
            <a:r>
              <a:rPr lang="en-US" dirty="0" err="1"/>
              <a:t>scikit-learn.org</a:t>
            </a:r>
            <a:r>
              <a:rPr lang="en-US" dirty="0"/>
              <a:t>/stable/modules/</a:t>
            </a:r>
            <a:r>
              <a:rPr lang="en-US" dirty="0" err="1"/>
              <a:t>feature_extraction.html</a:t>
            </a:r>
            <a:endParaRPr lang="en-US" b="1" dirty="0"/>
          </a:p>
        </p:txBody>
      </p:sp>
      <p:pic>
        <p:nvPicPr>
          <p:cNvPr id="4" name="Picture 3" descr="Screen Shot 2014-11-29 at 4.01.1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1" y="1397000"/>
            <a:ext cx="8115300" cy="406400"/>
          </a:xfrm>
          <a:prstGeom prst="rect">
            <a:avLst/>
          </a:prstGeom>
        </p:spPr>
      </p:pic>
      <p:pic>
        <p:nvPicPr>
          <p:cNvPr id="9" name="Picture 8" descr="Screen Shot 2014-11-29 at 4.01.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71" y="1955800"/>
            <a:ext cx="8115300" cy="1917700"/>
          </a:xfrm>
          <a:prstGeom prst="rect">
            <a:avLst/>
          </a:prstGeom>
        </p:spPr>
      </p:pic>
      <p:pic>
        <p:nvPicPr>
          <p:cNvPr id="10" name="Picture 9" descr="Screen Shot 2014-11-29 at 4.01.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71" y="4089400"/>
            <a:ext cx="8115300" cy="2095500"/>
          </a:xfrm>
          <a:prstGeom prst="rect">
            <a:avLst/>
          </a:prstGeom>
        </p:spPr>
      </p:pic>
      <p:sp>
        <p:nvSpPr>
          <p:cNvPr id="11" name="TextBox 10"/>
          <p:cNvSpPr txBox="1"/>
          <p:nvPr/>
        </p:nvSpPr>
        <p:spPr>
          <a:xfrm>
            <a:off x="5367871" y="1955800"/>
            <a:ext cx="2984500" cy="646331"/>
          </a:xfrm>
          <a:prstGeom prst="rect">
            <a:avLst/>
          </a:prstGeom>
          <a:solidFill>
            <a:srgbClr val="FF0000"/>
          </a:solidFill>
          <a:ln>
            <a:solidFill>
              <a:schemeClr val="tx1"/>
            </a:solidFill>
          </a:ln>
        </p:spPr>
        <p:txBody>
          <a:bodyPr wrap="square" rtlCol="0">
            <a:spAutoFit/>
          </a:bodyPr>
          <a:lstStyle/>
          <a:p>
            <a:r>
              <a:rPr lang="en-US" b="1" dirty="0" smtClean="0">
                <a:solidFill>
                  <a:schemeClr val="bg1"/>
                </a:solidFill>
              </a:rPr>
              <a:t>1. Instantiate an object of type </a:t>
            </a:r>
            <a:r>
              <a:rPr lang="en-US" b="1" dirty="0" err="1" smtClean="0">
                <a:solidFill>
                  <a:schemeClr val="bg1"/>
                </a:solidFill>
              </a:rPr>
              <a:t>CountVectorizer</a:t>
            </a:r>
            <a:endParaRPr lang="en-US" b="1" dirty="0">
              <a:solidFill>
                <a:schemeClr val="bg1"/>
              </a:solidFill>
            </a:endParaRPr>
          </a:p>
        </p:txBody>
      </p:sp>
      <p:cxnSp>
        <p:nvCxnSpPr>
          <p:cNvPr id="13" name="Straight Arrow Connector 12"/>
          <p:cNvCxnSpPr/>
          <p:nvPr/>
        </p:nvCxnSpPr>
        <p:spPr>
          <a:xfrm flipH="1" flipV="1">
            <a:off x="4864100" y="2171700"/>
            <a:ext cx="503771" cy="76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155575" y="1955800"/>
            <a:ext cx="4708525" cy="2921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393271" y="4140200"/>
            <a:ext cx="2984500" cy="1200329"/>
          </a:xfrm>
          <a:prstGeom prst="rect">
            <a:avLst/>
          </a:prstGeom>
          <a:solidFill>
            <a:srgbClr val="FF0000"/>
          </a:solidFill>
          <a:ln>
            <a:solidFill>
              <a:schemeClr val="tx1"/>
            </a:solidFill>
          </a:ln>
        </p:spPr>
        <p:txBody>
          <a:bodyPr wrap="square" rtlCol="0">
            <a:spAutoFit/>
          </a:bodyPr>
          <a:lstStyle/>
          <a:p>
            <a:r>
              <a:rPr lang="en-US" b="1" dirty="0" smtClean="0">
                <a:solidFill>
                  <a:schemeClr val="bg1"/>
                </a:solidFill>
              </a:rPr>
              <a:t>2. Fit a sequence of texts</a:t>
            </a:r>
          </a:p>
          <a:p>
            <a:endParaRPr lang="en-US" b="1" dirty="0" smtClean="0">
              <a:solidFill>
                <a:schemeClr val="bg1"/>
              </a:solidFill>
            </a:endParaRPr>
          </a:p>
          <a:p>
            <a:r>
              <a:rPr lang="en-US" b="1" dirty="0" smtClean="0">
                <a:solidFill>
                  <a:schemeClr val="bg1"/>
                </a:solidFill>
              </a:rPr>
              <a:t>3. Returns data in a sparse matrix format. </a:t>
            </a:r>
            <a:endParaRPr lang="en-US" b="1" dirty="0">
              <a:solidFill>
                <a:schemeClr val="bg1"/>
              </a:solidFill>
            </a:endParaRPr>
          </a:p>
        </p:txBody>
      </p:sp>
      <p:cxnSp>
        <p:nvCxnSpPr>
          <p:cNvPr id="21" name="Straight Arrow Connector 20"/>
          <p:cNvCxnSpPr/>
          <p:nvPr/>
        </p:nvCxnSpPr>
        <p:spPr>
          <a:xfrm flipH="1">
            <a:off x="5016501" y="4648200"/>
            <a:ext cx="351370" cy="8382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07975" y="5270500"/>
            <a:ext cx="4708525" cy="2921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720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Sparse format</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87871" y="762009"/>
            <a:ext cx="8043329" cy="1200329"/>
          </a:xfrm>
          <a:prstGeom prst="rect">
            <a:avLst/>
          </a:prstGeom>
          <a:noFill/>
        </p:spPr>
        <p:txBody>
          <a:bodyPr wrap="square" rtlCol="0">
            <a:spAutoFit/>
          </a:bodyPr>
          <a:lstStyle/>
          <a:p>
            <a:r>
              <a:rPr lang="en-US" dirty="0" smtClean="0"/>
              <a:t>By default, </a:t>
            </a:r>
            <a:r>
              <a:rPr lang="en-US" dirty="0" err="1" smtClean="0"/>
              <a:t>sklearn.feature_extraction.text</a:t>
            </a:r>
            <a:r>
              <a:rPr lang="en-US" dirty="0" smtClean="0"/>
              <a:t> returns matrices in “sparse” format. In many applications, especially text, there are many features but each instance only has a relatively few non-zero values. We can define a format that does not explicitly store zeros to save space.</a:t>
            </a:r>
            <a:endParaRPr lang="en-US" b="1" dirty="0"/>
          </a:p>
        </p:txBody>
      </p:sp>
      <p:graphicFrame>
        <p:nvGraphicFramePr>
          <p:cNvPr id="7" name="Table 6"/>
          <p:cNvGraphicFramePr>
            <a:graphicFrameLocks noGrp="1"/>
          </p:cNvGraphicFramePr>
          <p:nvPr>
            <p:extLst>
              <p:ext uri="{D42A27DB-BD31-4B8C-83A1-F6EECF244321}">
                <p14:modId xmlns:p14="http://schemas.microsoft.com/office/powerpoint/2010/main" val="2081656047"/>
              </p:ext>
            </p:extLst>
          </p:nvPr>
        </p:nvGraphicFramePr>
        <p:xfrm>
          <a:off x="338671" y="3396031"/>
          <a:ext cx="3636430" cy="1435100"/>
        </p:xfrm>
        <a:graphic>
          <a:graphicData uri="http://schemas.openxmlformats.org/drawingml/2006/table">
            <a:tbl>
              <a:tblPr/>
              <a:tblGrid>
                <a:gridCol w="622020"/>
                <a:gridCol w="430630"/>
                <a:gridCol w="430630"/>
                <a:gridCol w="430630"/>
                <a:gridCol w="430630"/>
                <a:gridCol w="430630"/>
                <a:gridCol w="430630"/>
                <a:gridCol w="430630"/>
              </a:tblGrid>
              <a:tr h="258053">
                <a:tc>
                  <a:txBody>
                    <a:bodyPr/>
                    <a:lstStyle/>
                    <a:p>
                      <a:pPr algn="l" fontAlgn="b"/>
                      <a:endParaRPr lang="en-US" sz="1800" b="0" i="0" u="none" strike="noStrike" dirty="0">
                        <a:solidFill>
                          <a:srgbClr val="FFFFFF"/>
                        </a:solidFill>
                        <a:effectLst/>
                        <a:latin typeface="Calibri"/>
                      </a:endParaRPr>
                    </a:p>
                  </a:txBody>
                  <a:tcPr marL="12700" marR="12700" marT="1270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b"/>
                      <a:r>
                        <a:rPr lang="en-US" sz="1800" b="0" i="0" u="none" strike="noStrike" dirty="0" smtClean="0">
                          <a:solidFill>
                            <a:srgbClr val="000000"/>
                          </a:solidFill>
                          <a:effectLst/>
                          <a:latin typeface="Calibri"/>
                        </a:rPr>
                        <a:t>FID</a:t>
                      </a:r>
                      <a:endParaRPr lang="en-US" sz="18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8053">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053">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053">
                <a:tc>
                  <a:txBody>
                    <a:bodyPr/>
                    <a:lstStyle/>
                    <a:p>
                      <a:pPr algn="ctr" fontAlgn="b"/>
                      <a:r>
                        <a:rPr lang="en-US" sz="1800" b="0" i="0" u="none" strike="noStrike" dirty="0">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8053">
                <a:tc>
                  <a:txBody>
                    <a:bodyPr/>
                    <a:lstStyle/>
                    <a:p>
                      <a:pPr algn="ctr" fontAlgn="b"/>
                      <a:r>
                        <a:rPr lang="en-US" sz="18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34094978"/>
              </p:ext>
            </p:extLst>
          </p:nvPr>
        </p:nvGraphicFramePr>
        <p:xfrm>
          <a:off x="5403850" y="2616252"/>
          <a:ext cx="2654300" cy="1148080"/>
        </p:xfrm>
        <a:graphic>
          <a:graphicData uri="http://schemas.openxmlformats.org/drawingml/2006/table">
            <a:tbl>
              <a:tblPr/>
              <a:tblGrid>
                <a:gridCol w="571500"/>
                <a:gridCol w="2082800"/>
              </a:tblGrid>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Sparse Features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1:1 2:1 3:1 4:1 7:1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4:1 5:1 6:1 7:1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3:1 4:1 7:1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628092171"/>
              </p:ext>
            </p:extLst>
          </p:nvPr>
        </p:nvGraphicFramePr>
        <p:xfrm>
          <a:off x="5480050" y="4699052"/>
          <a:ext cx="2654300" cy="1148080"/>
        </p:xfrm>
        <a:graphic>
          <a:graphicData uri="http://schemas.openxmlformats.org/drawingml/2006/table">
            <a:tbl>
              <a:tblPr/>
              <a:tblGrid>
                <a:gridCol w="571500"/>
                <a:gridCol w="2082800"/>
              </a:tblGrid>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Sparse Features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Calibri"/>
                        </a:rPr>
                        <a:t>1 2 3 4 7</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Calibri"/>
                        </a:rPr>
                        <a:t>4 5 6 7</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smtClean="0">
                          <a:solidFill>
                            <a:srgbClr val="000000"/>
                          </a:solidFill>
                          <a:effectLst/>
                          <a:latin typeface="Calibri"/>
                        </a:rPr>
                        <a:t>3 4 7</a:t>
                      </a:r>
                      <a:endParaRPr lang="en-US" sz="1800" b="0"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389471" y="2899834"/>
            <a:ext cx="3742265" cy="369332"/>
          </a:xfrm>
          <a:prstGeom prst="rect">
            <a:avLst/>
          </a:prstGeom>
          <a:noFill/>
        </p:spPr>
        <p:txBody>
          <a:bodyPr wrap="square" rtlCol="0">
            <a:spAutoFit/>
          </a:bodyPr>
          <a:lstStyle/>
          <a:p>
            <a:pPr algn="ctr"/>
            <a:r>
              <a:rPr lang="en-US" b="1" i="1" dirty="0" smtClean="0">
                <a:solidFill>
                  <a:schemeClr val="tx2"/>
                </a:solidFill>
              </a:rPr>
              <a:t>Dense Format</a:t>
            </a:r>
            <a:endParaRPr lang="en-US" b="1" i="1" dirty="0">
              <a:solidFill>
                <a:schemeClr val="tx2"/>
              </a:solidFill>
            </a:endParaRPr>
          </a:p>
        </p:txBody>
      </p:sp>
      <p:sp>
        <p:nvSpPr>
          <p:cNvPr id="5" name="Right Arrow 4"/>
          <p:cNvSpPr/>
          <p:nvPr/>
        </p:nvSpPr>
        <p:spPr>
          <a:xfrm>
            <a:off x="4356100" y="4025900"/>
            <a:ext cx="609600" cy="330200"/>
          </a:xfrm>
          <a:prstGeom prst="rightArrow">
            <a:avLst/>
          </a:prstGeom>
          <a:solidFill>
            <a:schemeClr val="tx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4851400" y="1915772"/>
            <a:ext cx="3742265" cy="646331"/>
          </a:xfrm>
          <a:prstGeom prst="rect">
            <a:avLst/>
          </a:prstGeom>
          <a:noFill/>
        </p:spPr>
        <p:txBody>
          <a:bodyPr wrap="square" rtlCol="0">
            <a:spAutoFit/>
          </a:bodyPr>
          <a:lstStyle/>
          <a:p>
            <a:pPr algn="ctr"/>
            <a:r>
              <a:rPr lang="en-US" b="1" i="1" dirty="0" smtClean="0">
                <a:solidFill>
                  <a:schemeClr val="tx2"/>
                </a:solidFill>
              </a:rPr>
              <a:t>Sparse Format</a:t>
            </a:r>
          </a:p>
          <a:p>
            <a:pPr algn="ctr"/>
            <a:r>
              <a:rPr lang="en-US" b="1" i="1" dirty="0" smtClean="0">
                <a:solidFill>
                  <a:schemeClr val="tx2"/>
                </a:solidFill>
              </a:rPr>
              <a:t>(Explicit Values)</a:t>
            </a:r>
            <a:endParaRPr lang="en-US" b="1" i="1" dirty="0">
              <a:solidFill>
                <a:schemeClr val="tx2"/>
              </a:solidFill>
            </a:endParaRPr>
          </a:p>
        </p:txBody>
      </p:sp>
      <p:sp>
        <p:nvSpPr>
          <p:cNvPr id="13" name="TextBox 12"/>
          <p:cNvSpPr txBox="1"/>
          <p:nvPr/>
        </p:nvSpPr>
        <p:spPr>
          <a:xfrm>
            <a:off x="4851400" y="3973172"/>
            <a:ext cx="3742265" cy="646331"/>
          </a:xfrm>
          <a:prstGeom prst="rect">
            <a:avLst/>
          </a:prstGeom>
          <a:noFill/>
        </p:spPr>
        <p:txBody>
          <a:bodyPr wrap="square" rtlCol="0">
            <a:spAutoFit/>
          </a:bodyPr>
          <a:lstStyle/>
          <a:p>
            <a:pPr algn="ctr"/>
            <a:r>
              <a:rPr lang="en-US" b="1" i="1" dirty="0" smtClean="0">
                <a:solidFill>
                  <a:schemeClr val="tx2"/>
                </a:solidFill>
              </a:rPr>
              <a:t>Sparse Format</a:t>
            </a:r>
          </a:p>
          <a:p>
            <a:pPr algn="ctr"/>
            <a:r>
              <a:rPr lang="en-US" b="1" i="1" dirty="0" smtClean="0">
                <a:solidFill>
                  <a:schemeClr val="tx2"/>
                </a:solidFill>
              </a:rPr>
              <a:t>(Implicit Values)</a:t>
            </a:r>
            <a:endParaRPr lang="en-US" b="1" i="1" dirty="0">
              <a:solidFill>
                <a:schemeClr val="tx2"/>
              </a:solidFill>
            </a:endParaRPr>
          </a:p>
        </p:txBody>
      </p:sp>
    </p:spTree>
    <p:extLst>
      <p:ext uri="{BB962C8B-B14F-4D97-AF65-F5344CB8AC3E}">
        <p14:creationId xmlns:p14="http://schemas.microsoft.com/office/powerpoint/2010/main" val="2048581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Extentions</a:t>
            </a:r>
            <a:r>
              <a:rPr lang="en-US" dirty="0" smtClean="0"/>
              <a:t> - </a:t>
            </a:r>
            <a:r>
              <a:rPr lang="en-US" dirty="0" err="1" smtClean="0"/>
              <a:t>ngrams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749309"/>
            <a:ext cx="8208429" cy="923330"/>
          </a:xfrm>
          <a:prstGeom prst="rect">
            <a:avLst/>
          </a:prstGeom>
          <a:noFill/>
        </p:spPr>
        <p:txBody>
          <a:bodyPr wrap="square" rtlCol="0">
            <a:spAutoFit/>
          </a:bodyPr>
          <a:lstStyle/>
          <a:p>
            <a:r>
              <a:rPr lang="en-US" dirty="0" smtClean="0"/>
              <a:t>To gain more flexibility in our feature representation, we might want to tokenize parts of words, as opposed to the words themselves.  I.e.,</a:t>
            </a:r>
          </a:p>
          <a:p>
            <a:endParaRPr lang="en-US" dirty="0"/>
          </a:p>
        </p:txBody>
      </p:sp>
      <p:sp>
        <p:nvSpPr>
          <p:cNvPr id="6" name="TextBox 5"/>
          <p:cNvSpPr txBox="1"/>
          <p:nvPr/>
        </p:nvSpPr>
        <p:spPr>
          <a:xfrm>
            <a:off x="237071" y="2513399"/>
            <a:ext cx="2616200" cy="461665"/>
          </a:xfrm>
          <a:prstGeom prst="rect">
            <a:avLst/>
          </a:prstGeom>
          <a:noFill/>
        </p:spPr>
        <p:txBody>
          <a:bodyPr wrap="square" rtlCol="0">
            <a:spAutoFit/>
          </a:bodyPr>
          <a:lstStyle/>
          <a:p>
            <a:pPr algn="ctr"/>
            <a:r>
              <a:rPr lang="en-US" sz="2400" i="1" dirty="0" smtClean="0"/>
              <a:t>“rainbow”</a:t>
            </a:r>
            <a:endParaRPr lang="en-US" sz="2400" i="1" dirty="0"/>
          </a:p>
        </p:txBody>
      </p:sp>
      <p:sp>
        <p:nvSpPr>
          <p:cNvPr id="8" name="TextBox 7"/>
          <p:cNvSpPr txBox="1"/>
          <p:nvPr/>
        </p:nvSpPr>
        <p:spPr>
          <a:xfrm>
            <a:off x="5664200" y="1740932"/>
            <a:ext cx="1082748" cy="369332"/>
          </a:xfrm>
          <a:prstGeom prst="rect">
            <a:avLst/>
          </a:prstGeom>
          <a:noFill/>
        </p:spPr>
        <p:txBody>
          <a:bodyPr wrap="none" rtlCol="0">
            <a:spAutoFit/>
          </a:bodyPr>
          <a:lstStyle/>
          <a:p>
            <a:r>
              <a:rPr lang="en-US" b="1" dirty="0" smtClean="0">
                <a:solidFill>
                  <a:srgbClr val="D1282E"/>
                </a:solidFill>
              </a:rPr>
              <a:t>2-grams</a:t>
            </a:r>
            <a:endParaRPr lang="en-US" b="1" dirty="0">
              <a:solidFill>
                <a:srgbClr val="D1282E"/>
              </a:solidFill>
            </a:endParaRPr>
          </a:p>
        </p:txBody>
      </p:sp>
      <p:sp>
        <p:nvSpPr>
          <p:cNvPr id="16" name="TextBox 15"/>
          <p:cNvSpPr txBox="1"/>
          <p:nvPr/>
        </p:nvSpPr>
        <p:spPr>
          <a:xfrm>
            <a:off x="4203700" y="2171531"/>
            <a:ext cx="4292600" cy="461665"/>
          </a:xfrm>
          <a:prstGeom prst="rect">
            <a:avLst/>
          </a:prstGeom>
          <a:noFill/>
        </p:spPr>
        <p:txBody>
          <a:bodyPr wrap="square" rtlCol="0">
            <a:spAutoFit/>
          </a:bodyPr>
          <a:lstStyle/>
          <a:p>
            <a:r>
              <a:rPr lang="en-US" sz="2400" i="1" dirty="0" smtClean="0"/>
              <a:t>[“</a:t>
            </a:r>
            <a:r>
              <a:rPr lang="en-US" sz="2400" i="1" dirty="0" err="1" smtClean="0"/>
              <a:t>ra</a:t>
            </a:r>
            <a:r>
              <a:rPr lang="en-US" sz="2400" i="1" dirty="0" smtClean="0"/>
              <a:t>”, “</a:t>
            </a:r>
            <a:r>
              <a:rPr lang="en-US" sz="2400" i="1" dirty="0" err="1" smtClean="0"/>
              <a:t>ai</a:t>
            </a:r>
            <a:r>
              <a:rPr lang="en-US" sz="2400" i="1" dirty="0" smtClean="0"/>
              <a:t>”, “in, “</a:t>
            </a:r>
            <a:r>
              <a:rPr lang="en-US" sz="2400" i="1" dirty="0" err="1" smtClean="0"/>
              <a:t>nb</a:t>
            </a:r>
            <a:r>
              <a:rPr lang="en-US" sz="2400" i="1" dirty="0" smtClean="0"/>
              <a:t>”, “</a:t>
            </a:r>
            <a:r>
              <a:rPr lang="en-US" sz="2400" i="1" dirty="0" err="1" smtClean="0"/>
              <a:t>bo</a:t>
            </a:r>
            <a:r>
              <a:rPr lang="en-US" sz="2400" i="1" dirty="0" smtClean="0"/>
              <a:t>” ,”</a:t>
            </a:r>
            <a:r>
              <a:rPr lang="en-US" sz="2400" i="1" dirty="0" err="1" smtClean="0"/>
              <a:t>ow</a:t>
            </a:r>
            <a:r>
              <a:rPr lang="en-US" sz="2400" i="1" dirty="0" smtClean="0"/>
              <a:t>”]</a:t>
            </a:r>
            <a:endParaRPr lang="en-US" sz="2400" i="1" dirty="0"/>
          </a:p>
        </p:txBody>
      </p:sp>
      <p:sp>
        <p:nvSpPr>
          <p:cNvPr id="17" name="Right Arrow 16"/>
          <p:cNvSpPr/>
          <p:nvPr/>
        </p:nvSpPr>
        <p:spPr>
          <a:xfrm>
            <a:off x="2844800" y="2604532"/>
            <a:ext cx="609600" cy="330200"/>
          </a:xfrm>
          <a:prstGeom prst="rightArrow">
            <a:avLst/>
          </a:prstGeom>
          <a:solidFill>
            <a:schemeClr val="tx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689600" y="2960132"/>
            <a:ext cx="1082748" cy="369332"/>
          </a:xfrm>
          <a:prstGeom prst="rect">
            <a:avLst/>
          </a:prstGeom>
          <a:noFill/>
        </p:spPr>
        <p:txBody>
          <a:bodyPr wrap="none" rtlCol="0">
            <a:spAutoFit/>
          </a:bodyPr>
          <a:lstStyle/>
          <a:p>
            <a:r>
              <a:rPr lang="en-US" b="1" dirty="0">
                <a:solidFill>
                  <a:srgbClr val="D1282E"/>
                </a:solidFill>
              </a:rPr>
              <a:t>3</a:t>
            </a:r>
            <a:r>
              <a:rPr lang="en-US" b="1" dirty="0" smtClean="0">
                <a:solidFill>
                  <a:srgbClr val="D1282E"/>
                </a:solidFill>
              </a:rPr>
              <a:t>-grams</a:t>
            </a:r>
            <a:endParaRPr lang="en-US" b="1" dirty="0">
              <a:solidFill>
                <a:srgbClr val="D1282E"/>
              </a:solidFill>
            </a:endParaRPr>
          </a:p>
        </p:txBody>
      </p:sp>
      <p:sp>
        <p:nvSpPr>
          <p:cNvPr id="19" name="TextBox 18"/>
          <p:cNvSpPr txBox="1"/>
          <p:nvPr/>
        </p:nvSpPr>
        <p:spPr>
          <a:xfrm>
            <a:off x="3962400" y="3390731"/>
            <a:ext cx="4559300" cy="461665"/>
          </a:xfrm>
          <a:prstGeom prst="rect">
            <a:avLst/>
          </a:prstGeom>
          <a:noFill/>
        </p:spPr>
        <p:txBody>
          <a:bodyPr wrap="square" rtlCol="0">
            <a:spAutoFit/>
          </a:bodyPr>
          <a:lstStyle/>
          <a:p>
            <a:pPr algn="ctr"/>
            <a:r>
              <a:rPr lang="en-US" sz="2400" i="1" dirty="0" smtClean="0"/>
              <a:t>[“</a:t>
            </a:r>
            <a:r>
              <a:rPr lang="en-US" sz="2400" i="1" dirty="0" err="1" smtClean="0"/>
              <a:t>rai</a:t>
            </a:r>
            <a:r>
              <a:rPr lang="en-US" sz="2400" i="1" dirty="0" smtClean="0"/>
              <a:t>”, “</a:t>
            </a:r>
            <a:r>
              <a:rPr lang="en-US" sz="2400" i="1" dirty="0" err="1" smtClean="0"/>
              <a:t>ain</a:t>
            </a:r>
            <a:r>
              <a:rPr lang="en-US" sz="2400" i="1" dirty="0" smtClean="0"/>
              <a:t>”, “</a:t>
            </a:r>
            <a:r>
              <a:rPr lang="en-US" sz="2400" i="1" dirty="0" err="1" smtClean="0"/>
              <a:t>inb</a:t>
            </a:r>
            <a:r>
              <a:rPr lang="en-US" sz="2400" i="1" dirty="0" smtClean="0"/>
              <a:t>, “</a:t>
            </a:r>
            <a:r>
              <a:rPr lang="en-US" sz="2400" i="1" dirty="0" err="1" smtClean="0"/>
              <a:t>nbo</a:t>
            </a:r>
            <a:r>
              <a:rPr lang="en-US" sz="2400" i="1" dirty="0" smtClean="0"/>
              <a:t>”, “bow”]</a:t>
            </a:r>
            <a:endParaRPr lang="en-US" sz="2400" i="1" dirty="0"/>
          </a:p>
        </p:txBody>
      </p:sp>
      <p:sp>
        <p:nvSpPr>
          <p:cNvPr id="11" name="Rectangle 10"/>
          <p:cNvSpPr/>
          <p:nvPr/>
        </p:nvSpPr>
        <p:spPr>
          <a:xfrm>
            <a:off x="237071" y="1638300"/>
            <a:ext cx="8538629" cy="2311400"/>
          </a:xfrm>
          <a:prstGeom prst="rect">
            <a:avLst/>
          </a:prstGeom>
          <a:noFill/>
          <a:ln>
            <a:solidFill>
              <a:schemeClr val="tx1">
                <a:lumMod val="75000"/>
                <a:lumOff val="2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13271" y="4051309"/>
            <a:ext cx="8462429" cy="1754327"/>
          </a:xfrm>
          <a:prstGeom prst="rect">
            <a:avLst/>
          </a:prstGeom>
          <a:noFill/>
        </p:spPr>
        <p:txBody>
          <a:bodyPr wrap="square" rtlCol="0">
            <a:spAutoFit/>
          </a:bodyPr>
          <a:lstStyle/>
          <a:p>
            <a:r>
              <a:rPr lang="en-US" dirty="0" smtClean="0"/>
              <a:t>Each n-gram can then be considered an individual feature.</a:t>
            </a:r>
          </a:p>
          <a:p>
            <a:endParaRPr lang="en-US" dirty="0"/>
          </a:p>
          <a:p>
            <a:r>
              <a:rPr lang="en-US" dirty="0" smtClean="0"/>
              <a:t>To build n-grams in </a:t>
            </a:r>
            <a:r>
              <a:rPr lang="en-US" dirty="0" err="1" smtClean="0"/>
              <a:t>sklearn</a:t>
            </a:r>
            <a:r>
              <a:rPr lang="en-US" dirty="0" smtClean="0"/>
              <a:t>:</a:t>
            </a:r>
          </a:p>
          <a:p>
            <a:r>
              <a:rPr lang="en-US" dirty="0" smtClean="0"/>
              <a:t>&gt;&gt;&gt; </a:t>
            </a:r>
            <a:r>
              <a:rPr lang="en-US" dirty="0" err="1" smtClean="0"/>
              <a:t>vect</a:t>
            </a:r>
            <a:r>
              <a:rPr lang="en-US" dirty="0" smtClean="0"/>
              <a:t> </a:t>
            </a:r>
            <a:r>
              <a:rPr lang="en-US" dirty="0"/>
              <a:t>= </a:t>
            </a:r>
            <a:r>
              <a:rPr lang="en-US" dirty="0" err="1"/>
              <a:t>CountVectorizer</a:t>
            </a:r>
            <a:r>
              <a:rPr lang="en-US" dirty="0"/>
              <a:t>(</a:t>
            </a:r>
            <a:r>
              <a:rPr lang="en-US" dirty="0" err="1"/>
              <a:t>min_df</a:t>
            </a:r>
            <a:r>
              <a:rPr lang="en-US" dirty="0"/>
              <a:t>=1, </a:t>
            </a:r>
            <a:r>
              <a:rPr lang="en-US" b="1" dirty="0">
                <a:solidFill>
                  <a:srgbClr val="D1282E"/>
                </a:solidFill>
              </a:rPr>
              <a:t>analyzer='char', </a:t>
            </a:r>
            <a:r>
              <a:rPr lang="en-US" b="1" dirty="0" err="1">
                <a:solidFill>
                  <a:srgbClr val="D1282E"/>
                </a:solidFill>
              </a:rPr>
              <a:t>ngram_range</a:t>
            </a:r>
            <a:r>
              <a:rPr lang="en-US" b="1" dirty="0">
                <a:solidFill>
                  <a:srgbClr val="D1282E"/>
                </a:solidFill>
              </a:rPr>
              <a:t>=(2,2)</a:t>
            </a:r>
            <a:r>
              <a:rPr lang="en-US" dirty="0"/>
              <a:t>)</a:t>
            </a:r>
          </a:p>
          <a:p>
            <a:r>
              <a:rPr lang="en-US" dirty="0" smtClean="0"/>
              <a:t>&gt;&gt;&gt; X </a:t>
            </a:r>
            <a:r>
              <a:rPr lang="en-US" dirty="0"/>
              <a:t>= </a:t>
            </a:r>
            <a:r>
              <a:rPr lang="en-US" dirty="0" err="1" smtClean="0"/>
              <a:t>vect.fit_transform</a:t>
            </a:r>
            <a:r>
              <a:rPr lang="en-US" dirty="0"/>
              <a:t>(corpus)</a:t>
            </a:r>
            <a:endParaRPr lang="en-US" dirty="0" smtClean="0"/>
          </a:p>
          <a:p>
            <a:endParaRPr lang="en-US" dirty="0"/>
          </a:p>
        </p:txBody>
      </p:sp>
    </p:spTree>
    <p:extLst>
      <p:ext uri="{BB962C8B-B14F-4D97-AF65-F5344CB8AC3E}">
        <p14:creationId xmlns:p14="http://schemas.microsoft.com/office/powerpoint/2010/main" val="3366876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Extentions</a:t>
            </a:r>
            <a:r>
              <a:rPr lang="en-US" dirty="0" smtClean="0"/>
              <a:t> – </a:t>
            </a:r>
            <a:r>
              <a:rPr lang="en-US" dirty="0" err="1" smtClean="0"/>
              <a:t>tf</a:t>
            </a:r>
            <a:r>
              <a:rPr lang="en-US" dirty="0" smtClean="0"/>
              <a:t>/</a:t>
            </a:r>
            <a:r>
              <a:rPr lang="en-US" dirty="0" err="1" smtClean="0"/>
              <a:t>idf</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685809"/>
            <a:ext cx="8208429" cy="1107996"/>
          </a:xfrm>
          <a:prstGeom prst="rect">
            <a:avLst/>
          </a:prstGeom>
          <a:noFill/>
        </p:spPr>
        <p:txBody>
          <a:bodyPr wrap="square" rtlCol="0">
            <a:spAutoFit/>
          </a:bodyPr>
          <a:lstStyle/>
          <a:p>
            <a:r>
              <a:rPr lang="en-US" sz="1600" dirty="0" smtClean="0"/>
              <a:t>In many cases we want more than binary indicators that a particular word/</a:t>
            </a:r>
            <a:r>
              <a:rPr lang="en-US" sz="1600" dirty="0" err="1" smtClean="0"/>
              <a:t>ngram</a:t>
            </a:r>
            <a:r>
              <a:rPr lang="en-US" sz="1600" dirty="0" smtClean="0"/>
              <a:t> is present in the document. One popular method, TF/IDF, assigns a heuristic importance weight of each word/</a:t>
            </a:r>
            <a:r>
              <a:rPr lang="en-US" sz="1600" dirty="0" err="1" smtClean="0"/>
              <a:t>ngram</a:t>
            </a:r>
            <a:r>
              <a:rPr lang="en-US" sz="1600" dirty="0" smtClean="0"/>
              <a:t> to each document. </a:t>
            </a:r>
          </a:p>
          <a:p>
            <a:endParaRPr lang="en-US" dirty="0"/>
          </a:p>
        </p:txBody>
      </p:sp>
      <p:pic>
        <p:nvPicPr>
          <p:cNvPr id="4" name="Picture 3" descr="Screen Shot 2014-11-29 at 5.20.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733738"/>
            <a:ext cx="6921500" cy="496003"/>
          </a:xfrm>
          <a:prstGeom prst="rect">
            <a:avLst/>
          </a:prstGeom>
          <a:ln>
            <a:solidFill>
              <a:schemeClr val="tx2"/>
            </a:solidFill>
          </a:ln>
        </p:spPr>
      </p:pic>
      <p:pic>
        <p:nvPicPr>
          <p:cNvPr id="5" name="Picture 4" descr="Screen Shot 2014-11-29 at 5.20.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3243915"/>
            <a:ext cx="4927600" cy="731185"/>
          </a:xfrm>
          <a:prstGeom prst="rect">
            <a:avLst/>
          </a:prstGeom>
          <a:ln>
            <a:solidFill>
              <a:schemeClr val="tx2"/>
            </a:solidFill>
          </a:ln>
        </p:spPr>
      </p:pic>
      <p:pic>
        <p:nvPicPr>
          <p:cNvPr id="7" name="Picture 6" descr="Screen Shot 2014-11-29 at 5.21.07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4927600"/>
            <a:ext cx="4762500" cy="799077"/>
          </a:xfrm>
          <a:prstGeom prst="rect">
            <a:avLst/>
          </a:prstGeom>
          <a:ln>
            <a:solidFill>
              <a:schemeClr val="tx2"/>
            </a:solidFill>
          </a:ln>
        </p:spPr>
      </p:pic>
      <p:sp>
        <p:nvSpPr>
          <p:cNvPr id="20" name="TextBox 19"/>
          <p:cNvSpPr txBox="1"/>
          <p:nvPr/>
        </p:nvSpPr>
        <p:spPr>
          <a:xfrm>
            <a:off x="237071" y="2432941"/>
            <a:ext cx="8449729" cy="861774"/>
          </a:xfrm>
          <a:prstGeom prst="rect">
            <a:avLst/>
          </a:prstGeom>
          <a:noFill/>
        </p:spPr>
        <p:txBody>
          <a:bodyPr wrap="square" rtlCol="0">
            <a:spAutoFit/>
          </a:bodyPr>
          <a:lstStyle/>
          <a:p>
            <a:r>
              <a:rPr lang="en-US" sz="1600" dirty="0" smtClean="0"/>
              <a:t>Term frequency measures how many times a particular token appears in a particular document, and gives an indication of how important that word is to that document.</a:t>
            </a:r>
          </a:p>
          <a:p>
            <a:endParaRPr lang="en-US" dirty="0"/>
          </a:p>
        </p:txBody>
      </p:sp>
      <p:sp>
        <p:nvSpPr>
          <p:cNvPr id="22" name="TextBox 21"/>
          <p:cNvSpPr txBox="1"/>
          <p:nvPr/>
        </p:nvSpPr>
        <p:spPr>
          <a:xfrm>
            <a:off x="313271" y="4114800"/>
            <a:ext cx="8449729" cy="584776"/>
          </a:xfrm>
          <a:prstGeom prst="rect">
            <a:avLst/>
          </a:prstGeom>
          <a:noFill/>
        </p:spPr>
        <p:txBody>
          <a:bodyPr wrap="square" rtlCol="0">
            <a:spAutoFit/>
          </a:bodyPr>
          <a:lstStyle/>
          <a:p>
            <a:r>
              <a:rPr lang="en-US" sz="1600" dirty="0" smtClean="0"/>
              <a:t>Inverse document frequency measures how often a word appears across all documents. It produces a measure that penalizes words that appear frequently.</a:t>
            </a:r>
            <a:endParaRPr lang="en-US" dirty="0"/>
          </a:p>
        </p:txBody>
      </p:sp>
    </p:spTree>
    <p:extLst>
      <p:ext uri="{BB962C8B-B14F-4D97-AF65-F5344CB8AC3E}">
        <p14:creationId xmlns:p14="http://schemas.microsoft.com/office/powerpoint/2010/main" val="1059676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tf</a:t>
            </a:r>
            <a:r>
              <a:rPr lang="en-US" dirty="0" smtClean="0"/>
              <a:t>/</a:t>
            </a:r>
            <a:r>
              <a:rPr lang="en-US" dirty="0" err="1" smtClean="0"/>
              <a:t>idf</a:t>
            </a:r>
            <a:r>
              <a:rPr lang="en-US" dirty="0" smtClean="0"/>
              <a:t> - </a:t>
            </a:r>
            <a:r>
              <a:rPr lang="en-US" dirty="0" err="1" smtClean="0"/>
              <a:t>sklearn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797229"/>
            <a:ext cx="8208429" cy="861774"/>
          </a:xfrm>
          <a:prstGeom prst="rect">
            <a:avLst/>
          </a:prstGeom>
          <a:noFill/>
        </p:spPr>
        <p:txBody>
          <a:bodyPr wrap="square" rtlCol="0">
            <a:spAutoFit/>
          </a:bodyPr>
          <a:lstStyle/>
          <a:p>
            <a:r>
              <a:rPr lang="en-US" sz="1600" dirty="0" smtClean="0"/>
              <a:t>TF-IDF can be implemented directly with tokenization using the </a:t>
            </a:r>
            <a:r>
              <a:rPr lang="en-US" sz="1600" dirty="0" err="1" smtClean="0"/>
              <a:t>sklearn.feature_extraction.text.TfidfVectorizer</a:t>
            </a:r>
            <a:r>
              <a:rPr lang="en-US" sz="1600" dirty="0" smtClean="0"/>
              <a:t> class.</a:t>
            </a:r>
          </a:p>
          <a:p>
            <a:endParaRPr lang="en-US" dirty="0"/>
          </a:p>
        </p:txBody>
      </p:sp>
      <p:pic>
        <p:nvPicPr>
          <p:cNvPr id="6" name="Picture 5" descr="Screen Shot 2014-11-29 at 7.52.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917700"/>
            <a:ext cx="8293100" cy="1308100"/>
          </a:xfrm>
          <a:prstGeom prst="rect">
            <a:avLst/>
          </a:prstGeom>
          <a:ln>
            <a:solidFill>
              <a:schemeClr val="tx1"/>
            </a:solidFill>
          </a:ln>
        </p:spPr>
      </p:pic>
      <p:sp>
        <p:nvSpPr>
          <p:cNvPr id="13" name="TextBox 12"/>
          <p:cNvSpPr txBox="1"/>
          <p:nvPr/>
        </p:nvSpPr>
        <p:spPr>
          <a:xfrm>
            <a:off x="419100" y="3417305"/>
            <a:ext cx="8208429" cy="1600438"/>
          </a:xfrm>
          <a:prstGeom prst="rect">
            <a:avLst/>
          </a:prstGeom>
          <a:noFill/>
        </p:spPr>
        <p:txBody>
          <a:bodyPr wrap="square" rtlCol="0">
            <a:spAutoFit/>
          </a:bodyPr>
          <a:lstStyle/>
          <a:p>
            <a:r>
              <a:rPr lang="en-US" sz="1600" b="1" dirty="0" smtClean="0"/>
              <a:t>Variations:</a:t>
            </a:r>
          </a:p>
          <a:p>
            <a:pPr marL="285750" indent="-285750">
              <a:buFont typeface="Arial"/>
              <a:buChar char="•"/>
            </a:pPr>
            <a:r>
              <a:rPr lang="en-US" sz="1600" dirty="0" smtClean="0"/>
              <a:t>TF-IDF row vectors can be rescaled to have unit norms</a:t>
            </a:r>
          </a:p>
          <a:p>
            <a:pPr marL="285750" indent="-285750">
              <a:buFont typeface="Arial"/>
              <a:buChar char="•"/>
            </a:pPr>
            <a:r>
              <a:rPr lang="en-US" sz="1600" dirty="0" smtClean="0"/>
              <a:t>TF can be calculating using a binary indicator of (</a:t>
            </a:r>
            <a:r>
              <a:rPr lang="en-US" sz="1600" dirty="0" err="1" smtClean="0"/>
              <a:t>freq</a:t>
            </a:r>
            <a:r>
              <a:rPr lang="en-US" sz="1600" dirty="0" smtClean="0"/>
              <a:t>&gt;0) or log(</a:t>
            </a:r>
            <a:r>
              <a:rPr lang="en-US" sz="1600" dirty="0" err="1" smtClean="0"/>
              <a:t>freg</a:t>
            </a:r>
            <a:r>
              <a:rPr lang="en-US" sz="1600" dirty="0" smtClean="0"/>
              <a:t>)</a:t>
            </a:r>
          </a:p>
          <a:p>
            <a:pPr marL="285750" indent="-285750">
              <a:buFont typeface="Arial"/>
              <a:buChar char="•"/>
            </a:pPr>
            <a:r>
              <a:rPr lang="en-US" sz="1600" dirty="0" smtClean="0"/>
              <a:t>IDF can be augmented to prevent division by zero</a:t>
            </a:r>
          </a:p>
          <a:p>
            <a:endParaRPr lang="en-US" sz="1600" dirty="0" smtClean="0"/>
          </a:p>
          <a:p>
            <a:endParaRPr lang="en-US" dirty="0"/>
          </a:p>
        </p:txBody>
      </p:sp>
      <p:sp>
        <p:nvSpPr>
          <p:cNvPr id="14" name="TextBox 13"/>
          <p:cNvSpPr txBox="1"/>
          <p:nvPr/>
        </p:nvSpPr>
        <p:spPr>
          <a:xfrm>
            <a:off x="1409701" y="4746929"/>
            <a:ext cx="6159500" cy="861774"/>
          </a:xfrm>
          <a:prstGeom prst="rect">
            <a:avLst/>
          </a:prstGeom>
          <a:noFill/>
        </p:spPr>
        <p:txBody>
          <a:bodyPr wrap="square" rtlCol="0">
            <a:spAutoFit/>
          </a:bodyPr>
          <a:lstStyle/>
          <a:p>
            <a:r>
              <a:rPr lang="en-US" sz="1600" b="1" dirty="0" smtClean="0">
                <a:solidFill>
                  <a:srgbClr val="D1282E"/>
                </a:solidFill>
              </a:rPr>
              <a:t>The optimality of TF-IDF is of course an empirical question. </a:t>
            </a:r>
          </a:p>
          <a:p>
            <a:r>
              <a:rPr lang="en-US" sz="1600" b="1" dirty="0" smtClean="0">
                <a:solidFill>
                  <a:srgbClr val="D1282E"/>
                </a:solidFill>
              </a:rPr>
              <a:t>Testing is always recommended!</a:t>
            </a:r>
          </a:p>
          <a:p>
            <a:endParaRPr lang="en-US" dirty="0"/>
          </a:p>
        </p:txBody>
      </p:sp>
    </p:spTree>
    <p:extLst>
      <p:ext uri="{BB962C8B-B14F-4D97-AF65-F5344CB8AC3E}">
        <p14:creationId xmlns:p14="http://schemas.microsoft.com/office/powerpoint/2010/main" val="3637694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Naïve </a:t>
            </a:r>
            <a:r>
              <a:rPr lang="en-US" dirty="0" err="1" smtClean="0"/>
              <a:t>bayes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1165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Bayes rule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1016198"/>
            <a:ext cx="8208429" cy="615553"/>
          </a:xfrm>
          <a:prstGeom prst="rect">
            <a:avLst/>
          </a:prstGeom>
          <a:noFill/>
        </p:spPr>
        <p:txBody>
          <a:bodyPr wrap="square" rtlCol="0">
            <a:spAutoFit/>
          </a:bodyPr>
          <a:lstStyle/>
          <a:p>
            <a:r>
              <a:rPr lang="en-US" sz="1600" dirty="0" smtClean="0"/>
              <a:t>In classification we want to estimate:</a:t>
            </a:r>
          </a:p>
          <a:p>
            <a:endParaRPr lang="en-US" dirty="0"/>
          </a:p>
        </p:txBody>
      </p:sp>
      <p:pic>
        <p:nvPicPr>
          <p:cNvPr id="4" name="Picture 3" descr="Screen Shot 2014-11-29 at 8.54.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862546"/>
            <a:ext cx="3505200" cy="638879"/>
          </a:xfrm>
          <a:prstGeom prst="rect">
            <a:avLst/>
          </a:prstGeom>
        </p:spPr>
      </p:pic>
      <p:pic>
        <p:nvPicPr>
          <p:cNvPr id="5" name="Picture 4" descr="Screen Shot 2014-11-29 at 8.56.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 y="1942293"/>
            <a:ext cx="4387850" cy="891164"/>
          </a:xfrm>
          <a:prstGeom prst="rect">
            <a:avLst/>
          </a:prstGeom>
          <a:ln>
            <a:solidFill>
              <a:schemeClr val="tx2"/>
            </a:solidFill>
          </a:ln>
        </p:spPr>
      </p:pic>
      <p:sp>
        <p:nvSpPr>
          <p:cNvPr id="12" name="TextBox 11"/>
          <p:cNvSpPr txBox="1"/>
          <p:nvPr/>
        </p:nvSpPr>
        <p:spPr>
          <a:xfrm>
            <a:off x="325971" y="2217904"/>
            <a:ext cx="2887129" cy="615553"/>
          </a:xfrm>
          <a:prstGeom prst="rect">
            <a:avLst/>
          </a:prstGeom>
          <a:noFill/>
        </p:spPr>
        <p:txBody>
          <a:bodyPr wrap="square" rtlCol="0">
            <a:spAutoFit/>
          </a:bodyPr>
          <a:lstStyle/>
          <a:p>
            <a:r>
              <a:rPr lang="en-US" sz="1600" dirty="0" smtClean="0"/>
              <a:t>If we remember Bayes rule:</a:t>
            </a:r>
          </a:p>
          <a:p>
            <a:endParaRPr lang="en-US" dirty="0"/>
          </a:p>
        </p:txBody>
      </p:sp>
      <p:sp>
        <p:nvSpPr>
          <p:cNvPr id="15" name="TextBox 14"/>
          <p:cNvSpPr txBox="1"/>
          <p:nvPr/>
        </p:nvSpPr>
        <p:spPr>
          <a:xfrm>
            <a:off x="300571" y="3589504"/>
            <a:ext cx="8208429" cy="615553"/>
          </a:xfrm>
          <a:prstGeom prst="rect">
            <a:avLst/>
          </a:prstGeom>
          <a:noFill/>
        </p:spPr>
        <p:txBody>
          <a:bodyPr wrap="square" rtlCol="0">
            <a:spAutoFit/>
          </a:bodyPr>
          <a:lstStyle/>
          <a:p>
            <a:r>
              <a:rPr lang="en-US" sz="1600" dirty="0" smtClean="0"/>
              <a:t>So mathematically:</a:t>
            </a:r>
          </a:p>
          <a:p>
            <a:endParaRPr lang="en-US" dirty="0"/>
          </a:p>
        </p:txBody>
      </p:sp>
      <p:pic>
        <p:nvPicPr>
          <p:cNvPr id="16" name="Picture 15" descr="Screen Shot 2014-11-29 at 8.54.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 y="4215346"/>
            <a:ext cx="3067050" cy="559019"/>
          </a:xfrm>
          <a:prstGeom prst="rect">
            <a:avLst/>
          </a:prstGeom>
        </p:spPr>
      </p:pic>
      <p:pic>
        <p:nvPicPr>
          <p:cNvPr id="8" name="Picture 7" descr="Screen Shot 2014-11-29 at 8.54.4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700" y="3766914"/>
            <a:ext cx="3797300" cy="1313085"/>
          </a:xfrm>
          <a:prstGeom prst="rect">
            <a:avLst/>
          </a:prstGeom>
        </p:spPr>
      </p:pic>
      <p:sp>
        <p:nvSpPr>
          <p:cNvPr id="9" name="Equal 8"/>
          <p:cNvSpPr/>
          <p:nvPr/>
        </p:nvSpPr>
        <p:spPr>
          <a:xfrm>
            <a:off x="3771900" y="4330700"/>
            <a:ext cx="419100" cy="279400"/>
          </a:xfrm>
          <a:prstGeom prst="mathEqual">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TextBox 17"/>
          <p:cNvSpPr txBox="1"/>
          <p:nvPr/>
        </p:nvSpPr>
        <p:spPr>
          <a:xfrm>
            <a:off x="647700" y="5613400"/>
            <a:ext cx="7683500" cy="369332"/>
          </a:xfrm>
          <a:prstGeom prst="rect">
            <a:avLst/>
          </a:prstGeom>
          <a:noFill/>
        </p:spPr>
        <p:txBody>
          <a:bodyPr wrap="square" rtlCol="0">
            <a:spAutoFit/>
          </a:bodyPr>
          <a:lstStyle/>
          <a:p>
            <a:pPr algn="ctr"/>
            <a:r>
              <a:rPr lang="en-US" b="1" dirty="0" smtClean="0">
                <a:solidFill>
                  <a:srgbClr val="D1282E"/>
                </a:solidFill>
              </a:rPr>
              <a:t>How many parameters must we estimate for the above model?</a:t>
            </a:r>
            <a:endParaRPr lang="en-US" b="1" dirty="0">
              <a:solidFill>
                <a:srgbClr val="D1282E"/>
              </a:solidFill>
            </a:endParaRPr>
          </a:p>
        </p:txBody>
      </p:sp>
    </p:spTree>
    <p:extLst>
      <p:ext uri="{BB962C8B-B14F-4D97-AF65-F5344CB8AC3E}">
        <p14:creationId xmlns:p14="http://schemas.microsoft.com/office/powerpoint/2010/main" val="3894508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The naïve part</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3271" y="1016198"/>
            <a:ext cx="8208429" cy="1107996"/>
          </a:xfrm>
          <a:prstGeom prst="rect">
            <a:avLst/>
          </a:prstGeom>
          <a:noFill/>
        </p:spPr>
        <p:txBody>
          <a:bodyPr wrap="square" rtlCol="0">
            <a:spAutoFit/>
          </a:bodyPr>
          <a:lstStyle/>
          <a:p>
            <a:r>
              <a:rPr lang="en-US" sz="1600" dirty="0" smtClean="0"/>
              <a:t>We make one assumption that simplifies our estimation problem tremendously. This is that each feature is independent of each other, condition on </a:t>
            </a:r>
            <a:r>
              <a:rPr lang="en-US" sz="1600" i="1" dirty="0" smtClean="0"/>
              <a:t>Y=y.</a:t>
            </a:r>
            <a:r>
              <a:rPr lang="en-US" sz="1600" dirty="0" smtClean="0"/>
              <a:t> Mathematically, this translates to:</a:t>
            </a:r>
            <a:endParaRPr lang="en-US" sz="1600" i="1" dirty="0" smtClean="0"/>
          </a:p>
          <a:p>
            <a:endParaRPr lang="en-US" dirty="0"/>
          </a:p>
        </p:txBody>
      </p:sp>
      <p:pic>
        <p:nvPicPr>
          <p:cNvPr id="6" name="Picture 5" descr="Screen Shot 2014-11-29 at 9.11.2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200" y="2374900"/>
            <a:ext cx="3568700" cy="552403"/>
          </a:xfrm>
          <a:prstGeom prst="rect">
            <a:avLst/>
          </a:prstGeom>
          <a:ln>
            <a:solidFill>
              <a:schemeClr val="tx2"/>
            </a:solidFill>
          </a:ln>
        </p:spPr>
      </p:pic>
      <p:pic>
        <p:nvPicPr>
          <p:cNvPr id="7" name="Picture 6" descr="Screen Shot 2014-11-29 at 9.11.4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71" y="4317340"/>
            <a:ext cx="7861300" cy="956532"/>
          </a:xfrm>
          <a:prstGeom prst="rect">
            <a:avLst/>
          </a:prstGeom>
          <a:ln>
            <a:solidFill>
              <a:schemeClr val="tx2"/>
            </a:solidFill>
          </a:ln>
        </p:spPr>
      </p:pic>
      <p:sp>
        <p:nvSpPr>
          <p:cNvPr id="17" name="TextBox 16"/>
          <p:cNvSpPr txBox="1"/>
          <p:nvPr/>
        </p:nvSpPr>
        <p:spPr>
          <a:xfrm>
            <a:off x="452971" y="3429198"/>
            <a:ext cx="8208429" cy="861774"/>
          </a:xfrm>
          <a:prstGeom prst="rect">
            <a:avLst/>
          </a:prstGeom>
          <a:noFill/>
        </p:spPr>
        <p:txBody>
          <a:bodyPr wrap="square" rtlCol="0">
            <a:spAutoFit/>
          </a:bodyPr>
          <a:lstStyle/>
          <a:p>
            <a:r>
              <a:rPr lang="en-US" sz="1600" dirty="0" smtClean="0"/>
              <a:t>We now apply this conditional independence assumption to the joint distribution of X given Y=y.</a:t>
            </a:r>
            <a:endParaRPr lang="en-US" sz="1600" i="1" dirty="0" smtClean="0"/>
          </a:p>
          <a:p>
            <a:endParaRPr lang="en-US" dirty="0"/>
          </a:p>
        </p:txBody>
      </p:sp>
      <p:sp>
        <p:nvSpPr>
          <p:cNvPr id="4" name="TextBox 3"/>
          <p:cNvSpPr txBox="1"/>
          <p:nvPr/>
        </p:nvSpPr>
        <p:spPr>
          <a:xfrm>
            <a:off x="838200" y="5613400"/>
            <a:ext cx="7683500" cy="369332"/>
          </a:xfrm>
          <a:prstGeom prst="rect">
            <a:avLst/>
          </a:prstGeom>
          <a:noFill/>
        </p:spPr>
        <p:txBody>
          <a:bodyPr wrap="square" rtlCol="0">
            <a:spAutoFit/>
          </a:bodyPr>
          <a:lstStyle/>
          <a:p>
            <a:pPr algn="ctr"/>
            <a:r>
              <a:rPr lang="en-US" b="1" dirty="0" smtClean="0">
                <a:solidFill>
                  <a:srgbClr val="D1282E"/>
                </a:solidFill>
              </a:rPr>
              <a:t>Why do we make this assumption?</a:t>
            </a:r>
            <a:endParaRPr lang="en-US" b="1" dirty="0">
              <a:solidFill>
                <a:srgbClr val="D1282E"/>
              </a:solidFill>
            </a:endParaRPr>
          </a:p>
        </p:txBody>
      </p:sp>
    </p:spTree>
    <p:extLst>
      <p:ext uri="{BB962C8B-B14F-4D97-AF65-F5344CB8AC3E}">
        <p14:creationId xmlns:p14="http://schemas.microsoft.com/office/powerpoint/2010/main" val="842717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Constructing a classifier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927298"/>
            <a:ext cx="8208429" cy="584776"/>
          </a:xfrm>
          <a:prstGeom prst="rect">
            <a:avLst/>
          </a:prstGeom>
          <a:noFill/>
        </p:spPr>
        <p:txBody>
          <a:bodyPr wrap="square" rtlCol="0">
            <a:spAutoFit/>
          </a:bodyPr>
          <a:lstStyle/>
          <a:p>
            <a:r>
              <a:rPr lang="en-US" sz="1600" dirty="0" smtClean="0"/>
              <a:t>We start with the fact that                                      is constant given the data (and also not dependent on the class value).     </a:t>
            </a:r>
            <a:endParaRPr lang="en-US" dirty="0"/>
          </a:p>
        </p:txBody>
      </p:sp>
      <p:pic>
        <p:nvPicPr>
          <p:cNvPr id="4" name="Picture 3" descr="Screen Shot 2014-11-30 at 10.47.1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500" y="907694"/>
            <a:ext cx="2057400" cy="387107"/>
          </a:xfrm>
          <a:prstGeom prst="rect">
            <a:avLst/>
          </a:prstGeom>
        </p:spPr>
      </p:pic>
      <p:pic>
        <p:nvPicPr>
          <p:cNvPr id="5" name="Picture 4" descr="Screen Shot 2014-11-30 at 10.47.2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341908"/>
            <a:ext cx="5283200" cy="947391"/>
          </a:xfrm>
          <a:prstGeom prst="rect">
            <a:avLst/>
          </a:prstGeom>
          <a:ln>
            <a:solidFill>
              <a:schemeClr val="tx2"/>
            </a:solidFill>
          </a:ln>
        </p:spPr>
      </p:pic>
      <p:pic>
        <p:nvPicPr>
          <p:cNvPr id="8" name="Picture 7" descr="Screen Shot 2014-11-30 at 10.47.3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900" y="4656198"/>
            <a:ext cx="4495800" cy="1109602"/>
          </a:xfrm>
          <a:prstGeom prst="rect">
            <a:avLst/>
          </a:prstGeom>
          <a:ln>
            <a:solidFill>
              <a:schemeClr val="tx2"/>
            </a:solidFill>
          </a:ln>
        </p:spPr>
      </p:pic>
      <p:sp>
        <p:nvSpPr>
          <p:cNvPr id="13" name="TextBox 12"/>
          <p:cNvSpPr txBox="1"/>
          <p:nvPr/>
        </p:nvSpPr>
        <p:spPr>
          <a:xfrm>
            <a:off x="249771" y="1803598"/>
            <a:ext cx="8208429" cy="338554"/>
          </a:xfrm>
          <a:prstGeom prst="rect">
            <a:avLst/>
          </a:prstGeom>
          <a:noFill/>
        </p:spPr>
        <p:txBody>
          <a:bodyPr wrap="square" rtlCol="0">
            <a:spAutoFit/>
          </a:bodyPr>
          <a:lstStyle/>
          <a:p>
            <a:r>
              <a:rPr lang="en-US" sz="1600" dirty="0" smtClean="0"/>
              <a:t>Which leads us to this relation for each value of </a:t>
            </a:r>
            <a:r>
              <a:rPr lang="en-US" sz="1600" i="1" dirty="0" smtClean="0"/>
              <a:t>Y=y:</a:t>
            </a:r>
            <a:endParaRPr lang="en-US" i="1" dirty="0"/>
          </a:p>
        </p:txBody>
      </p:sp>
      <p:sp>
        <p:nvSpPr>
          <p:cNvPr id="14" name="TextBox 13"/>
          <p:cNvSpPr txBox="1"/>
          <p:nvPr/>
        </p:nvSpPr>
        <p:spPr>
          <a:xfrm>
            <a:off x="237071" y="3674675"/>
            <a:ext cx="8208429" cy="584776"/>
          </a:xfrm>
          <a:prstGeom prst="rect">
            <a:avLst/>
          </a:prstGeom>
          <a:noFill/>
        </p:spPr>
        <p:txBody>
          <a:bodyPr wrap="square" rtlCol="0">
            <a:spAutoFit/>
          </a:bodyPr>
          <a:lstStyle/>
          <a:p>
            <a:r>
              <a:rPr lang="en-US" sz="1600" dirty="0" smtClean="0"/>
              <a:t>We then add a decision rule, which is to choose the value of y that is the most probable. This leads to the following maximum a posteriori decision rule:</a:t>
            </a:r>
            <a:endParaRPr lang="en-US" i="1" dirty="0"/>
          </a:p>
        </p:txBody>
      </p:sp>
    </p:spTree>
    <p:extLst>
      <p:ext uri="{BB962C8B-B14F-4D97-AF65-F5344CB8AC3E}">
        <p14:creationId xmlns:p14="http://schemas.microsoft.com/office/powerpoint/2010/main" val="3869248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err="1" smtClean="0"/>
              <a:t>Nb</a:t>
            </a:r>
            <a:r>
              <a:rPr lang="en-US" dirty="0" smtClean="0"/>
              <a:t> as a linear model</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927298"/>
            <a:ext cx="8208429" cy="584776"/>
          </a:xfrm>
          <a:prstGeom prst="rect">
            <a:avLst/>
          </a:prstGeom>
          <a:noFill/>
        </p:spPr>
        <p:txBody>
          <a:bodyPr wrap="square" rtlCol="0">
            <a:spAutoFit/>
          </a:bodyPr>
          <a:lstStyle/>
          <a:p>
            <a:r>
              <a:rPr lang="en-US" sz="1600" dirty="0" smtClean="0"/>
              <a:t>We can position NB as another type of linear model. Assuming balanced classes, the previous optimization problem can be expressed as:</a:t>
            </a:r>
            <a:endParaRPr lang="en-US" dirty="0"/>
          </a:p>
        </p:txBody>
      </p:sp>
      <p:sp>
        <p:nvSpPr>
          <p:cNvPr id="13" name="TextBox 12"/>
          <p:cNvSpPr txBox="1"/>
          <p:nvPr/>
        </p:nvSpPr>
        <p:spPr>
          <a:xfrm>
            <a:off x="262471" y="2844998"/>
            <a:ext cx="8424329" cy="584776"/>
          </a:xfrm>
          <a:prstGeom prst="rect">
            <a:avLst/>
          </a:prstGeom>
          <a:noFill/>
        </p:spPr>
        <p:txBody>
          <a:bodyPr wrap="square" rtlCol="0">
            <a:spAutoFit/>
          </a:bodyPr>
          <a:lstStyle/>
          <a:p>
            <a:r>
              <a:rPr lang="en-US" sz="1600" dirty="0" smtClean="0"/>
              <a:t>And using Bayes rule again, the log of the quantity in the above indicator function can be written as:</a:t>
            </a:r>
            <a:endParaRPr lang="en-US" i="1" dirty="0"/>
          </a:p>
        </p:txBody>
      </p:sp>
      <p:sp>
        <p:nvSpPr>
          <p:cNvPr id="14" name="TextBox 13"/>
          <p:cNvSpPr txBox="1"/>
          <p:nvPr/>
        </p:nvSpPr>
        <p:spPr>
          <a:xfrm>
            <a:off x="364071" y="4936777"/>
            <a:ext cx="8208429" cy="338554"/>
          </a:xfrm>
          <a:prstGeom prst="rect">
            <a:avLst/>
          </a:prstGeom>
          <a:noFill/>
        </p:spPr>
        <p:txBody>
          <a:bodyPr wrap="square" rtlCol="0">
            <a:spAutoFit/>
          </a:bodyPr>
          <a:lstStyle/>
          <a:p>
            <a:r>
              <a:rPr lang="en-US" sz="1600" dirty="0" smtClean="0"/>
              <a:t>Which makes our NB estimator:</a:t>
            </a:r>
            <a:endParaRPr lang="en-US" i="1" dirty="0"/>
          </a:p>
        </p:txBody>
      </p:sp>
      <p:pic>
        <p:nvPicPr>
          <p:cNvPr id="6" name="Picture 5" descr="Screen Shot 2014-11-30 at 10.47.4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400" y="1689200"/>
            <a:ext cx="4191000" cy="779921"/>
          </a:xfrm>
          <a:prstGeom prst="rect">
            <a:avLst/>
          </a:prstGeom>
          <a:ln>
            <a:solidFill>
              <a:schemeClr val="tx2"/>
            </a:solidFill>
          </a:ln>
        </p:spPr>
      </p:pic>
      <p:pic>
        <p:nvPicPr>
          <p:cNvPr id="9" name="Picture 8" descr="Screen Shot 2014-11-30 at 10.58.3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861" y="3597040"/>
            <a:ext cx="6566039" cy="1076559"/>
          </a:xfrm>
          <a:prstGeom prst="rect">
            <a:avLst/>
          </a:prstGeom>
          <a:ln>
            <a:solidFill>
              <a:schemeClr val="tx2"/>
            </a:solidFill>
          </a:ln>
        </p:spPr>
      </p:pic>
      <p:pic>
        <p:nvPicPr>
          <p:cNvPr id="10" name="Picture 9" descr="Screen Shot 2014-11-30 at 10.47.53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700" y="5474026"/>
            <a:ext cx="2616200" cy="656297"/>
          </a:xfrm>
          <a:prstGeom prst="rect">
            <a:avLst/>
          </a:prstGeom>
          <a:ln>
            <a:solidFill>
              <a:schemeClr val="tx2"/>
            </a:solidFill>
          </a:ln>
        </p:spPr>
      </p:pic>
    </p:spTree>
    <p:extLst>
      <p:ext uri="{BB962C8B-B14F-4D97-AF65-F5344CB8AC3E}">
        <p14:creationId xmlns:p14="http://schemas.microsoft.com/office/powerpoint/2010/main" val="14415962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477310"/>
            <a:ext cx="8640090" cy="660398"/>
          </a:xfrm>
        </p:spPr>
        <p:txBody>
          <a:bodyPr>
            <a:normAutofit fontScale="90000"/>
          </a:bodyPr>
          <a:lstStyle/>
          <a:p>
            <a:r>
              <a:rPr lang="en-US" dirty="0" smtClean="0"/>
              <a:t>Lets build a dataset for spam filtering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353733" y="2489200"/>
            <a:ext cx="4076700" cy="3110060"/>
          </a:xfrm>
          <a:prstGeom prst="rect">
            <a:avLst/>
          </a:prstGeom>
        </p:spPr>
      </p:pic>
      <p:sp>
        <p:nvSpPr>
          <p:cNvPr id="6" name="&quot;No&quot; Symbol 5"/>
          <p:cNvSpPr/>
          <p:nvPr/>
        </p:nvSpPr>
        <p:spPr>
          <a:xfrm>
            <a:off x="1016000" y="1522568"/>
            <a:ext cx="6618629" cy="4453467"/>
          </a:xfrm>
          <a:prstGeom prst="noSmoking">
            <a:avLst>
              <a:gd name="adj" fmla="val 4664"/>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692913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Variations of </a:t>
            </a:r>
            <a:r>
              <a:rPr lang="en-US" dirty="0" err="1" smtClean="0"/>
              <a:t>nb</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49771" y="970120"/>
            <a:ext cx="8427504" cy="1323439"/>
          </a:xfrm>
          <a:prstGeom prst="rect">
            <a:avLst/>
          </a:prstGeom>
          <a:noFill/>
        </p:spPr>
        <p:txBody>
          <a:bodyPr wrap="square" rtlCol="0">
            <a:spAutoFit/>
          </a:bodyPr>
          <a:lstStyle/>
          <a:p>
            <a:r>
              <a:rPr lang="en-US" sz="1600" dirty="0" smtClean="0"/>
              <a:t>In MNB we assume each document is characterized by a set of words/tokens (here called x</a:t>
            </a:r>
            <a:r>
              <a:rPr lang="en-US" sz="1600" baseline="-25000" dirty="0" smtClean="0"/>
              <a:t>i</a:t>
            </a:r>
            <a:r>
              <a:rPr lang="en-US" sz="1600" dirty="0" smtClean="0"/>
              <a:t>, and that each word/token has a weight (usually frequency of occurrence or </a:t>
            </a:r>
            <a:r>
              <a:rPr lang="en-US" sz="1600" dirty="0" err="1" smtClean="0"/>
              <a:t>tf-idf</a:t>
            </a:r>
            <a:r>
              <a:rPr lang="en-US" sz="1600" dirty="0" smtClean="0"/>
              <a:t> for the document). </a:t>
            </a:r>
          </a:p>
          <a:p>
            <a:endParaRPr lang="en-US" sz="1600" dirty="0" smtClean="0"/>
          </a:p>
          <a:p>
            <a:r>
              <a:rPr lang="en-US" sz="1600" dirty="0" smtClean="0"/>
              <a:t>The </a:t>
            </a:r>
            <a:r>
              <a:rPr lang="en-US" sz="1600" dirty="0"/>
              <a:t>posterior distribution </a:t>
            </a:r>
            <a:r>
              <a:rPr lang="en-US" sz="1600" dirty="0" smtClean="0"/>
              <a:t>is </a:t>
            </a:r>
            <a:r>
              <a:rPr lang="en-US" sz="1600" dirty="0"/>
              <a:t>given by</a:t>
            </a:r>
          </a:p>
        </p:txBody>
      </p:sp>
      <p:sp>
        <p:nvSpPr>
          <p:cNvPr id="13" name="TextBox 12"/>
          <p:cNvSpPr txBox="1"/>
          <p:nvPr/>
        </p:nvSpPr>
        <p:spPr>
          <a:xfrm>
            <a:off x="262471" y="621444"/>
            <a:ext cx="8208429" cy="400110"/>
          </a:xfrm>
          <a:prstGeom prst="rect">
            <a:avLst/>
          </a:prstGeom>
          <a:noFill/>
        </p:spPr>
        <p:txBody>
          <a:bodyPr wrap="square" rtlCol="0">
            <a:spAutoFit/>
          </a:bodyPr>
          <a:lstStyle/>
          <a:p>
            <a:r>
              <a:rPr lang="en-US" sz="2000" b="1" dirty="0" smtClean="0"/>
              <a:t>Multinomial Naïve Bayes</a:t>
            </a:r>
            <a:endParaRPr lang="en-US" sz="2000" b="1" i="1" dirty="0"/>
          </a:p>
        </p:txBody>
      </p:sp>
      <p:pic>
        <p:nvPicPr>
          <p:cNvPr id="4" name="Picture 3" descr="Screen Shot 2014-12-04 at 9.47.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2422" y="2687062"/>
            <a:ext cx="1849278" cy="610136"/>
          </a:xfrm>
          <a:prstGeom prst="rect">
            <a:avLst/>
          </a:prstGeom>
          <a:ln>
            <a:solidFill>
              <a:schemeClr val="tx2"/>
            </a:solidFill>
          </a:ln>
        </p:spPr>
      </p:pic>
      <p:sp>
        <p:nvSpPr>
          <p:cNvPr id="6" name="TextBox 5"/>
          <p:cNvSpPr txBox="1"/>
          <p:nvPr/>
        </p:nvSpPr>
        <p:spPr>
          <a:xfrm>
            <a:off x="262470" y="2528332"/>
            <a:ext cx="6359151" cy="1077218"/>
          </a:xfrm>
          <a:prstGeom prst="rect">
            <a:avLst/>
          </a:prstGeom>
          <a:noFill/>
        </p:spPr>
        <p:txBody>
          <a:bodyPr wrap="square" rtlCol="0">
            <a:spAutoFit/>
          </a:bodyPr>
          <a:lstStyle/>
          <a:p>
            <a:r>
              <a:rPr lang="en-US" sz="1600" dirty="0" smtClean="0"/>
              <a:t>P(</a:t>
            </a:r>
            <a:r>
              <a:rPr lang="en-US" sz="1600" dirty="0" err="1" smtClean="0"/>
              <a:t>x</a:t>
            </a:r>
            <a:r>
              <a:rPr lang="en-US" sz="1600" baseline="-25000" dirty="0" err="1" smtClean="0"/>
              <a:t>i</a:t>
            </a:r>
            <a:r>
              <a:rPr lang="en-US" sz="1600" dirty="0" err="1" smtClean="0"/>
              <a:t>|y</a:t>
            </a:r>
            <a:r>
              <a:rPr lang="en-US" sz="1600" dirty="0" smtClean="0"/>
              <a:t>) is a smoothed maximum likelihood estimate, where </a:t>
            </a:r>
            <a:r>
              <a:rPr lang="en-US" sz="1600" dirty="0" err="1" smtClean="0"/>
              <a:t>N</a:t>
            </a:r>
            <a:r>
              <a:rPr lang="en-US" sz="1600" baseline="-25000" dirty="0" err="1" smtClean="0"/>
              <a:t>yi</a:t>
            </a:r>
            <a:r>
              <a:rPr lang="en-US" sz="1600" dirty="0" smtClean="0"/>
              <a:t> is the document count of a word given y, </a:t>
            </a:r>
            <a:r>
              <a:rPr lang="en-US" sz="1600" dirty="0" err="1" smtClean="0"/>
              <a:t>N</a:t>
            </a:r>
            <a:r>
              <a:rPr lang="en-US" sz="1600" baseline="-25000" dirty="0" err="1" smtClean="0"/>
              <a:t>y</a:t>
            </a:r>
            <a:r>
              <a:rPr lang="en-US" sz="1600" dirty="0" smtClean="0"/>
              <a:t> is the document count of all words given y, α is a smoothing parameter (usually=1), n is count of</a:t>
            </a:r>
          </a:p>
          <a:p>
            <a:r>
              <a:rPr lang="en-US" sz="1600" dirty="0" smtClean="0"/>
              <a:t>all words.</a:t>
            </a:r>
            <a:endParaRPr lang="en-US" sz="1600" dirty="0"/>
          </a:p>
        </p:txBody>
      </p:sp>
      <p:pic>
        <p:nvPicPr>
          <p:cNvPr id="7" name="Picture 6" descr="Screen Shot 2014-12-04 at 10.06.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00" y="1720228"/>
            <a:ext cx="4559300" cy="694169"/>
          </a:xfrm>
          <a:prstGeom prst="rect">
            <a:avLst/>
          </a:prstGeom>
          <a:ln>
            <a:solidFill>
              <a:schemeClr val="tx2"/>
            </a:solidFill>
          </a:ln>
        </p:spPr>
      </p:pic>
      <p:sp>
        <p:nvSpPr>
          <p:cNvPr id="16" name="TextBox 15"/>
          <p:cNvSpPr txBox="1"/>
          <p:nvPr/>
        </p:nvSpPr>
        <p:spPr>
          <a:xfrm>
            <a:off x="249771" y="3751420"/>
            <a:ext cx="8208429" cy="338554"/>
          </a:xfrm>
          <a:prstGeom prst="rect">
            <a:avLst/>
          </a:prstGeom>
          <a:noFill/>
        </p:spPr>
        <p:txBody>
          <a:bodyPr wrap="square" rtlCol="0">
            <a:spAutoFit/>
          </a:bodyPr>
          <a:lstStyle/>
          <a:p>
            <a:r>
              <a:rPr lang="en-US" sz="1600" dirty="0" smtClean="0"/>
              <a:t>We can use this to define a decision rule:</a:t>
            </a:r>
            <a:endParaRPr lang="en-US" dirty="0"/>
          </a:p>
        </p:txBody>
      </p:sp>
      <p:pic>
        <p:nvPicPr>
          <p:cNvPr id="8" name="Picture 7" descr="Screen Shot 2014-12-04 at 10.18.3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575" y="4337100"/>
            <a:ext cx="8521700" cy="783294"/>
          </a:xfrm>
          <a:prstGeom prst="rect">
            <a:avLst/>
          </a:prstGeom>
          <a:ln>
            <a:solidFill>
              <a:schemeClr val="tx2"/>
            </a:solidFill>
          </a:ln>
        </p:spPr>
      </p:pic>
      <p:sp>
        <p:nvSpPr>
          <p:cNvPr id="17" name="TextBox 16"/>
          <p:cNvSpPr txBox="1"/>
          <p:nvPr/>
        </p:nvSpPr>
        <p:spPr>
          <a:xfrm>
            <a:off x="249771" y="5250020"/>
            <a:ext cx="8208429" cy="584776"/>
          </a:xfrm>
          <a:prstGeom prst="rect">
            <a:avLst/>
          </a:prstGeom>
          <a:noFill/>
        </p:spPr>
        <p:txBody>
          <a:bodyPr wrap="square" rtlCol="0">
            <a:spAutoFit/>
          </a:bodyPr>
          <a:lstStyle/>
          <a:p>
            <a:r>
              <a:rPr lang="en-US" sz="1600" dirty="0" smtClean="0"/>
              <a:t>With the weight </a:t>
            </a:r>
            <a:r>
              <a:rPr lang="en-US" sz="1600" dirty="0" err="1" smtClean="0"/>
              <a:t>w</a:t>
            </a:r>
            <a:r>
              <a:rPr lang="en-US" sz="1600" baseline="-25000" dirty="0" err="1" smtClean="0"/>
              <a:t>i</a:t>
            </a:r>
            <a:r>
              <a:rPr lang="en-US" sz="1600" dirty="0" smtClean="0"/>
              <a:t> being either the frequency or the </a:t>
            </a:r>
            <a:r>
              <a:rPr lang="en-US" sz="1600" dirty="0" err="1" smtClean="0"/>
              <a:t>tf-idf</a:t>
            </a:r>
            <a:r>
              <a:rPr lang="en-US" sz="1600" dirty="0" smtClean="0"/>
              <a:t> score of the word/token in the given document. </a:t>
            </a:r>
            <a:endParaRPr lang="en-US" baseline="-25000" dirty="0"/>
          </a:p>
        </p:txBody>
      </p:sp>
      <p:sp>
        <p:nvSpPr>
          <p:cNvPr id="9" name="TextBox 8"/>
          <p:cNvSpPr txBox="1"/>
          <p:nvPr/>
        </p:nvSpPr>
        <p:spPr>
          <a:xfrm>
            <a:off x="262471" y="5930900"/>
            <a:ext cx="8414804" cy="461665"/>
          </a:xfrm>
          <a:prstGeom prst="rect">
            <a:avLst/>
          </a:prstGeom>
          <a:noFill/>
        </p:spPr>
        <p:txBody>
          <a:bodyPr wrap="square" rtlCol="0">
            <a:spAutoFit/>
          </a:bodyPr>
          <a:lstStyle/>
          <a:p>
            <a:r>
              <a:rPr lang="en-US" sz="1200" b="1" i="1" dirty="0"/>
              <a:t>References</a:t>
            </a:r>
            <a:r>
              <a:rPr lang="en-US" sz="1200" i="1" dirty="0"/>
              <a:t>: </a:t>
            </a:r>
            <a:r>
              <a:rPr lang="en-US" sz="1200" i="1" dirty="0">
                <a:hlinkClick r:id="rId5"/>
              </a:rPr>
              <a:t>http://scikit-learn.org/stable/modules/</a:t>
            </a:r>
            <a:r>
              <a:rPr lang="en-US" sz="1200" i="1" dirty="0" smtClean="0">
                <a:hlinkClick r:id="rId5"/>
              </a:rPr>
              <a:t>naive_bayes.html</a:t>
            </a:r>
            <a:r>
              <a:rPr lang="en-US" sz="1200" i="1" dirty="0" smtClean="0"/>
              <a:t>, </a:t>
            </a:r>
          </a:p>
          <a:p>
            <a:r>
              <a:rPr lang="en-US" sz="1200" i="1" dirty="0" smtClean="0"/>
              <a:t>“</a:t>
            </a:r>
            <a:r>
              <a:rPr lang="en-US" sz="1200" i="1" dirty="0"/>
              <a:t>Tackling the Poor Assumptions of Naive Bayes Text </a:t>
            </a:r>
            <a:r>
              <a:rPr lang="en-US" sz="1200" i="1" dirty="0" smtClean="0"/>
              <a:t>Classifiers”, </a:t>
            </a:r>
            <a:r>
              <a:rPr lang="en-US" sz="1200" i="1" dirty="0" err="1" smtClean="0"/>
              <a:t>Rennie</a:t>
            </a:r>
            <a:r>
              <a:rPr lang="en-US" sz="1200" i="1" dirty="0" smtClean="0"/>
              <a:t> et al, ICML-2003</a:t>
            </a:r>
            <a:endParaRPr lang="en-US" sz="1200" i="1" dirty="0"/>
          </a:p>
        </p:txBody>
      </p:sp>
    </p:spTree>
    <p:extLst>
      <p:ext uri="{BB962C8B-B14F-4D97-AF65-F5344CB8AC3E}">
        <p14:creationId xmlns:p14="http://schemas.microsoft.com/office/powerpoint/2010/main" val="3818937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Variations of </a:t>
            </a:r>
            <a:r>
              <a:rPr lang="en-US" dirty="0" err="1" smtClean="0"/>
              <a:t>nb</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1144290"/>
            <a:ext cx="8208429" cy="584776"/>
          </a:xfrm>
          <a:prstGeom prst="rect">
            <a:avLst/>
          </a:prstGeom>
          <a:noFill/>
        </p:spPr>
        <p:txBody>
          <a:bodyPr wrap="square" rtlCol="0">
            <a:spAutoFit/>
          </a:bodyPr>
          <a:lstStyle/>
          <a:p>
            <a:r>
              <a:rPr lang="en-US" sz="1600" dirty="0" smtClean="0"/>
              <a:t>In BNB, each word/token x</a:t>
            </a:r>
            <a:r>
              <a:rPr lang="en-US" sz="1600" baseline="-25000" dirty="0" smtClean="0"/>
              <a:t>i</a:t>
            </a:r>
            <a:r>
              <a:rPr lang="en-US" sz="1600" dirty="0" smtClean="0"/>
              <a:t> is a binary indicator, where </a:t>
            </a:r>
            <a:r>
              <a:rPr lang="en-US" sz="1600" dirty="0" err="1" smtClean="0"/>
              <a:t>w</a:t>
            </a:r>
            <a:r>
              <a:rPr lang="en-US" sz="1600" i="1" baseline="-25000" dirty="0" err="1" smtClean="0"/>
              <a:t>i</a:t>
            </a:r>
            <a:r>
              <a:rPr lang="en-US" sz="1600" baseline="-25000" dirty="0" smtClean="0"/>
              <a:t> </a:t>
            </a:r>
            <a:r>
              <a:rPr lang="en-US" sz="1600" dirty="0" smtClean="0"/>
              <a:t>indicates that x</a:t>
            </a:r>
            <a:r>
              <a:rPr lang="en-US" sz="1600" baseline="-25000" dirty="0" smtClean="0"/>
              <a:t>i</a:t>
            </a:r>
            <a:r>
              <a:rPr lang="en-US" sz="1600" dirty="0" smtClean="0"/>
              <a:t> is in a given document. The posterior distribution is then given by: </a:t>
            </a:r>
            <a:endParaRPr lang="en-US" baseline="-25000" dirty="0"/>
          </a:p>
        </p:txBody>
      </p:sp>
      <p:sp>
        <p:nvSpPr>
          <p:cNvPr id="13" name="TextBox 12"/>
          <p:cNvSpPr txBox="1"/>
          <p:nvPr/>
        </p:nvSpPr>
        <p:spPr>
          <a:xfrm>
            <a:off x="262471" y="736798"/>
            <a:ext cx="8208429" cy="400110"/>
          </a:xfrm>
          <a:prstGeom prst="rect">
            <a:avLst/>
          </a:prstGeom>
          <a:noFill/>
        </p:spPr>
        <p:txBody>
          <a:bodyPr wrap="square" rtlCol="0">
            <a:spAutoFit/>
          </a:bodyPr>
          <a:lstStyle/>
          <a:p>
            <a:r>
              <a:rPr lang="en-US" sz="2000" b="1" dirty="0" smtClean="0"/>
              <a:t>Bernoulli Naïve Bayes</a:t>
            </a:r>
            <a:endParaRPr lang="en-US" sz="2000" b="1" i="1" dirty="0"/>
          </a:p>
        </p:txBody>
      </p:sp>
      <p:sp>
        <p:nvSpPr>
          <p:cNvPr id="9" name="TextBox 8"/>
          <p:cNvSpPr txBox="1"/>
          <p:nvPr/>
        </p:nvSpPr>
        <p:spPr>
          <a:xfrm>
            <a:off x="262471" y="2998490"/>
            <a:ext cx="8208429" cy="1672253"/>
          </a:xfrm>
          <a:prstGeom prst="rect">
            <a:avLst/>
          </a:prstGeom>
          <a:noFill/>
        </p:spPr>
        <p:txBody>
          <a:bodyPr wrap="square" rtlCol="0">
            <a:spAutoFit/>
          </a:bodyPr>
          <a:lstStyle/>
          <a:p>
            <a:r>
              <a:rPr lang="en-US" sz="1600" dirty="0" smtClean="0"/>
              <a:t>In this scenario we explicitly account for the fact that a given x</a:t>
            </a:r>
            <a:r>
              <a:rPr lang="en-US" sz="1600" baseline="-25000" dirty="0" smtClean="0"/>
              <a:t>i</a:t>
            </a:r>
            <a:r>
              <a:rPr lang="en-US" sz="1600" dirty="0" smtClean="0"/>
              <a:t> is not in a particular document, and P(</a:t>
            </a:r>
            <a:r>
              <a:rPr lang="en-US" sz="1600" dirty="0" err="1" smtClean="0"/>
              <a:t>x</a:t>
            </a:r>
            <a:r>
              <a:rPr lang="en-US" sz="1600" baseline="-25000" dirty="0" err="1" smtClean="0"/>
              <a:t>i</a:t>
            </a:r>
            <a:r>
              <a:rPr lang="en-US" sz="1600" dirty="0" err="1" smtClean="0"/>
              <a:t>|y</a:t>
            </a:r>
            <a:r>
              <a:rPr lang="en-US" sz="1600" dirty="0" smtClean="0"/>
              <a:t>) is again the smoothed maximum likelihood estimate that word x</a:t>
            </a:r>
            <a:r>
              <a:rPr lang="en-US" sz="1600" baseline="-25000" dirty="0" smtClean="0"/>
              <a:t>i</a:t>
            </a:r>
            <a:r>
              <a:rPr lang="en-US" sz="1600" dirty="0" smtClean="0"/>
              <a:t> appears in a given document given y.</a:t>
            </a:r>
            <a:endParaRPr lang="en-US" sz="1600" baseline="-25000" dirty="0" smtClean="0"/>
          </a:p>
          <a:p>
            <a:endParaRPr lang="en-US" sz="1600" dirty="0"/>
          </a:p>
          <a:p>
            <a:r>
              <a:rPr lang="en-US" sz="1600" dirty="0" smtClean="0"/>
              <a:t>Our decision function is then.</a:t>
            </a:r>
          </a:p>
          <a:p>
            <a:endParaRPr lang="en-US" sz="1600" baseline="-25000" dirty="0"/>
          </a:p>
          <a:p>
            <a:endParaRPr lang="en-US" baseline="-25000" dirty="0"/>
          </a:p>
        </p:txBody>
      </p:sp>
      <p:pic>
        <p:nvPicPr>
          <p:cNvPr id="5" name="Picture 4" descr="Screen Shot 2014-12-04 at 10.45.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71" y="1956834"/>
            <a:ext cx="8470900" cy="812167"/>
          </a:xfrm>
          <a:prstGeom prst="rect">
            <a:avLst/>
          </a:prstGeom>
          <a:ln>
            <a:solidFill>
              <a:schemeClr val="tx2"/>
            </a:solidFill>
          </a:ln>
        </p:spPr>
      </p:pic>
      <p:pic>
        <p:nvPicPr>
          <p:cNvPr id="6" name="Picture 5" descr="Screen Shot 2014-12-04 at 10.42.31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 y="4596756"/>
            <a:ext cx="7747000" cy="700701"/>
          </a:xfrm>
          <a:prstGeom prst="rect">
            <a:avLst/>
          </a:prstGeom>
          <a:ln>
            <a:solidFill>
              <a:schemeClr val="tx2"/>
            </a:solidFill>
          </a:ln>
        </p:spPr>
      </p:pic>
      <p:sp>
        <p:nvSpPr>
          <p:cNvPr id="12" name="TextBox 11"/>
          <p:cNvSpPr txBox="1"/>
          <p:nvPr/>
        </p:nvSpPr>
        <p:spPr>
          <a:xfrm>
            <a:off x="262471" y="5930900"/>
            <a:ext cx="8414804" cy="461665"/>
          </a:xfrm>
          <a:prstGeom prst="rect">
            <a:avLst/>
          </a:prstGeom>
          <a:noFill/>
        </p:spPr>
        <p:txBody>
          <a:bodyPr wrap="square" rtlCol="0">
            <a:spAutoFit/>
          </a:bodyPr>
          <a:lstStyle/>
          <a:p>
            <a:r>
              <a:rPr lang="en-US" sz="1200" b="1" i="1" dirty="0"/>
              <a:t>References</a:t>
            </a:r>
            <a:r>
              <a:rPr lang="en-US" sz="1200" i="1" dirty="0"/>
              <a:t>: </a:t>
            </a:r>
            <a:r>
              <a:rPr lang="en-US" sz="1200" i="1" dirty="0">
                <a:hlinkClick r:id="rId4"/>
              </a:rPr>
              <a:t>http://scikit-learn.org/stable/modules/</a:t>
            </a:r>
            <a:r>
              <a:rPr lang="en-US" sz="1200" i="1" dirty="0" smtClean="0">
                <a:hlinkClick r:id="rId4"/>
              </a:rPr>
              <a:t>naive_bayes.html</a:t>
            </a:r>
            <a:r>
              <a:rPr lang="en-US" sz="1200" i="1" dirty="0" smtClean="0"/>
              <a:t>, </a:t>
            </a:r>
          </a:p>
          <a:p>
            <a:r>
              <a:rPr lang="en-US" sz="1200" dirty="0" smtClean="0"/>
              <a:t>“Naive </a:t>
            </a:r>
            <a:r>
              <a:rPr lang="en-US" sz="1200" dirty="0"/>
              <a:t>Bayes and Text Classification </a:t>
            </a:r>
            <a:r>
              <a:rPr lang="en-US" sz="1200" dirty="0" smtClean="0"/>
              <a:t>I”, Sebastian </a:t>
            </a:r>
            <a:r>
              <a:rPr lang="en-US" sz="1200" dirty="0" err="1" smtClean="0"/>
              <a:t>Raschka</a:t>
            </a:r>
            <a:r>
              <a:rPr lang="en-US" sz="1200" dirty="0" smtClean="0"/>
              <a:t> </a:t>
            </a:r>
            <a:endParaRPr lang="en-US" sz="1200" dirty="0"/>
          </a:p>
        </p:txBody>
      </p:sp>
    </p:spTree>
    <p:extLst>
      <p:ext uri="{BB962C8B-B14F-4D97-AF65-F5344CB8AC3E}">
        <p14:creationId xmlns:p14="http://schemas.microsoft.com/office/powerpoint/2010/main" val="41754929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Variations of </a:t>
            </a:r>
            <a:r>
              <a:rPr lang="en-US" dirty="0" err="1" smtClean="0"/>
              <a:t>nb</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75171" y="959882"/>
            <a:ext cx="8208429" cy="584776"/>
          </a:xfrm>
          <a:prstGeom prst="rect">
            <a:avLst/>
          </a:prstGeom>
          <a:noFill/>
        </p:spPr>
        <p:txBody>
          <a:bodyPr wrap="square" rtlCol="0">
            <a:spAutoFit/>
          </a:bodyPr>
          <a:lstStyle/>
          <a:p>
            <a:r>
              <a:rPr lang="en-US" sz="1600" dirty="0" smtClean="0"/>
              <a:t>GNB is the standard formulation for continuously valued features. Again we use the following decision rule: </a:t>
            </a:r>
            <a:endParaRPr lang="en-US" dirty="0"/>
          </a:p>
        </p:txBody>
      </p:sp>
      <p:sp>
        <p:nvSpPr>
          <p:cNvPr id="13" name="TextBox 12"/>
          <p:cNvSpPr txBox="1"/>
          <p:nvPr/>
        </p:nvSpPr>
        <p:spPr>
          <a:xfrm>
            <a:off x="275171" y="635198"/>
            <a:ext cx="8208429" cy="400110"/>
          </a:xfrm>
          <a:prstGeom prst="rect">
            <a:avLst/>
          </a:prstGeom>
          <a:noFill/>
        </p:spPr>
        <p:txBody>
          <a:bodyPr wrap="square" rtlCol="0">
            <a:spAutoFit/>
          </a:bodyPr>
          <a:lstStyle/>
          <a:p>
            <a:r>
              <a:rPr lang="en-US" sz="2000" b="1" dirty="0" smtClean="0"/>
              <a:t>Gaussian Naïve Bayes</a:t>
            </a:r>
            <a:endParaRPr lang="en-US" sz="2000" b="1" i="1" dirty="0"/>
          </a:p>
        </p:txBody>
      </p:sp>
      <p:pic>
        <p:nvPicPr>
          <p:cNvPr id="8" name="Picture 7" descr="Screen Shot 2014-11-30 at 10.47.33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709530"/>
            <a:ext cx="3941234" cy="957474"/>
          </a:xfrm>
          <a:prstGeom prst="rect">
            <a:avLst/>
          </a:prstGeom>
          <a:ln>
            <a:solidFill>
              <a:schemeClr val="tx2"/>
            </a:solidFill>
          </a:ln>
        </p:spPr>
      </p:pic>
      <p:sp>
        <p:nvSpPr>
          <p:cNvPr id="9" name="TextBox 8"/>
          <p:cNvSpPr txBox="1"/>
          <p:nvPr/>
        </p:nvSpPr>
        <p:spPr>
          <a:xfrm>
            <a:off x="275174" y="2924113"/>
            <a:ext cx="8208429" cy="338554"/>
          </a:xfrm>
          <a:prstGeom prst="rect">
            <a:avLst/>
          </a:prstGeom>
          <a:noFill/>
        </p:spPr>
        <p:txBody>
          <a:bodyPr wrap="square" rtlCol="0">
            <a:spAutoFit/>
          </a:bodyPr>
          <a:lstStyle/>
          <a:p>
            <a:r>
              <a:rPr lang="en-US" sz="1600" dirty="0" smtClean="0"/>
              <a:t>We make the assumption that X</a:t>
            </a:r>
            <a:r>
              <a:rPr lang="en-US" sz="1600" baseline="-25000" dirty="0" smtClean="0"/>
              <a:t>i</a:t>
            </a:r>
            <a:r>
              <a:rPr lang="en-US" sz="1600" dirty="0" smtClean="0"/>
              <a:t> is distributed as a normal random variable:</a:t>
            </a:r>
            <a:endParaRPr lang="en-US" baseline="-25000" dirty="0"/>
          </a:p>
        </p:txBody>
      </p:sp>
      <p:pic>
        <p:nvPicPr>
          <p:cNvPr id="4" name="Picture 3" descr="Screen Shot 2014-12-05 at 5.37.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434" y="3429000"/>
            <a:ext cx="4241800" cy="1016000"/>
          </a:xfrm>
          <a:prstGeom prst="rect">
            <a:avLst/>
          </a:prstGeom>
          <a:ln>
            <a:solidFill>
              <a:schemeClr val="tx2"/>
            </a:solidFill>
          </a:ln>
        </p:spPr>
      </p:pic>
      <p:sp>
        <p:nvSpPr>
          <p:cNvPr id="11" name="TextBox 10"/>
          <p:cNvSpPr txBox="1"/>
          <p:nvPr/>
        </p:nvSpPr>
        <p:spPr>
          <a:xfrm>
            <a:off x="292110" y="4786746"/>
            <a:ext cx="8208429" cy="338554"/>
          </a:xfrm>
          <a:prstGeom prst="rect">
            <a:avLst/>
          </a:prstGeom>
          <a:noFill/>
        </p:spPr>
        <p:txBody>
          <a:bodyPr wrap="square" rtlCol="0">
            <a:spAutoFit/>
          </a:bodyPr>
          <a:lstStyle/>
          <a:p>
            <a:r>
              <a:rPr lang="en-US" sz="1600" dirty="0" smtClean="0"/>
              <a:t>Where:</a:t>
            </a:r>
            <a:endParaRPr lang="en-US" baseline="-25000" dirty="0"/>
          </a:p>
        </p:txBody>
      </p:sp>
      <p:pic>
        <p:nvPicPr>
          <p:cNvPr id="5" name="Picture 4" descr="Screen Shot 2014-12-05 at 5.37.33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800" y="4678922"/>
            <a:ext cx="1854200" cy="655077"/>
          </a:xfrm>
          <a:prstGeom prst="rect">
            <a:avLst/>
          </a:prstGeom>
          <a:ln>
            <a:solidFill>
              <a:schemeClr val="tx2"/>
            </a:solidFill>
          </a:ln>
        </p:spPr>
      </p:pic>
      <p:pic>
        <p:nvPicPr>
          <p:cNvPr id="6" name="Picture 5" descr="Screen Shot 2014-12-05 at 5.37.37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300" y="4711700"/>
            <a:ext cx="3251200" cy="647700"/>
          </a:xfrm>
          <a:prstGeom prst="rect">
            <a:avLst/>
          </a:prstGeom>
          <a:ln>
            <a:solidFill>
              <a:schemeClr val="tx2"/>
            </a:solidFill>
          </a:ln>
        </p:spPr>
      </p:pic>
      <p:sp>
        <p:nvSpPr>
          <p:cNvPr id="14" name="TextBox 13"/>
          <p:cNvSpPr txBox="1"/>
          <p:nvPr/>
        </p:nvSpPr>
        <p:spPr>
          <a:xfrm>
            <a:off x="262471" y="5930900"/>
            <a:ext cx="8414804" cy="461665"/>
          </a:xfrm>
          <a:prstGeom prst="rect">
            <a:avLst/>
          </a:prstGeom>
          <a:noFill/>
        </p:spPr>
        <p:txBody>
          <a:bodyPr wrap="square" rtlCol="0">
            <a:spAutoFit/>
          </a:bodyPr>
          <a:lstStyle/>
          <a:p>
            <a:r>
              <a:rPr lang="en-US" sz="1200" b="1" i="1" dirty="0" smtClean="0"/>
              <a:t>References: </a:t>
            </a:r>
            <a:r>
              <a:rPr lang="en-US" sz="1200" i="1" dirty="0" smtClean="0">
                <a:hlinkClick r:id="rId6"/>
              </a:rPr>
              <a:t>http</a:t>
            </a:r>
            <a:r>
              <a:rPr lang="en-US" sz="1200" i="1" dirty="0">
                <a:hlinkClick r:id="rId6"/>
              </a:rPr>
              <a:t>://www.cs.cmu.edu/~tom/mlbook/NBayesLogReg.pdf</a:t>
            </a:r>
            <a:r>
              <a:rPr lang="en-US" sz="1200" i="1" dirty="0"/>
              <a:t> </a:t>
            </a:r>
            <a:endParaRPr lang="en-US" sz="1200" dirty="0"/>
          </a:p>
          <a:p>
            <a:r>
              <a:rPr lang="en-US" sz="1200" dirty="0" smtClean="0"/>
              <a:t>Generative and Discriminative Classifiers: Naïve Bayes and Logistic Regression</a:t>
            </a:r>
            <a:endParaRPr lang="en-US" sz="1200" dirty="0"/>
          </a:p>
        </p:txBody>
      </p:sp>
    </p:spTree>
    <p:extLst>
      <p:ext uri="{BB962C8B-B14F-4D97-AF65-F5344CB8AC3E}">
        <p14:creationId xmlns:p14="http://schemas.microsoft.com/office/powerpoint/2010/main" val="4175492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87848"/>
            <a:ext cx="8640090" cy="660398"/>
          </a:xfrm>
        </p:spPr>
        <p:txBody>
          <a:bodyPr>
            <a:normAutofit/>
          </a:bodyPr>
          <a:lstStyle/>
          <a:p>
            <a:r>
              <a:rPr lang="en-US" dirty="0" smtClean="0"/>
              <a:t>Notes/advantages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62471" y="927298"/>
            <a:ext cx="8208429" cy="4770537"/>
          </a:xfrm>
          <a:prstGeom prst="rect">
            <a:avLst/>
          </a:prstGeom>
          <a:noFill/>
        </p:spPr>
        <p:txBody>
          <a:bodyPr wrap="square" rtlCol="0">
            <a:spAutoFit/>
          </a:bodyPr>
          <a:lstStyle/>
          <a:p>
            <a:r>
              <a:rPr lang="en-US" sz="1600" b="1" dirty="0" smtClean="0"/>
              <a:t>Naïve Bayes fast and scalable </a:t>
            </a:r>
          </a:p>
          <a:p>
            <a:pPr marL="285750" indent="-285750">
              <a:buFont typeface="Arial"/>
              <a:buChar char="•"/>
            </a:pPr>
            <a:r>
              <a:rPr lang="en-US" sz="1600" dirty="0" smtClean="0"/>
              <a:t>estimates each parameter separately</a:t>
            </a:r>
            <a:endParaRPr lang="en-US" sz="1600" dirty="0"/>
          </a:p>
          <a:p>
            <a:pPr marL="285750" indent="-285750">
              <a:buFont typeface="Arial"/>
              <a:buChar char="•"/>
            </a:pPr>
            <a:r>
              <a:rPr lang="en-US" sz="1600" dirty="0" smtClean="0"/>
              <a:t>can handle sparse data</a:t>
            </a:r>
            <a:r>
              <a:rPr lang="en-US" sz="1600" dirty="0"/>
              <a:t> </a:t>
            </a:r>
            <a:r>
              <a:rPr lang="en-US" sz="1600" dirty="0" smtClean="0"/>
              <a:t>and is easily parallelized</a:t>
            </a:r>
          </a:p>
          <a:p>
            <a:pPr marL="285750" indent="-285750">
              <a:buFont typeface="Arial"/>
              <a:buChar char="•"/>
            </a:pPr>
            <a:r>
              <a:rPr lang="en-US" sz="1600" dirty="0" smtClean="0"/>
              <a:t>No numeric optimization – just counting (easy in a query language)</a:t>
            </a:r>
          </a:p>
          <a:p>
            <a:endParaRPr lang="en-US" sz="1600" dirty="0"/>
          </a:p>
          <a:p>
            <a:r>
              <a:rPr lang="en-US" sz="1600" b="1" dirty="0" smtClean="0"/>
              <a:t>Good classifier, bad as a generative model </a:t>
            </a:r>
          </a:p>
          <a:p>
            <a:pPr marL="285750" indent="-285750">
              <a:buFont typeface="Arial"/>
              <a:buChar char="•"/>
            </a:pPr>
            <a:r>
              <a:rPr lang="en-US" sz="1600" dirty="0" smtClean="0"/>
              <a:t>if Naïve assumption holds, NB is a Bayes optimal classifier</a:t>
            </a:r>
            <a:endParaRPr lang="en-US" sz="1600" dirty="0"/>
          </a:p>
          <a:p>
            <a:pPr marL="285750" indent="-285750">
              <a:buFont typeface="Arial"/>
              <a:buChar char="•"/>
            </a:pPr>
            <a:r>
              <a:rPr lang="en-US" sz="1600" dirty="0" smtClean="0"/>
              <a:t>Naïve assumption never holds, so P(Y|X) tends to be biased towards 0 or 1</a:t>
            </a:r>
          </a:p>
          <a:p>
            <a:pPr marL="285750" indent="-285750">
              <a:buFont typeface="Arial"/>
              <a:buChar char="•"/>
            </a:pPr>
            <a:r>
              <a:rPr lang="en-US" sz="1600" dirty="0" smtClean="0"/>
              <a:t>Nonetheless, works well under 0/1 loss</a:t>
            </a:r>
          </a:p>
          <a:p>
            <a:pPr marL="285750" indent="-285750">
              <a:buFont typeface="Arial"/>
              <a:buChar char="•"/>
            </a:pPr>
            <a:endParaRPr lang="en-US" sz="1600" dirty="0" smtClean="0"/>
          </a:p>
          <a:p>
            <a:r>
              <a:rPr lang="en-US" sz="1600" b="1" dirty="0" err="1" smtClean="0"/>
              <a:t>Sparsity</a:t>
            </a:r>
            <a:r>
              <a:rPr lang="en-US" sz="1600" b="1" dirty="0" smtClean="0"/>
              <a:t> Can Hurt You</a:t>
            </a:r>
          </a:p>
          <a:p>
            <a:pPr marL="285750" indent="-285750">
              <a:buFont typeface="Arial"/>
              <a:buChar char="•"/>
            </a:pPr>
            <a:r>
              <a:rPr lang="en-US" sz="1600" dirty="0" smtClean="0"/>
              <a:t>P(</a:t>
            </a:r>
            <a:r>
              <a:rPr lang="en-US" sz="1600" dirty="0" err="1" smtClean="0"/>
              <a:t>x|y</a:t>
            </a:r>
            <a:r>
              <a:rPr lang="en-US" sz="1600" dirty="0" smtClean="0"/>
              <a:t>) needs to be smoothed, usually with beta-prior on the binomial distribution (</a:t>
            </a:r>
            <a:r>
              <a:rPr lang="en-US" sz="1600" dirty="0" err="1" smtClean="0"/>
              <a:t>LaPlace</a:t>
            </a:r>
            <a:r>
              <a:rPr lang="en-US" sz="1600" dirty="0" smtClean="0"/>
              <a:t> smoothing)</a:t>
            </a:r>
            <a:endParaRPr lang="en-US" sz="1600" dirty="0"/>
          </a:p>
          <a:p>
            <a:endParaRPr lang="en-US" sz="1600" b="1" dirty="0"/>
          </a:p>
          <a:p>
            <a:r>
              <a:rPr lang="en-US" sz="1600" b="1" dirty="0" smtClean="0"/>
              <a:t>Class Imbalance</a:t>
            </a:r>
          </a:p>
          <a:p>
            <a:pPr marL="285750" indent="-285750">
              <a:buFont typeface="Arial"/>
              <a:buChar char="•"/>
            </a:pPr>
            <a:r>
              <a:rPr lang="en-US" sz="1600" dirty="0" smtClean="0"/>
              <a:t>Binary decision rule works best when classes on rough equal</a:t>
            </a:r>
          </a:p>
          <a:p>
            <a:pPr marL="285750" indent="-285750">
              <a:buFont typeface="Arial"/>
              <a:buChar char="•"/>
            </a:pPr>
            <a:r>
              <a:rPr lang="en-US" sz="1600" dirty="0" smtClean="0"/>
              <a:t>Will always pick dominant class in practice if high skew exists</a:t>
            </a:r>
          </a:p>
          <a:p>
            <a:pPr marL="285750" indent="-285750">
              <a:buFont typeface="Arial"/>
              <a:buChar char="•"/>
            </a:pPr>
            <a:r>
              <a:rPr lang="en-US" sz="1600" dirty="0" smtClean="0"/>
              <a:t>Can use posterior estimate of P(Y|X) (or log) to rank and then use ROC to define optimal cut-off point.</a:t>
            </a:r>
            <a:endParaRPr lang="en-US" dirty="0"/>
          </a:p>
        </p:txBody>
      </p:sp>
    </p:spTree>
    <p:extLst>
      <p:ext uri="{BB962C8B-B14F-4D97-AF65-F5344CB8AC3E}">
        <p14:creationId xmlns:p14="http://schemas.microsoft.com/office/powerpoint/2010/main" val="33474752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Smoothing P(X)</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85421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Smoothing a probability</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descr="Screen Shot 2014-12-04 at 9.47.35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99" y="2125975"/>
            <a:ext cx="6470280" cy="2134753"/>
          </a:xfrm>
          <a:prstGeom prst="rect">
            <a:avLst/>
          </a:prstGeom>
          <a:ln>
            <a:noFill/>
          </a:ln>
        </p:spPr>
      </p:pic>
      <p:sp>
        <p:nvSpPr>
          <p:cNvPr id="6" name="TextBox 5"/>
          <p:cNvSpPr txBox="1"/>
          <p:nvPr/>
        </p:nvSpPr>
        <p:spPr>
          <a:xfrm>
            <a:off x="495988" y="5181909"/>
            <a:ext cx="7667625" cy="646331"/>
          </a:xfrm>
          <a:prstGeom prst="rect">
            <a:avLst/>
          </a:prstGeom>
          <a:noFill/>
        </p:spPr>
        <p:txBody>
          <a:bodyPr wrap="square" rtlCol="0">
            <a:spAutoFit/>
          </a:bodyPr>
          <a:lstStyle/>
          <a:p>
            <a:pPr algn="ctr"/>
            <a:r>
              <a:rPr lang="en-US" b="1" dirty="0" smtClean="0">
                <a:solidFill>
                  <a:srgbClr val="FF0000"/>
                </a:solidFill>
              </a:rPr>
              <a:t>What is this and where did it come from? </a:t>
            </a:r>
          </a:p>
          <a:p>
            <a:pPr algn="ctr"/>
            <a:r>
              <a:rPr lang="en-US" b="1" dirty="0" smtClean="0">
                <a:solidFill>
                  <a:srgbClr val="FF0000"/>
                </a:solidFill>
              </a:rPr>
              <a:t>What is the motivation?</a:t>
            </a:r>
            <a:endParaRPr lang="en-US" b="1" dirty="0">
              <a:solidFill>
                <a:srgbClr val="FF0000"/>
              </a:solidFill>
            </a:endParaRPr>
          </a:p>
        </p:txBody>
      </p:sp>
      <p:sp>
        <p:nvSpPr>
          <p:cNvPr id="5" name="Oval 4"/>
          <p:cNvSpPr/>
          <p:nvPr/>
        </p:nvSpPr>
        <p:spPr>
          <a:xfrm>
            <a:off x="6401335" y="2455503"/>
            <a:ext cx="1303307" cy="1872957"/>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95988" y="1000809"/>
            <a:ext cx="7667625" cy="646331"/>
          </a:xfrm>
          <a:prstGeom prst="rect">
            <a:avLst/>
          </a:prstGeom>
          <a:noFill/>
        </p:spPr>
        <p:txBody>
          <a:bodyPr wrap="square" rtlCol="0">
            <a:spAutoFit/>
          </a:bodyPr>
          <a:lstStyle/>
          <a:p>
            <a:r>
              <a:rPr lang="en-US" dirty="0"/>
              <a:t>In the MNB, we added a little extra to the standard MLE of a Bernoulli probability. </a:t>
            </a:r>
          </a:p>
        </p:txBody>
      </p:sp>
    </p:spTree>
    <p:extLst>
      <p:ext uri="{BB962C8B-B14F-4D97-AF65-F5344CB8AC3E}">
        <p14:creationId xmlns:p14="http://schemas.microsoft.com/office/powerpoint/2010/main" val="1260166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fontScale="90000"/>
          </a:bodyPr>
          <a:lstStyle/>
          <a:p>
            <a:r>
              <a:rPr lang="en-US" dirty="0" smtClean="0"/>
              <a:t>Popular words != Interesting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25060" y="679082"/>
            <a:ext cx="8427875" cy="1200329"/>
          </a:xfrm>
          <a:prstGeom prst="rect">
            <a:avLst/>
          </a:prstGeom>
          <a:noFill/>
        </p:spPr>
        <p:txBody>
          <a:bodyPr wrap="square" rtlCol="0">
            <a:spAutoFit/>
          </a:bodyPr>
          <a:lstStyle/>
          <a:p>
            <a:r>
              <a:rPr lang="en-US" dirty="0" smtClean="0"/>
              <a:t>Let’s assume we want P(</a:t>
            </a:r>
            <a:r>
              <a:rPr lang="en-US" dirty="0" err="1" smtClean="0"/>
              <a:t>Word|Y</a:t>
            </a:r>
            <a:r>
              <a:rPr lang="en-US" dirty="0" smtClean="0"/>
              <a:t>=y). The most popular words in a book/text appear often enough that we can trust our estimate of P(</a:t>
            </a:r>
            <a:r>
              <a:rPr lang="en-US" dirty="0" err="1" smtClean="0"/>
              <a:t>Word|Y</a:t>
            </a:r>
            <a:r>
              <a:rPr lang="en-US" dirty="0" smtClean="0"/>
              <a:t>=y). </a:t>
            </a:r>
          </a:p>
          <a:p>
            <a:endParaRPr lang="en-US" dirty="0"/>
          </a:p>
          <a:p>
            <a:r>
              <a:rPr lang="en-US" dirty="0" smtClean="0"/>
              <a:t>But popular words are often the least discriminative, i.e., P(</a:t>
            </a:r>
            <a:r>
              <a:rPr lang="en-US" dirty="0" err="1" smtClean="0"/>
              <a:t>Word|Y</a:t>
            </a:r>
            <a:r>
              <a:rPr lang="en-US" dirty="0" smtClean="0"/>
              <a:t>=y)=P(Word)</a:t>
            </a:r>
            <a:endParaRPr lang="en-US" dirty="0"/>
          </a:p>
        </p:txBody>
      </p:sp>
      <p:pic>
        <p:nvPicPr>
          <p:cNvPr id="3" name="Picture 2"/>
          <p:cNvPicPr>
            <a:picLocks noChangeAspect="1"/>
          </p:cNvPicPr>
          <p:nvPr/>
        </p:nvPicPr>
        <p:blipFill>
          <a:blip r:embed="rId2"/>
          <a:stretch>
            <a:fillRect/>
          </a:stretch>
        </p:blipFill>
        <p:spPr>
          <a:xfrm>
            <a:off x="863600" y="2438394"/>
            <a:ext cx="6542564" cy="3731711"/>
          </a:xfrm>
          <a:prstGeom prst="rect">
            <a:avLst/>
          </a:prstGeom>
        </p:spPr>
      </p:pic>
      <p:sp>
        <p:nvSpPr>
          <p:cNvPr id="7" name="TextBox 6"/>
          <p:cNvSpPr txBox="1"/>
          <p:nvPr/>
        </p:nvSpPr>
        <p:spPr>
          <a:xfrm>
            <a:off x="372532" y="6265333"/>
            <a:ext cx="5418667" cy="276999"/>
          </a:xfrm>
          <a:prstGeom prst="rect">
            <a:avLst/>
          </a:prstGeom>
          <a:noFill/>
        </p:spPr>
        <p:txBody>
          <a:bodyPr wrap="square" rtlCol="0">
            <a:spAutoFit/>
          </a:bodyPr>
          <a:lstStyle/>
          <a:p>
            <a:r>
              <a:rPr lang="en-US" sz="1200" dirty="0"/>
              <a:t>Source: http://</a:t>
            </a:r>
            <a:r>
              <a:rPr lang="en-US" sz="1200" dirty="0" err="1"/>
              <a:t>searchengineland.com</a:t>
            </a:r>
            <a:r>
              <a:rPr lang="en-US" sz="1200" dirty="0"/>
              <a:t>/the-long-tail-of-search-12198</a:t>
            </a:r>
          </a:p>
        </p:txBody>
      </p:sp>
      <p:sp>
        <p:nvSpPr>
          <p:cNvPr id="8" name="TextBox 7"/>
          <p:cNvSpPr txBox="1"/>
          <p:nvPr/>
        </p:nvSpPr>
        <p:spPr>
          <a:xfrm>
            <a:off x="1761079" y="2133595"/>
            <a:ext cx="5035497" cy="369332"/>
          </a:xfrm>
          <a:prstGeom prst="rect">
            <a:avLst/>
          </a:prstGeom>
          <a:noFill/>
        </p:spPr>
        <p:txBody>
          <a:bodyPr wrap="square" rtlCol="0">
            <a:spAutoFit/>
          </a:bodyPr>
          <a:lstStyle/>
          <a:p>
            <a:pPr algn="ctr"/>
            <a:r>
              <a:rPr lang="en-US" b="1" dirty="0" smtClean="0"/>
              <a:t>Top Word Count: Moby Dick</a:t>
            </a:r>
            <a:endParaRPr lang="en-US" b="1" dirty="0"/>
          </a:p>
        </p:txBody>
      </p:sp>
    </p:spTree>
    <p:extLst>
      <p:ext uri="{BB962C8B-B14F-4D97-AF65-F5344CB8AC3E}">
        <p14:creationId xmlns:p14="http://schemas.microsoft.com/office/powerpoint/2010/main" val="38170044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 y="746814"/>
            <a:ext cx="5566166" cy="6111186"/>
          </a:xfrm>
          <a:prstGeom prst="rect">
            <a:avLst/>
          </a:prstGeom>
        </p:spPr>
      </p:pic>
      <p:sp>
        <p:nvSpPr>
          <p:cNvPr id="2" name="Title 1"/>
          <p:cNvSpPr>
            <a:spLocks noGrp="1"/>
          </p:cNvSpPr>
          <p:nvPr>
            <p:ph type="title"/>
          </p:nvPr>
        </p:nvSpPr>
        <p:spPr>
          <a:xfrm>
            <a:off x="237071" y="24348"/>
            <a:ext cx="8640090" cy="660398"/>
          </a:xfrm>
        </p:spPr>
        <p:txBody>
          <a:bodyPr>
            <a:normAutofit/>
          </a:bodyPr>
          <a:lstStyle/>
          <a:p>
            <a:r>
              <a:rPr lang="en-US" dirty="0" err="1" smtClean="0"/>
              <a:t>Sparsity</a:t>
            </a:r>
            <a:r>
              <a:rPr lang="en-US" dirty="0" smtClean="0"/>
              <a:t> is interesting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9725" y="746814"/>
            <a:ext cx="8140008" cy="369332"/>
          </a:xfrm>
          <a:prstGeom prst="rect">
            <a:avLst/>
          </a:prstGeom>
          <a:noFill/>
        </p:spPr>
        <p:txBody>
          <a:bodyPr wrap="square" rtlCol="0">
            <a:spAutoFit/>
          </a:bodyPr>
          <a:lstStyle/>
          <a:p>
            <a:r>
              <a:rPr lang="en-US" dirty="0" smtClean="0"/>
              <a:t>What we usually want are the rare words, like “whale”, “</a:t>
            </a:r>
            <a:r>
              <a:rPr lang="en-US" dirty="0" err="1" smtClean="0"/>
              <a:t>ahab</a:t>
            </a:r>
            <a:r>
              <a:rPr lang="en-US" dirty="0" smtClean="0"/>
              <a:t>” and “harpooner”  </a:t>
            </a:r>
            <a:endParaRPr lang="en-US" dirty="0"/>
          </a:p>
        </p:txBody>
      </p:sp>
      <p:sp>
        <p:nvSpPr>
          <p:cNvPr id="7" name="TextBox 6"/>
          <p:cNvSpPr txBox="1"/>
          <p:nvPr/>
        </p:nvSpPr>
        <p:spPr>
          <a:xfrm>
            <a:off x="147515" y="6403832"/>
            <a:ext cx="5418667" cy="276999"/>
          </a:xfrm>
          <a:prstGeom prst="rect">
            <a:avLst/>
          </a:prstGeom>
          <a:noFill/>
        </p:spPr>
        <p:txBody>
          <a:bodyPr wrap="square" rtlCol="0">
            <a:spAutoFit/>
          </a:bodyPr>
          <a:lstStyle/>
          <a:p>
            <a:r>
              <a:rPr lang="en-US" sz="1200" dirty="0"/>
              <a:t>Source: http://</a:t>
            </a:r>
            <a:r>
              <a:rPr lang="en-US" sz="1200" dirty="0" err="1"/>
              <a:t>ahistoryofnewyork.com</a:t>
            </a:r>
            <a:r>
              <a:rPr lang="en-US" sz="1200" dirty="0"/>
              <a:t>/2013/01/moby-dick-big-read-day-117/</a:t>
            </a:r>
          </a:p>
        </p:txBody>
      </p:sp>
      <p:sp>
        <p:nvSpPr>
          <p:cNvPr id="12" name="TextBox 11"/>
          <p:cNvSpPr txBox="1"/>
          <p:nvPr/>
        </p:nvSpPr>
        <p:spPr>
          <a:xfrm>
            <a:off x="2353733" y="1490133"/>
            <a:ext cx="6096000" cy="923330"/>
          </a:xfrm>
          <a:prstGeom prst="rect">
            <a:avLst/>
          </a:prstGeom>
          <a:noFill/>
        </p:spPr>
        <p:txBody>
          <a:bodyPr wrap="square" rtlCol="0">
            <a:spAutoFit/>
          </a:bodyPr>
          <a:lstStyle/>
          <a:p>
            <a:r>
              <a:rPr lang="en-US" dirty="0" smtClean="0"/>
              <a:t>What if we wanted to classify book reports as relating to Moby Dick based on text in the report? We might estimate parameters like:</a:t>
            </a:r>
            <a:endParaRPr lang="en-US" dirty="0"/>
          </a:p>
        </p:txBody>
      </p:sp>
      <p:pic>
        <p:nvPicPr>
          <p:cNvPr id="13" name="Picture 12" descr="Screen Shot 2014-12-06 at 1.17.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633" y="2700870"/>
            <a:ext cx="3784600" cy="1117600"/>
          </a:xfrm>
          <a:prstGeom prst="rect">
            <a:avLst/>
          </a:prstGeom>
          <a:ln>
            <a:solidFill>
              <a:schemeClr val="tx2"/>
            </a:solidFill>
          </a:ln>
        </p:spPr>
      </p:pic>
    </p:spTree>
    <p:extLst>
      <p:ext uri="{BB962C8B-B14F-4D97-AF65-F5344CB8AC3E}">
        <p14:creationId xmlns:p14="http://schemas.microsoft.com/office/powerpoint/2010/main" val="2491457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Probability estimation </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9725" y="746814"/>
            <a:ext cx="8140008" cy="369332"/>
          </a:xfrm>
          <a:prstGeom prst="rect">
            <a:avLst/>
          </a:prstGeom>
          <a:noFill/>
        </p:spPr>
        <p:txBody>
          <a:bodyPr wrap="square" rtlCol="0">
            <a:spAutoFit/>
          </a:bodyPr>
          <a:lstStyle/>
          <a:p>
            <a:r>
              <a:rPr lang="en-US" dirty="0" smtClean="0"/>
              <a:t>Estimating a probability just amounts to counting. </a:t>
            </a:r>
            <a:endParaRPr lang="en-US" dirty="0"/>
          </a:p>
        </p:txBody>
      </p:sp>
      <p:pic>
        <p:nvPicPr>
          <p:cNvPr id="3" name="Picture 2" descr="Screen Shot 2014-12-06 at 1.21.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299" y="1443566"/>
            <a:ext cx="5482167" cy="952359"/>
          </a:xfrm>
          <a:prstGeom prst="rect">
            <a:avLst/>
          </a:prstGeom>
        </p:spPr>
      </p:pic>
      <p:sp>
        <p:nvSpPr>
          <p:cNvPr id="14" name="TextBox 13"/>
          <p:cNvSpPr txBox="1"/>
          <p:nvPr/>
        </p:nvSpPr>
        <p:spPr>
          <a:xfrm>
            <a:off x="309728" y="2863442"/>
            <a:ext cx="8140008" cy="2862323"/>
          </a:xfrm>
          <a:prstGeom prst="rect">
            <a:avLst/>
          </a:prstGeom>
          <a:noFill/>
        </p:spPr>
        <p:txBody>
          <a:bodyPr wrap="square" rtlCol="0">
            <a:spAutoFit/>
          </a:bodyPr>
          <a:lstStyle/>
          <a:p>
            <a:r>
              <a:rPr lang="en-US" b="1" dirty="0" smtClean="0">
                <a:solidFill>
                  <a:srgbClr val="FF0000"/>
                </a:solidFill>
              </a:rPr>
              <a:t>But rare words (events) pose many problems with probability estimation:</a:t>
            </a:r>
          </a:p>
          <a:p>
            <a:endParaRPr lang="en-US" dirty="0"/>
          </a:p>
          <a:p>
            <a:pPr marL="285750" indent="-285750">
              <a:buFont typeface="Arial"/>
              <a:buChar char="•"/>
            </a:pPr>
            <a:r>
              <a:rPr lang="en-US" b="1" dirty="0" smtClean="0"/>
              <a:t>Divide-by-zero</a:t>
            </a:r>
            <a:r>
              <a:rPr lang="en-US" dirty="0" smtClean="0"/>
              <a:t>: If the number of samples is low, sometimes the word/event won’t ever be observed, so the probability is zero.</a:t>
            </a:r>
          </a:p>
          <a:p>
            <a:pPr marL="285750" indent="-285750">
              <a:buFont typeface="Arial"/>
              <a:buChar char="•"/>
            </a:pPr>
            <a:endParaRPr lang="en-US" dirty="0"/>
          </a:p>
          <a:p>
            <a:pPr marL="285750" indent="-285750">
              <a:buFont typeface="Arial"/>
              <a:buChar char="•"/>
            </a:pPr>
            <a:r>
              <a:rPr lang="en-US" b="1" dirty="0" smtClean="0"/>
              <a:t>High-variance: </a:t>
            </a:r>
            <a:r>
              <a:rPr lang="en-US" dirty="0" smtClean="0"/>
              <a:t>the variance of a probability estimate is p(1-p)/n. If n or p is low, our estimate won’t be very trustworthy. Think about if a word was observed once in a sample. If by chance another example came in with the word, the probability estimate of the word will double! </a:t>
            </a:r>
            <a:endParaRPr lang="en-US" b="1" dirty="0" smtClean="0"/>
          </a:p>
          <a:p>
            <a:pPr marL="285750" indent="-285750">
              <a:buFont typeface="Arial"/>
              <a:buChar char="•"/>
            </a:pPr>
            <a:endParaRPr lang="en-US" dirty="0"/>
          </a:p>
        </p:txBody>
      </p:sp>
    </p:spTree>
    <p:extLst>
      <p:ext uri="{BB962C8B-B14F-4D97-AF65-F5344CB8AC3E}">
        <p14:creationId xmlns:p14="http://schemas.microsoft.com/office/powerpoint/2010/main" val="13174587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smoothing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309725" y="746814"/>
            <a:ext cx="8140008" cy="369332"/>
          </a:xfrm>
          <a:prstGeom prst="rect">
            <a:avLst/>
          </a:prstGeom>
          <a:noFill/>
        </p:spPr>
        <p:txBody>
          <a:bodyPr wrap="square" rtlCol="0">
            <a:spAutoFit/>
          </a:bodyPr>
          <a:lstStyle/>
          <a:p>
            <a:r>
              <a:rPr lang="en-US" dirty="0" smtClean="0"/>
              <a:t>We fix these problems with a Bayesian method called “smoothing.”</a:t>
            </a:r>
            <a:endParaRPr lang="en-US" dirty="0"/>
          </a:p>
        </p:txBody>
      </p:sp>
      <p:sp>
        <p:nvSpPr>
          <p:cNvPr id="14" name="TextBox 13"/>
          <p:cNvSpPr txBox="1"/>
          <p:nvPr/>
        </p:nvSpPr>
        <p:spPr>
          <a:xfrm>
            <a:off x="309728" y="2592514"/>
            <a:ext cx="8140008" cy="2308324"/>
          </a:xfrm>
          <a:prstGeom prst="rect">
            <a:avLst/>
          </a:prstGeom>
          <a:noFill/>
        </p:spPr>
        <p:txBody>
          <a:bodyPr wrap="square" rtlCol="0">
            <a:spAutoFit/>
          </a:bodyPr>
          <a:lstStyle/>
          <a:p>
            <a:r>
              <a:rPr lang="en-US" dirty="0" smtClean="0"/>
              <a:t>We add extra elements to the numerator and denominator to “smooth” or “shrink” the probability estimate (towards some prior belief of the probability). </a:t>
            </a:r>
          </a:p>
          <a:p>
            <a:r>
              <a:rPr lang="en-US" dirty="0" smtClean="0"/>
              <a:t>The smoothed estimate is a Maximum a Posteriori estimate of the probability:</a:t>
            </a:r>
          </a:p>
          <a:p>
            <a:endParaRPr lang="en-US" dirty="0" smtClean="0"/>
          </a:p>
          <a:p>
            <a:endParaRPr lang="en-US" dirty="0" smtClean="0"/>
          </a:p>
          <a:p>
            <a:endParaRPr lang="en-US" dirty="0" smtClean="0"/>
          </a:p>
          <a:p>
            <a:endParaRPr lang="en-US" dirty="0"/>
          </a:p>
          <a:p>
            <a:endParaRPr lang="en-US" dirty="0"/>
          </a:p>
        </p:txBody>
      </p:sp>
      <p:pic>
        <p:nvPicPr>
          <p:cNvPr id="8" name="Picture 7" descr="Screen Shot 2014-12-06 at 2.57.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323975"/>
            <a:ext cx="6138333" cy="1165807"/>
          </a:xfrm>
          <a:prstGeom prst="rect">
            <a:avLst/>
          </a:prstGeom>
          <a:ln>
            <a:solidFill>
              <a:schemeClr val="tx2"/>
            </a:solidFill>
          </a:ln>
        </p:spPr>
      </p:pic>
      <p:pic>
        <p:nvPicPr>
          <p:cNvPr id="9" name="Picture 8" descr="Screen Shot 2014-12-06 at 2.58.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67" y="3648894"/>
            <a:ext cx="6540500" cy="1319676"/>
          </a:xfrm>
          <a:prstGeom prst="rect">
            <a:avLst/>
          </a:prstGeom>
          <a:ln>
            <a:solidFill>
              <a:schemeClr val="tx2"/>
            </a:solidFill>
          </a:ln>
        </p:spPr>
      </p:pic>
      <p:sp>
        <p:nvSpPr>
          <p:cNvPr id="11" name="TextBox 10"/>
          <p:cNvSpPr txBox="1"/>
          <p:nvPr/>
        </p:nvSpPr>
        <p:spPr>
          <a:xfrm>
            <a:off x="457201" y="5520267"/>
            <a:ext cx="7924803" cy="369332"/>
          </a:xfrm>
          <a:prstGeom prst="rect">
            <a:avLst/>
          </a:prstGeom>
          <a:noFill/>
        </p:spPr>
        <p:txBody>
          <a:bodyPr wrap="square" rtlCol="0">
            <a:spAutoFit/>
          </a:bodyPr>
          <a:lstStyle/>
          <a:p>
            <a:r>
              <a:rPr lang="en-US" dirty="0" smtClean="0"/>
              <a:t>Where </a:t>
            </a:r>
            <a:r>
              <a:rPr lang="en-US" i="1" dirty="0" smtClean="0"/>
              <a:t>P(</a:t>
            </a:r>
            <a:r>
              <a:rPr lang="en-US" i="1" dirty="0" err="1" smtClean="0"/>
              <a:t>X|θ</a:t>
            </a:r>
            <a:r>
              <a:rPr lang="en-US" i="1" dirty="0" smtClean="0"/>
              <a:t>) = s/n</a:t>
            </a:r>
            <a:r>
              <a:rPr lang="en-US" dirty="0" smtClean="0"/>
              <a:t> is the likelihood and P(</a:t>
            </a:r>
            <a:r>
              <a:rPr lang="en-US" i="1" dirty="0" err="1" smtClean="0"/>
              <a:t>θ</a:t>
            </a:r>
            <a:r>
              <a:rPr lang="en-US" i="1" dirty="0" smtClean="0"/>
              <a:t>) </a:t>
            </a:r>
            <a:r>
              <a:rPr lang="en-US" dirty="0" smtClean="0"/>
              <a:t>is a carefully chosen prior.</a:t>
            </a:r>
            <a:endParaRPr lang="en-US" dirty="0"/>
          </a:p>
        </p:txBody>
      </p:sp>
    </p:spTree>
    <p:extLst>
      <p:ext uri="{BB962C8B-B14F-4D97-AF65-F5344CB8AC3E}">
        <p14:creationId xmlns:p14="http://schemas.microsoft.com/office/powerpoint/2010/main" val="4260079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Spam – target &amp; Sampling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541871" y="1219209"/>
            <a:ext cx="8043329" cy="4401205"/>
          </a:xfrm>
          <a:prstGeom prst="rect">
            <a:avLst/>
          </a:prstGeom>
          <a:noFill/>
        </p:spPr>
        <p:txBody>
          <a:bodyPr wrap="square" rtlCol="0">
            <a:spAutoFit/>
          </a:bodyPr>
          <a:lstStyle/>
          <a:p>
            <a:pPr marL="342900" indent="-342900">
              <a:buAutoNum type="arabicPeriod"/>
            </a:pPr>
            <a:r>
              <a:rPr lang="en-US" sz="2800" dirty="0" smtClean="0"/>
              <a:t>  What is the Target Variable? </a:t>
            </a:r>
          </a:p>
          <a:p>
            <a:endParaRPr lang="en-US" sz="2800" dirty="0" smtClean="0"/>
          </a:p>
          <a:p>
            <a:pPr marL="342900" indent="-342900">
              <a:buAutoNum type="arabicPeriod"/>
            </a:pPr>
            <a:r>
              <a:rPr lang="en-US" sz="2800" dirty="0" smtClean="0"/>
              <a:t>  What does it look like?</a:t>
            </a:r>
          </a:p>
          <a:p>
            <a:pPr marL="342900" indent="-342900">
              <a:buAutoNum type="arabicPeriod"/>
            </a:pPr>
            <a:endParaRPr lang="en-US" sz="2800" dirty="0" smtClean="0"/>
          </a:p>
          <a:p>
            <a:pPr marL="342900" indent="-342900">
              <a:buAutoNum type="arabicPeriod"/>
            </a:pPr>
            <a:r>
              <a:rPr lang="en-US" sz="2800" dirty="0" smtClean="0"/>
              <a:t>  How do we know if an email is spam or not?</a:t>
            </a:r>
          </a:p>
          <a:p>
            <a:endParaRPr lang="en-US" sz="2800" dirty="0"/>
          </a:p>
          <a:p>
            <a:pPr marL="342900" indent="-342900">
              <a:buAutoNum type="arabicPeriod"/>
            </a:pPr>
            <a:r>
              <a:rPr lang="en-US" sz="2800" dirty="0" smtClean="0"/>
              <a:t>  What is the likely distribution of the target variable? How should we sample it?</a:t>
            </a:r>
          </a:p>
          <a:p>
            <a:pPr marL="342900" indent="-342900">
              <a:buAutoNum type="arabicPeriod"/>
            </a:pPr>
            <a:endParaRPr lang="en-US" sz="2800" b="1" dirty="0"/>
          </a:p>
          <a:p>
            <a:endParaRPr lang="en-US" sz="2800" b="1" dirty="0"/>
          </a:p>
        </p:txBody>
      </p:sp>
    </p:spTree>
    <p:extLst>
      <p:ext uri="{BB962C8B-B14F-4D97-AF65-F5344CB8AC3E}">
        <p14:creationId xmlns:p14="http://schemas.microsoft.com/office/powerpoint/2010/main" val="28727807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Choosing a prior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3970318"/>
          </a:xfrm>
          <a:prstGeom prst="rect">
            <a:avLst/>
          </a:prstGeom>
          <a:noFill/>
        </p:spPr>
        <p:txBody>
          <a:bodyPr wrap="square" rtlCol="0">
            <a:spAutoFit/>
          </a:bodyPr>
          <a:lstStyle/>
          <a:p>
            <a:endParaRPr lang="en-US" dirty="0"/>
          </a:p>
          <a:p>
            <a:pPr marL="342900" indent="-342900">
              <a:buAutoNum type="arabicPeriod"/>
            </a:pPr>
            <a:r>
              <a:rPr lang="en-US" dirty="0" smtClean="0"/>
              <a:t>We can use a prior that assumes X and Y are independent, so P(X|Y=y) = P(X). </a:t>
            </a:r>
            <a:endParaRPr lang="en-US" dirty="0"/>
          </a:p>
          <a:p>
            <a:pPr marL="342900" indent="-342900">
              <a:buAutoNum type="arabicPeriod"/>
            </a:pPr>
            <a:endParaRPr lang="en-US" dirty="0" smtClean="0"/>
          </a:p>
          <a:p>
            <a:pPr marL="342900" indent="-342900">
              <a:buAutoNum type="arabicPeriod"/>
            </a:pPr>
            <a:endParaRPr lang="en-US" dirty="0"/>
          </a:p>
          <a:p>
            <a:pPr marL="342900" indent="-342900">
              <a:buAutoNum type="arabicPeriod"/>
            </a:pPr>
            <a:r>
              <a:rPr lang="en-US" dirty="0" smtClean="0"/>
              <a:t>We can also choose that P(X|Y=y) is equal to some previously estimated quantity</a:t>
            </a:r>
          </a:p>
          <a:p>
            <a:pPr marL="342900" indent="-342900">
              <a:buAutoNum type="arabicPeriod"/>
            </a:pPr>
            <a:endParaRPr lang="en-US" dirty="0" smtClean="0"/>
          </a:p>
          <a:p>
            <a:pPr marL="342900" indent="-342900">
              <a:buAutoNum type="arabicPeriod"/>
            </a:pPr>
            <a:endParaRPr lang="en-US" dirty="0"/>
          </a:p>
          <a:p>
            <a:pPr marL="342900" indent="-342900">
              <a:buAutoNum type="arabicPeriod"/>
            </a:pPr>
            <a:r>
              <a:rPr lang="en-US" dirty="0" smtClean="0"/>
              <a:t>We can assume that P(X) = ½, just because.</a:t>
            </a:r>
          </a:p>
          <a:p>
            <a:pPr marL="342900" indent="-342900">
              <a:buAutoNum type="arabicPeriod"/>
            </a:pPr>
            <a:endParaRPr lang="en-US" dirty="0"/>
          </a:p>
          <a:p>
            <a:pPr marL="342900" indent="-342900">
              <a:buAutoNum type="arabicPeriod"/>
            </a:pPr>
            <a:endParaRPr lang="en-US" dirty="0" smtClean="0"/>
          </a:p>
          <a:p>
            <a:pPr marL="342900" indent="-342900">
              <a:buAutoNum type="arabicPeriod"/>
            </a:pPr>
            <a:r>
              <a:rPr lang="en-US" dirty="0" smtClean="0"/>
              <a:t>We can also assume that P(X) is uniform for all X (i.e., every word in a document has equal probability).  </a:t>
            </a:r>
            <a:endParaRPr lang="en-US" dirty="0"/>
          </a:p>
        </p:txBody>
      </p:sp>
      <p:sp>
        <p:nvSpPr>
          <p:cNvPr id="3" name="TextBox 2"/>
          <p:cNvSpPr txBox="1"/>
          <p:nvPr/>
        </p:nvSpPr>
        <p:spPr>
          <a:xfrm>
            <a:off x="491067" y="5113867"/>
            <a:ext cx="8386094" cy="923330"/>
          </a:xfrm>
          <a:prstGeom prst="rect">
            <a:avLst/>
          </a:prstGeom>
          <a:noFill/>
        </p:spPr>
        <p:txBody>
          <a:bodyPr wrap="square" rtlCol="0">
            <a:spAutoFit/>
          </a:bodyPr>
          <a:lstStyle/>
          <a:p>
            <a:r>
              <a:rPr lang="en-US" b="1" dirty="0" smtClean="0">
                <a:solidFill>
                  <a:srgbClr val="FF0000"/>
                </a:solidFill>
              </a:rPr>
              <a:t>We will introduce </a:t>
            </a:r>
            <a:r>
              <a:rPr lang="en-US" b="1" dirty="0" err="1" smtClean="0">
                <a:solidFill>
                  <a:srgbClr val="FF0000"/>
                </a:solidFill>
              </a:rPr>
              <a:t>Dirichlet</a:t>
            </a:r>
            <a:r>
              <a:rPr lang="en-US" b="1" dirty="0" smtClean="0">
                <a:solidFill>
                  <a:srgbClr val="FF0000"/>
                </a:solidFill>
              </a:rPr>
              <a:t> and Beta priors to accommodate all of the above. Ultimately, the optimal prior is an empirical question that can be evaluated using a hold-out set. </a:t>
            </a:r>
            <a:endParaRPr lang="en-US" b="1" dirty="0">
              <a:solidFill>
                <a:srgbClr val="FF0000"/>
              </a:solidFill>
            </a:endParaRPr>
          </a:p>
        </p:txBody>
      </p:sp>
    </p:spTree>
    <p:extLst>
      <p:ext uri="{BB962C8B-B14F-4D97-AF65-F5344CB8AC3E}">
        <p14:creationId xmlns:p14="http://schemas.microsoft.com/office/powerpoint/2010/main" val="1695792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Words as a multinomial</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41993" y="746814"/>
            <a:ext cx="8140008" cy="5447646"/>
          </a:xfrm>
          <a:prstGeom prst="rect">
            <a:avLst/>
          </a:prstGeom>
          <a:noFill/>
        </p:spPr>
        <p:txBody>
          <a:bodyPr wrap="square" rtlCol="0">
            <a:spAutoFit/>
          </a:bodyPr>
          <a:lstStyle/>
          <a:p>
            <a:r>
              <a:rPr lang="en-US" dirty="0" smtClean="0"/>
              <a:t>We can think of a word in a corpus as a multinomial discrete random variable X, that can take one of any words in the vocabulary. The likelihood of a particular x</a:t>
            </a:r>
            <a:r>
              <a:rPr lang="en-US" baseline="-25000" dirty="0" smtClean="0"/>
              <a:t>i</a:t>
            </a:r>
            <a:r>
              <a:rPr lang="en-US" dirty="0" smtClean="0"/>
              <a:t> is simply the number of times x</a:t>
            </a:r>
            <a:r>
              <a:rPr lang="en-US" baseline="-25000" dirty="0" smtClean="0"/>
              <a:t>i</a:t>
            </a:r>
            <a:r>
              <a:rPr lang="en-US" i="1" baseline="-25000" dirty="0" smtClean="0"/>
              <a:t> </a:t>
            </a:r>
            <a:r>
              <a:rPr lang="en-US" dirty="0" smtClean="0"/>
              <a:t>appears over the total possible occurrences of any X. </a:t>
            </a:r>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endParaRPr lang="en-US" baseline="-25000" dirty="0"/>
          </a:p>
          <a:p>
            <a:endParaRPr lang="en-US" baseline="-25000" dirty="0" smtClean="0"/>
          </a:p>
          <a:p>
            <a:r>
              <a:rPr lang="en-US" dirty="0" smtClean="0"/>
              <a:t>This has the constraint that: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can see that this is how Multinomial Naïve Bayes is set up. Now, in many cases Ni might be low due to the rarity of the word. We thus want to set up the appropriate prior to smooth our estimate of P(x</a:t>
            </a:r>
            <a:r>
              <a:rPr lang="en-US" baseline="-25000" dirty="0" smtClean="0"/>
              <a:t>i</a:t>
            </a:r>
            <a:r>
              <a:rPr lang="en-US" dirty="0" smtClean="0"/>
              <a:t>).</a:t>
            </a:r>
            <a:endParaRPr lang="en-US" baseline="-25000" dirty="0"/>
          </a:p>
        </p:txBody>
      </p:sp>
      <p:pic>
        <p:nvPicPr>
          <p:cNvPr id="4" name="Picture 3" descr="Screen Shot 2014-12-06 at 4.54.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667" y="2124722"/>
            <a:ext cx="2644108" cy="881369"/>
          </a:xfrm>
          <a:prstGeom prst="rect">
            <a:avLst/>
          </a:prstGeom>
          <a:ln>
            <a:solidFill>
              <a:schemeClr val="tx2"/>
            </a:solidFill>
          </a:ln>
        </p:spPr>
      </p:pic>
      <p:pic>
        <p:nvPicPr>
          <p:cNvPr id="5" name="Picture 4" descr="Screen Shot 2014-12-06 at 4.54.0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0947" y="3970049"/>
            <a:ext cx="2638827" cy="951337"/>
          </a:xfrm>
          <a:prstGeom prst="rect">
            <a:avLst/>
          </a:prstGeom>
          <a:ln>
            <a:solidFill>
              <a:schemeClr val="tx2"/>
            </a:solidFill>
          </a:ln>
        </p:spPr>
      </p:pic>
    </p:spTree>
    <p:extLst>
      <p:ext uri="{BB962C8B-B14F-4D97-AF65-F5344CB8AC3E}">
        <p14:creationId xmlns:p14="http://schemas.microsoft.com/office/powerpoint/2010/main" val="4241820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err="1" smtClean="0"/>
              <a:t>Dirichlet</a:t>
            </a:r>
            <a:r>
              <a:rPr lang="en-US" dirty="0" smtClean="0"/>
              <a:t> prior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41993" y="746814"/>
            <a:ext cx="8140008" cy="646331"/>
          </a:xfrm>
          <a:prstGeom prst="rect">
            <a:avLst/>
          </a:prstGeom>
          <a:noFill/>
        </p:spPr>
        <p:txBody>
          <a:bodyPr wrap="square" rtlCol="0">
            <a:spAutoFit/>
          </a:bodyPr>
          <a:lstStyle/>
          <a:p>
            <a:r>
              <a:rPr lang="en-US" dirty="0" smtClean="0"/>
              <a:t>The conjugate prior of the Multinomial distribution is the </a:t>
            </a:r>
            <a:r>
              <a:rPr lang="en-US" dirty="0" err="1" smtClean="0"/>
              <a:t>Dirichlet</a:t>
            </a:r>
            <a:r>
              <a:rPr lang="en-US" dirty="0" smtClean="0"/>
              <a:t> distribution, given by:</a:t>
            </a:r>
            <a:endParaRPr lang="en-US" baseline="-25000" dirty="0"/>
          </a:p>
        </p:txBody>
      </p:sp>
      <p:pic>
        <p:nvPicPr>
          <p:cNvPr id="3" name="Picture 2" descr="Screen Shot 2014-12-06 at 4.48.3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366" y="1545545"/>
            <a:ext cx="4135967" cy="1028997"/>
          </a:xfrm>
          <a:prstGeom prst="rect">
            <a:avLst/>
          </a:prstGeom>
          <a:ln>
            <a:solidFill>
              <a:schemeClr val="tx2"/>
            </a:solidFill>
          </a:ln>
        </p:spPr>
      </p:pic>
      <p:sp>
        <p:nvSpPr>
          <p:cNvPr id="6" name="TextBox 5"/>
          <p:cNvSpPr txBox="1"/>
          <p:nvPr/>
        </p:nvSpPr>
        <p:spPr>
          <a:xfrm>
            <a:off x="237071" y="6068198"/>
            <a:ext cx="7586135" cy="276999"/>
          </a:xfrm>
          <a:prstGeom prst="rect">
            <a:avLst/>
          </a:prstGeom>
          <a:noFill/>
        </p:spPr>
        <p:txBody>
          <a:bodyPr wrap="square" rtlCol="0">
            <a:spAutoFit/>
          </a:bodyPr>
          <a:lstStyle/>
          <a:p>
            <a:r>
              <a:rPr lang="en-US" sz="1200" i="1" dirty="0"/>
              <a:t>Reference: http://</a:t>
            </a:r>
            <a:r>
              <a:rPr lang="en-US" sz="1200" i="1" dirty="0" err="1"/>
              <a:t>research.microsoft.com</a:t>
            </a:r>
            <a:r>
              <a:rPr lang="en-US" sz="1200" i="1" dirty="0"/>
              <a:t>/pubs/69588/tr-95-06.pdf</a:t>
            </a:r>
          </a:p>
        </p:txBody>
      </p:sp>
      <p:sp>
        <p:nvSpPr>
          <p:cNvPr id="11" name="TextBox 10"/>
          <p:cNvSpPr txBox="1"/>
          <p:nvPr/>
        </p:nvSpPr>
        <p:spPr>
          <a:xfrm>
            <a:off x="258929" y="3117437"/>
            <a:ext cx="8140008" cy="369332"/>
          </a:xfrm>
          <a:prstGeom prst="rect">
            <a:avLst/>
          </a:prstGeom>
          <a:noFill/>
        </p:spPr>
        <p:txBody>
          <a:bodyPr wrap="square" rtlCol="0">
            <a:spAutoFit/>
          </a:bodyPr>
          <a:lstStyle/>
          <a:p>
            <a:r>
              <a:rPr lang="en-US" dirty="0" smtClean="0"/>
              <a:t>Given this prior, the MAP estimate of P(x</a:t>
            </a:r>
            <a:r>
              <a:rPr lang="en-US" baseline="-25000" dirty="0" smtClean="0"/>
              <a:t>i</a:t>
            </a:r>
            <a:r>
              <a:rPr lang="en-US" dirty="0" smtClean="0"/>
              <a:t>) is then:</a:t>
            </a:r>
            <a:endParaRPr lang="en-US" dirty="0"/>
          </a:p>
        </p:txBody>
      </p:sp>
      <p:pic>
        <p:nvPicPr>
          <p:cNvPr id="7" name="Picture 6" descr="Screen Shot 2014-12-06 at 5.14.1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3764513"/>
            <a:ext cx="3424767" cy="966856"/>
          </a:xfrm>
          <a:prstGeom prst="rect">
            <a:avLst/>
          </a:prstGeom>
          <a:ln>
            <a:solidFill>
              <a:schemeClr val="tx2"/>
            </a:solidFill>
          </a:ln>
        </p:spPr>
      </p:pic>
      <p:sp>
        <p:nvSpPr>
          <p:cNvPr id="13" name="TextBox 12"/>
          <p:cNvSpPr txBox="1"/>
          <p:nvPr/>
        </p:nvSpPr>
        <p:spPr>
          <a:xfrm>
            <a:off x="284329" y="5149437"/>
            <a:ext cx="8140008" cy="646331"/>
          </a:xfrm>
          <a:prstGeom prst="rect">
            <a:avLst/>
          </a:prstGeom>
          <a:noFill/>
        </p:spPr>
        <p:txBody>
          <a:bodyPr wrap="square" rtlCol="0">
            <a:spAutoFit/>
          </a:bodyPr>
          <a:lstStyle/>
          <a:p>
            <a:r>
              <a:rPr lang="en-US" dirty="0" smtClean="0"/>
              <a:t>If we choose α</a:t>
            </a:r>
            <a:r>
              <a:rPr lang="en-US" baseline="-25000" dirty="0" err="1" smtClean="0"/>
              <a:t>i</a:t>
            </a:r>
            <a:r>
              <a:rPr lang="en-US" dirty="0" smtClean="0"/>
              <a:t>=1, then α = |vocabulary|. This assumes a prior that x</a:t>
            </a:r>
            <a:r>
              <a:rPr lang="en-US" baseline="-25000" dirty="0" smtClean="0"/>
              <a:t>i</a:t>
            </a:r>
            <a:r>
              <a:rPr lang="en-US" dirty="0" smtClean="0"/>
              <a:t> is uniform (i.e., all words have an equal prior probability).  </a:t>
            </a:r>
            <a:endParaRPr lang="en-US" baseline="-25000" dirty="0"/>
          </a:p>
        </p:txBody>
      </p:sp>
    </p:spTree>
    <p:extLst>
      <p:ext uri="{BB962C8B-B14F-4D97-AF65-F5344CB8AC3E}">
        <p14:creationId xmlns:p14="http://schemas.microsoft.com/office/powerpoint/2010/main" val="27387570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Beta distribution</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1477328"/>
          </a:xfrm>
          <a:prstGeom prst="rect">
            <a:avLst/>
          </a:prstGeom>
          <a:noFill/>
        </p:spPr>
        <p:txBody>
          <a:bodyPr wrap="square" rtlCol="0">
            <a:spAutoFit/>
          </a:bodyPr>
          <a:lstStyle/>
          <a:p>
            <a:r>
              <a:rPr lang="en-US" dirty="0"/>
              <a:t>The beta distribution is the conjugate prior of the Bernoulli distribution</a:t>
            </a:r>
            <a:r>
              <a:rPr lang="en-US" dirty="0" smtClean="0"/>
              <a:t>. It is a special form of the </a:t>
            </a:r>
            <a:r>
              <a:rPr lang="en-US" dirty="0" err="1" smtClean="0"/>
              <a:t>Dirichlet</a:t>
            </a:r>
            <a:r>
              <a:rPr lang="en-US" dirty="0" smtClean="0"/>
              <a:t> distribution, where X has only two discrete values. The </a:t>
            </a:r>
            <a:r>
              <a:rPr lang="en-US" dirty="0" err="1" smtClean="0"/>
              <a:t>Dirichlet</a:t>
            </a:r>
            <a:r>
              <a:rPr lang="en-US" dirty="0" smtClean="0"/>
              <a:t> prior has a specific application to Naïve Bayes because X is often defined as a multinomial. In many cases we only want to deal with a binary random variable, which makes the beta distribution appropriate.</a:t>
            </a:r>
            <a:endParaRPr lang="en-US" dirty="0"/>
          </a:p>
        </p:txBody>
      </p:sp>
      <p:pic>
        <p:nvPicPr>
          <p:cNvPr id="3" name="Picture 2" descr="Screen Shot 2014-12-06 at 3.08.0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33" y="2475422"/>
            <a:ext cx="6104467" cy="813928"/>
          </a:xfrm>
          <a:prstGeom prst="rect">
            <a:avLst/>
          </a:prstGeom>
        </p:spPr>
      </p:pic>
      <p:pic>
        <p:nvPicPr>
          <p:cNvPr id="4" name="Picture 3" descr="Screen Shot 2014-12-06 at 3.08.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00" y="5147714"/>
            <a:ext cx="2231426" cy="740833"/>
          </a:xfrm>
          <a:prstGeom prst="rect">
            <a:avLst/>
          </a:prstGeom>
          <a:ln>
            <a:solidFill>
              <a:schemeClr val="tx2"/>
            </a:solidFill>
          </a:ln>
        </p:spPr>
      </p:pic>
      <p:sp>
        <p:nvSpPr>
          <p:cNvPr id="5" name="TextBox 4"/>
          <p:cNvSpPr txBox="1"/>
          <p:nvPr/>
        </p:nvSpPr>
        <p:spPr>
          <a:xfrm>
            <a:off x="575733" y="3960947"/>
            <a:ext cx="3115733" cy="646331"/>
          </a:xfrm>
          <a:prstGeom prst="rect">
            <a:avLst/>
          </a:prstGeom>
          <a:noFill/>
        </p:spPr>
        <p:txBody>
          <a:bodyPr wrap="square" rtlCol="0">
            <a:spAutoFit/>
          </a:bodyPr>
          <a:lstStyle/>
          <a:p>
            <a:r>
              <a:rPr lang="en-US" dirty="0" smtClean="0">
                <a:solidFill>
                  <a:schemeClr val="tx2"/>
                </a:solidFill>
              </a:rPr>
              <a:t>Uses the Gamma function to normalize.</a:t>
            </a:r>
            <a:endParaRPr lang="en-US" dirty="0">
              <a:solidFill>
                <a:schemeClr val="tx2"/>
              </a:solidFill>
            </a:endParaRPr>
          </a:p>
        </p:txBody>
      </p:sp>
      <p:sp>
        <p:nvSpPr>
          <p:cNvPr id="6" name="TextBox 5"/>
          <p:cNvSpPr txBox="1"/>
          <p:nvPr/>
        </p:nvSpPr>
        <p:spPr>
          <a:xfrm>
            <a:off x="4826001" y="3960947"/>
            <a:ext cx="3708400" cy="646331"/>
          </a:xfrm>
          <a:prstGeom prst="rect">
            <a:avLst/>
          </a:prstGeom>
          <a:noFill/>
        </p:spPr>
        <p:txBody>
          <a:bodyPr wrap="square" rtlCol="0">
            <a:spAutoFit/>
          </a:bodyPr>
          <a:lstStyle/>
          <a:p>
            <a:r>
              <a:rPr lang="en-US" dirty="0" smtClean="0">
                <a:solidFill>
                  <a:srgbClr val="D1282E"/>
                </a:solidFill>
              </a:rPr>
              <a:t>Has same algebraic form as the Bernoulli distribution. </a:t>
            </a:r>
            <a:endParaRPr lang="en-US" dirty="0">
              <a:solidFill>
                <a:srgbClr val="D1282E"/>
              </a:solidFill>
            </a:endParaRPr>
          </a:p>
        </p:txBody>
      </p:sp>
      <p:cxnSp>
        <p:nvCxnSpPr>
          <p:cNvPr id="8" name="Straight Arrow Connector 7"/>
          <p:cNvCxnSpPr>
            <a:stCxn id="5" idx="0"/>
          </p:cNvCxnSpPr>
          <p:nvPr/>
        </p:nvCxnSpPr>
        <p:spPr>
          <a:xfrm flipV="1">
            <a:off x="2133600" y="3289350"/>
            <a:ext cx="1202267" cy="671597"/>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0"/>
          </p:cNvCxnSpPr>
          <p:nvPr/>
        </p:nvCxnSpPr>
        <p:spPr>
          <a:xfrm flipH="1" flipV="1">
            <a:off x="5368326" y="3115713"/>
            <a:ext cx="1311875" cy="84523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94393" y="5298663"/>
            <a:ext cx="5108940" cy="369332"/>
          </a:xfrm>
          <a:prstGeom prst="rect">
            <a:avLst/>
          </a:prstGeom>
          <a:noFill/>
        </p:spPr>
        <p:txBody>
          <a:bodyPr wrap="square" rtlCol="0">
            <a:spAutoFit/>
          </a:bodyPr>
          <a:lstStyle/>
          <a:p>
            <a:r>
              <a:rPr lang="en-US" dirty="0" smtClean="0"/>
              <a:t>The mean of the beta distribution is given by:</a:t>
            </a:r>
            <a:endParaRPr lang="en-US" dirty="0"/>
          </a:p>
        </p:txBody>
      </p:sp>
    </p:spTree>
    <p:extLst>
      <p:ext uri="{BB962C8B-B14F-4D97-AF65-F5344CB8AC3E}">
        <p14:creationId xmlns:p14="http://schemas.microsoft.com/office/powerpoint/2010/main" val="342080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The beta prior</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1477328"/>
          </a:xfrm>
          <a:prstGeom prst="rect">
            <a:avLst/>
          </a:prstGeom>
          <a:noFill/>
        </p:spPr>
        <p:txBody>
          <a:bodyPr wrap="square" rtlCol="0">
            <a:spAutoFit/>
          </a:bodyPr>
          <a:lstStyle/>
          <a:p>
            <a:r>
              <a:rPr lang="en-US" dirty="0" smtClean="0"/>
              <a:t>The beta prior gives us greater flexibility to incorporate any prior belief in the probability of X (i.e., a word) occurring. With the beta prior, we assume the prior belief that P(X) is given just by the beta distribution, i.e.:</a:t>
            </a:r>
          </a:p>
          <a:p>
            <a:endParaRPr lang="en-US" dirty="0" smtClean="0"/>
          </a:p>
          <a:p>
            <a:endParaRPr lang="en-US" dirty="0"/>
          </a:p>
        </p:txBody>
      </p:sp>
      <p:pic>
        <p:nvPicPr>
          <p:cNvPr id="7" name="Picture 6" descr="Screen Shot 2014-12-06 at 3.16.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553" y="1891947"/>
            <a:ext cx="2631009" cy="687458"/>
          </a:xfrm>
          <a:prstGeom prst="rect">
            <a:avLst/>
          </a:prstGeom>
          <a:ln>
            <a:solidFill>
              <a:schemeClr val="tx2"/>
            </a:solidFill>
          </a:ln>
        </p:spPr>
      </p:pic>
      <p:pic>
        <p:nvPicPr>
          <p:cNvPr id="9" name="Picture 8" descr="Screen Shot 2014-12-06 at 3.16.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773" y="1841148"/>
            <a:ext cx="2281112" cy="687458"/>
          </a:xfrm>
          <a:prstGeom prst="rect">
            <a:avLst/>
          </a:prstGeom>
          <a:ln>
            <a:solidFill>
              <a:schemeClr val="tx2"/>
            </a:solidFill>
          </a:ln>
        </p:spPr>
      </p:pic>
      <p:sp>
        <p:nvSpPr>
          <p:cNvPr id="18" name="TextBox 17"/>
          <p:cNvSpPr txBox="1"/>
          <p:nvPr/>
        </p:nvSpPr>
        <p:spPr>
          <a:xfrm>
            <a:off x="172508" y="4373279"/>
            <a:ext cx="8140008" cy="1754327"/>
          </a:xfrm>
          <a:prstGeom prst="rect">
            <a:avLst/>
          </a:prstGeom>
          <a:noFill/>
        </p:spPr>
        <p:txBody>
          <a:bodyPr wrap="square" rtlCol="0">
            <a:spAutoFit/>
          </a:bodyPr>
          <a:lstStyle/>
          <a:p>
            <a:r>
              <a:rPr lang="en-US" dirty="0" smtClean="0"/>
              <a:t>The beta prior gives us the ability to estimate our prior directly from the data. I.e., if we want μ = P(X), we can estimate P(X) from the data. We control the degree of smoothing by choosing α and solving for β. The higher α, the more we assert our prior belief into the estimate of </a:t>
            </a:r>
            <a:r>
              <a:rPr lang="en-US" dirty="0" err="1" smtClean="0"/>
              <a:t>θ</a:t>
            </a:r>
            <a:r>
              <a:rPr lang="en-US" dirty="0" smtClean="0"/>
              <a:t>.</a:t>
            </a:r>
          </a:p>
          <a:p>
            <a:endParaRPr lang="en-US" dirty="0" smtClean="0"/>
          </a:p>
          <a:p>
            <a:endParaRPr lang="en-US" dirty="0"/>
          </a:p>
        </p:txBody>
      </p:sp>
      <p:pic>
        <p:nvPicPr>
          <p:cNvPr id="19" name="Picture 18" descr="Screen Shot 2014-12-06 at 2.57.5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4109" y="2998521"/>
            <a:ext cx="4211474" cy="799853"/>
          </a:xfrm>
          <a:prstGeom prst="rect">
            <a:avLst/>
          </a:prstGeom>
          <a:ln>
            <a:solidFill>
              <a:schemeClr val="tx2"/>
            </a:solidFill>
          </a:ln>
        </p:spPr>
      </p:pic>
      <p:sp>
        <p:nvSpPr>
          <p:cNvPr id="20" name="TextBox 19"/>
          <p:cNvSpPr txBox="1"/>
          <p:nvPr/>
        </p:nvSpPr>
        <p:spPr>
          <a:xfrm>
            <a:off x="274109" y="3303315"/>
            <a:ext cx="8140008" cy="369332"/>
          </a:xfrm>
          <a:prstGeom prst="rect">
            <a:avLst/>
          </a:prstGeom>
          <a:noFill/>
        </p:spPr>
        <p:txBody>
          <a:bodyPr wrap="square" rtlCol="0">
            <a:spAutoFit/>
          </a:bodyPr>
          <a:lstStyle/>
          <a:p>
            <a:r>
              <a:rPr lang="en-US" dirty="0" smtClean="0"/>
              <a:t>Which then is incorporated as:</a:t>
            </a:r>
          </a:p>
        </p:txBody>
      </p:sp>
    </p:spTree>
    <p:extLst>
      <p:ext uri="{BB962C8B-B14F-4D97-AF65-F5344CB8AC3E}">
        <p14:creationId xmlns:p14="http://schemas.microsoft.com/office/powerpoint/2010/main" val="3738819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348"/>
            <a:ext cx="8640090" cy="660398"/>
          </a:xfrm>
        </p:spPr>
        <p:txBody>
          <a:bodyPr>
            <a:normAutofit/>
          </a:bodyPr>
          <a:lstStyle/>
          <a:p>
            <a:r>
              <a:rPr lang="en-US" dirty="0" smtClean="0"/>
              <a:t>Smoothing as shrinkage</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75859" y="712948"/>
            <a:ext cx="8140008" cy="6186310"/>
          </a:xfrm>
          <a:prstGeom prst="rect">
            <a:avLst/>
          </a:prstGeom>
          <a:noFill/>
        </p:spPr>
        <p:txBody>
          <a:bodyPr wrap="square" rtlCol="0">
            <a:spAutoFit/>
          </a:bodyPr>
          <a:lstStyle/>
          <a:p>
            <a:r>
              <a:rPr lang="en-US" dirty="0" smtClean="0"/>
              <a:t>The MAP estimate of </a:t>
            </a:r>
            <a:r>
              <a:rPr lang="en-US" dirty="0" err="1" smtClean="0"/>
              <a:t>θ</a:t>
            </a:r>
            <a:r>
              <a:rPr lang="en-US" dirty="0" smtClean="0"/>
              <a:t> can be viewed as a shrinkage estimate, which is a weighted average of two estimates. The MAP estimate sits somewhere between our prior and the estimate using the data alone.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The weighting is a function of the sample size, and how strong we chose our smoothing to be:</a:t>
            </a:r>
          </a:p>
          <a:p>
            <a:endParaRPr lang="en-US" dirty="0"/>
          </a:p>
          <a:p>
            <a:endParaRPr lang="en-US" dirty="0" smtClean="0"/>
          </a:p>
          <a:p>
            <a:endParaRPr lang="en-US" dirty="0"/>
          </a:p>
          <a:p>
            <a:endParaRPr lang="en-US" dirty="0" smtClean="0"/>
          </a:p>
          <a:p>
            <a:endParaRPr lang="en-US" dirty="0"/>
          </a:p>
          <a:p>
            <a:r>
              <a:rPr lang="en-US" dirty="0" smtClean="0"/>
              <a:t>With no data, we depend on the prior alone. With infinite data we completely ignore the prior.</a:t>
            </a:r>
          </a:p>
          <a:p>
            <a:endParaRPr lang="en-US" dirty="0" smtClean="0"/>
          </a:p>
          <a:p>
            <a:endParaRPr lang="en-US" dirty="0"/>
          </a:p>
        </p:txBody>
      </p:sp>
      <p:pic>
        <p:nvPicPr>
          <p:cNvPr id="3" name="Picture 2" descr="Screen Shot 2014-12-06 at 4.04.0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133" y="4315881"/>
            <a:ext cx="2468034" cy="848387"/>
          </a:xfrm>
          <a:prstGeom prst="rect">
            <a:avLst/>
          </a:prstGeom>
          <a:ln>
            <a:solidFill>
              <a:schemeClr val="tx2"/>
            </a:solidFill>
          </a:ln>
        </p:spPr>
      </p:pic>
      <p:pic>
        <p:nvPicPr>
          <p:cNvPr id="5" name="Picture 4" descr="Screen Shot 2014-12-06 at 4.04.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152" y="2688147"/>
            <a:ext cx="1210735" cy="710649"/>
          </a:xfrm>
          <a:prstGeom prst="rect">
            <a:avLst/>
          </a:prstGeom>
        </p:spPr>
      </p:pic>
      <p:pic>
        <p:nvPicPr>
          <p:cNvPr id="6" name="Picture 5" descr="Screen Shot 2014-12-06 at 4.03.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90" y="1831643"/>
            <a:ext cx="1489379" cy="558517"/>
          </a:xfrm>
          <a:prstGeom prst="rect">
            <a:avLst/>
          </a:prstGeom>
        </p:spPr>
      </p:pic>
      <p:pic>
        <p:nvPicPr>
          <p:cNvPr id="8" name="Picture 7" descr="Screen Shot 2014-12-06 at 4.03.4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1158" y="2029471"/>
            <a:ext cx="4562840" cy="906245"/>
          </a:xfrm>
          <a:prstGeom prst="rect">
            <a:avLst/>
          </a:prstGeom>
          <a:ln>
            <a:solidFill>
              <a:schemeClr val="tx2"/>
            </a:solidFill>
          </a:ln>
        </p:spPr>
      </p:pic>
      <p:cxnSp>
        <p:nvCxnSpPr>
          <p:cNvPr id="13" name="Straight Arrow Connector 12"/>
          <p:cNvCxnSpPr/>
          <p:nvPr/>
        </p:nvCxnSpPr>
        <p:spPr>
          <a:xfrm flipV="1">
            <a:off x="1955800" y="2455333"/>
            <a:ext cx="1024467" cy="534822"/>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6" idx="3"/>
          </p:cNvCxnSpPr>
          <p:nvPr/>
        </p:nvCxnSpPr>
        <p:spPr>
          <a:xfrm>
            <a:off x="1975469" y="2110902"/>
            <a:ext cx="1004798" cy="27925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7764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Spam – features</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237071" y="836112"/>
            <a:ext cx="7975600" cy="646331"/>
          </a:xfrm>
          <a:prstGeom prst="rect">
            <a:avLst/>
          </a:prstGeom>
          <a:noFill/>
        </p:spPr>
        <p:txBody>
          <a:bodyPr wrap="square" rtlCol="0">
            <a:spAutoFit/>
          </a:bodyPr>
          <a:lstStyle/>
          <a:p>
            <a:r>
              <a:rPr lang="en-US" dirty="0" smtClean="0">
                <a:solidFill>
                  <a:srgbClr val="D1282E"/>
                </a:solidFill>
              </a:rPr>
              <a:t>Lets look at an example spam and identify aspects that give it away.</a:t>
            </a:r>
          </a:p>
          <a:p>
            <a:r>
              <a:rPr lang="en-US" dirty="0" smtClean="0">
                <a:solidFill>
                  <a:srgbClr val="D1282E"/>
                </a:solidFill>
              </a:rPr>
              <a:t>How should we encode these as features?</a:t>
            </a:r>
            <a:endParaRPr lang="en-US" dirty="0">
              <a:solidFill>
                <a:srgbClr val="D1282E"/>
              </a:solidFill>
            </a:endParaRPr>
          </a:p>
        </p:txBody>
      </p:sp>
      <p:grpSp>
        <p:nvGrpSpPr>
          <p:cNvPr id="6" name="Group 5"/>
          <p:cNvGrpSpPr/>
          <p:nvPr/>
        </p:nvGrpSpPr>
        <p:grpSpPr>
          <a:xfrm>
            <a:off x="237071" y="1608666"/>
            <a:ext cx="8512151" cy="4588934"/>
            <a:chOff x="237071" y="1557867"/>
            <a:chExt cx="8512151" cy="4588934"/>
          </a:xfrm>
        </p:grpSpPr>
        <p:pic>
          <p:nvPicPr>
            <p:cNvPr id="3" name="Picture 2" descr="Screen Shot 2014-09-25 at 4.26.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1" y="1557867"/>
              <a:ext cx="8512151" cy="4434165"/>
            </a:xfrm>
            <a:prstGeom prst="rect">
              <a:avLst/>
            </a:prstGeom>
          </p:spPr>
        </p:pic>
        <p:sp>
          <p:nvSpPr>
            <p:cNvPr id="5" name="Oval 4"/>
            <p:cNvSpPr/>
            <p:nvPr/>
          </p:nvSpPr>
          <p:spPr>
            <a:xfrm>
              <a:off x="1955800" y="2048934"/>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516467" y="4080934"/>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5935133" y="5300134"/>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3344333" y="5740401"/>
              <a:ext cx="2472266" cy="406400"/>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2754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smtClean="0"/>
              <a:t>Spam – feedback loop</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37071" y="694275"/>
            <a:ext cx="8229596" cy="646331"/>
          </a:xfrm>
          <a:prstGeom prst="rect">
            <a:avLst/>
          </a:prstGeom>
          <a:noFill/>
        </p:spPr>
        <p:txBody>
          <a:bodyPr wrap="square" rtlCol="0">
            <a:spAutoFit/>
          </a:bodyPr>
          <a:lstStyle/>
          <a:p>
            <a:r>
              <a:rPr lang="en-US" dirty="0" smtClean="0"/>
              <a:t>Congrats, you are ready to update your SPAM filter! </a:t>
            </a:r>
          </a:p>
          <a:p>
            <a:r>
              <a:rPr lang="en-US" dirty="0" smtClean="0"/>
              <a:t>Now lets anticipate what could go wrong, including negative feedback loops.</a:t>
            </a:r>
            <a:endParaRPr lang="en-US" dirty="0"/>
          </a:p>
        </p:txBody>
      </p:sp>
      <p:sp>
        <p:nvSpPr>
          <p:cNvPr id="4" name="Rectangle 3"/>
          <p:cNvSpPr/>
          <p:nvPr/>
        </p:nvSpPr>
        <p:spPr>
          <a:xfrm>
            <a:off x="2895629" y="3268119"/>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064962" y="3352787"/>
            <a:ext cx="931333" cy="646331"/>
          </a:xfrm>
          <a:prstGeom prst="rect">
            <a:avLst/>
          </a:prstGeom>
          <a:noFill/>
        </p:spPr>
        <p:txBody>
          <a:bodyPr wrap="square" rtlCol="0">
            <a:spAutoFit/>
          </a:bodyPr>
          <a:lstStyle/>
          <a:p>
            <a:pPr algn="ctr"/>
            <a:r>
              <a:rPr lang="en-US" dirty="0" smtClean="0">
                <a:solidFill>
                  <a:schemeClr val="bg1"/>
                </a:solidFill>
              </a:rPr>
              <a:t>In</a:t>
            </a:r>
          </a:p>
          <a:p>
            <a:pPr algn="ctr"/>
            <a:r>
              <a:rPr lang="en-US" dirty="0" smtClean="0">
                <a:solidFill>
                  <a:schemeClr val="bg1"/>
                </a:solidFill>
              </a:rPr>
              <a:t>BOX</a:t>
            </a:r>
            <a:endParaRPr lang="en-US" dirty="0">
              <a:solidFill>
                <a:schemeClr val="bg1"/>
              </a:solidFill>
            </a:endParaRPr>
          </a:p>
        </p:txBody>
      </p:sp>
      <p:sp>
        <p:nvSpPr>
          <p:cNvPr id="9" name="Rectangle 8"/>
          <p:cNvSpPr/>
          <p:nvPr/>
        </p:nvSpPr>
        <p:spPr>
          <a:xfrm>
            <a:off x="4250272" y="3268122"/>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19605" y="3352790"/>
            <a:ext cx="931333" cy="646331"/>
          </a:xfrm>
          <a:prstGeom prst="rect">
            <a:avLst/>
          </a:prstGeom>
          <a:noFill/>
        </p:spPr>
        <p:txBody>
          <a:bodyPr wrap="square" rtlCol="0">
            <a:spAutoFit/>
          </a:bodyPr>
          <a:lstStyle/>
          <a:p>
            <a:pPr algn="ctr"/>
            <a:r>
              <a:rPr lang="en-US" dirty="0" smtClean="0">
                <a:solidFill>
                  <a:schemeClr val="bg1"/>
                </a:solidFill>
              </a:rPr>
              <a:t>SPAM BOX</a:t>
            </a:r>
            <a:endParaRPr lang="en-US" dirty="0">
              <a:solidFill>
                <a:schemeClr val="bg1"/>
              </a:solidFill>
            </a:endParaRPr>
          </a:p>
        </p:txBody>
      </p:sp>
      <p:sp>
        <p:nvSpPr>
          <p:cNvPr id="6" name="TextBox 5"/>
          <p:cNvSpPr txBox="1"/>
          <p:nvPr/>
        </p:nvSpPr>
        <p:spPr>
          <a:xfrm>
            <a:off x="2844831" y="1830401"/>
            <a:ext cx="2760106" cy="369332"/>
          </a:xfrm>
          <a:prstGeom prst="rect">
            <a:avLst/>
          </a:prstGeom>
          <a:solidFill>
            <a:schemeClr val="tx1">
              <a:lumMod val="50000"/>
              <a:lumOff val="50000"/>
            </a:schemeClr>
          </a:solidFill>
          <a:ln>
            <a:solidFill>
              <a:schemeClr val="tx1"/>
            </a:solidFill>
          </a:ln>
        </p:spPr>
        <p:txBody>
          <a:bodyPr wrap="square" rtlCol="0">
            <a:spAutoFit/>
          </a:bodyPr>
          <a:lstStyle/>
          <a:p>
            <a:pPr algn="ctr"/>
            <a:r>
              <a:rPr lang="en-US" i="1" dirty="0" smtClean="0">
                <a:solidFill>
                  <a:srgbClr val="FFFFFF"/>
                </a:solidFill>
              </a:rPr>
              <a:t>Filter =&gt; P(</a:t>
            </a:r>
            <a:r>
              <a:rPr lang="en-US" i="1" dirty="0" err="1" smtClean="0">
                <a:solidFill>
                  <a:srgbClr val="FFFFFF"/>
                </a:solidFill>
              </a:rPr>
              <a:t>Spam</a:t>
            </a:r>
            <a:r>
              <a:rPr lang="en-US" i="1" dirty="0" err="1">
                <a:solidFill>
                  <a:srgbClr val="FFFFFF"/>
                </a:solidFill>
              </a:rPr>
              <a:t>|</a:t>
            </a:r>
            <a:r>
              <a:rPr lang="en-US" i="1" dirty="0" err="1" smtClean="0">
                <a:solidFill>
                  <a:srgbClr val="FFFFFF"/>
                </a:solidFill>
              </a:rPr>
              <a:t>Email</a:t>
            </a:r>
            <a:r>
              <a:rPr lang="en-US" i="1" dirty="0" smtClean="0">
                <a:solidFill>
                  <a:srgbClr val="FFFFFF"/>
                </a:solidFill>
              </a:rPr>
              <a:t>)</a:t>
            </a:r>
            <a:endParaRPr lang="en-US" i="1" dirty="0">
              <a:solidFill>
                <a:srgbClr val="FFFFFF"/>
              </a:solidFill>
            </a:endParaRPr>
          </a:p>
        </p:txBody>
      </p:sp>
      <p:sp>
        <p:nvSpPr>
          <p:cNvPr id="7" name="TextBox 6"/>
          <p:cNvSpPr txBox="1"/>
          <p:nvPr/>
        </p:nvSpPr>
        <p:spPr>
          <a:xfrm>
            <a:off x="3234272" y="2421472"/>
            <a:ext cx="711224" cy="369332"/>
          </a:xfrm>
          <a:prstGeom prst="rect">
            <a:avLst/>
          </a:prstGeom>
          <a:noFill/>
        </p:spPr>
        <p:txBody>
          <a:bodyPr wrap="square" rtlCol="0">
            <a:spAutoFit/>
          </a:bodyPr>
          <a:lstStyle/>
          <a:p>
            <a:r>
              <a:rPr lang="en-US" dirty="0" smtClean="0"/>
              <a:t>No</a:t>
            </a:r>
            <a:endParaRPr lang="en-US" dirty="0"/>
          </a:p>
        </p:txBody>
      </p:sp>
      <p:sp>
        <p:nvSpPr>
          <p:cNvPr id="13" name="TextBox 12"/>
          <p:cNvSpPr txBox="1"/>
          <p:nvPr/>
        </p:nvSpPr>
        <p:spPr>
          <a:xfrm>
            <a:off x="4656692" y="2435205"/>
            <a:ext cx="711224" cy="369332"/>
          </a:xfrm>
          <a:prstGeom prst="rect">
            <a:avLst/>
          </a:prstGeom>
          <a:noFill/>
        </p:spPr>
        <p:txBody>
          <a:bodyPr wrap="square" rtlCol="0">
            <a:spAutoFit/>
          </a:bodyPr>
          <a:lstStyle/>
          <a:p>
            <a:r>
              <a:rPr lang="en-US" dirty="0" smtClean="0"/>
              <a:t>Yes</a:t>
            </a:r>
            <a:endParaRPr lang="en-US" dirty="0"/>
          </a:p>
        </p:txBody>
      </p:sp>
      <p:cxnSp>
        <p:nvCxnSpPr>
          <p:cNvPr id="11" name="Straight Arrow Connector 10"/>
          <p:cNvCxnSpPr/>
          <p:nvPr/>
        </p:nvCxnSpPr>
        <p:spPr>
          <a:xfrm flipH="1">
            <a:off x="3556003" y="2421472"/>
            <a:ext cx="694269"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250272" y="2421472"/>
            <a:ext cx="626518"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8005" y="3191444"/>
            <a:ext cx="1447795" cy="923330"/>
          </a:xfrm>
          <a:prstGeom prst="rect">
            <a:avLst/>
          </a:prstGeom>
          <a:noFill/>
        </p:spPr>
        <p:txBody>
          <a:bodyPr wrap="square" rtlCol="0">
            <a:spAutoFit/>
          </a:bodyPr>
          <a:lstStyle/>
          <a:p>
            <a:r>
              <a:rPr lang="en-US" dirty="0" smtClean="0">
                <a:solidFill>
                  <a:schemeClr val="tx2"/>
                </a:solidFill>
              </a:rPr>
              <a:t>User sees inbox, gives feedback</a:t>
            </a:r>
            <a:endParaRPr lang="en-US" dirty="0">
              <a:solidFill>
                <a:schemeClr val="tx2"/>
              </a:solidFill>
            </a:endParaRPr>
          </a:p>
        </p:txBody>
      </p:sp>
      <p:sp>
        <p:nvSpPr>
          <p:cNvPr id="17" name="Right Arrow 16"/>
          <p:cNvSpPr/>
          <p:nvPr/>
        </p:nvSpPr>
        <p:spPr>
          <a:xfrm>
            <a:off x="2082831" y="3572934"/>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637879" y="3191444"/>
            <a:ext cx="1574788" cy="646331"/>
          </a:xfrm>
          <a:prstGeom prst="rect">
            <a:avLst/>
          </a:prstGeom>
          <a:noFill/>
        </p:spPr>
        <p:txBody>
          <a:bodyPr wrap="square" rtlCol="0">
            <a:spAutoFit/>
          </a:bodyPr>
          <a:lstStyle/>
          <a:p>
            <a:r>
              <a:rPr lang="en-US" dirty="0" smtClean="0">
                <a:solidFill>
                  <a:schemeClr val="tx2"/>
                </a:solidFill>
              </a:rPr>
              <a:t>User ignores, no feedback</a:t>
            </a:r>
            <a:endParaRPr lang="en-US" dirty="0">
              <a:solidFill>
                <a:schemeClr val="tx2"/>
              </a:solidFill>
            </a:endParaRPr>
          </a:p>
        </p:txBody>
      </p:sp>
      <p:sp>
        <p:nvSpPr>
          <p:cNvPr id="22" name="Right Arrow 21"/>
          <p:cNvSpPr/>
          <p:nvPr/>
        </p:nvSpPr>
        <p:spPr>
          <a:xfrm rot="10800000">
            <a:off x="5808168" y="35052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3039611" y="5010110"/>
            <a:ext cx="1109084" cy="1492289"/>
          </a:xfrm>
          <a:prstGeom prst="rect">
            <a:avLst/>
          </a:prstGeom>
        </p:spPr>
      </p:pic>
      <p:sp>
        <p:nvSpPr>
          <p:cNvPr id="24" name="TextBox 23"/>
          <p:cNvSpPr txBox="1"/>
          <p:nvPr/>
        </p:nvSpPr>
        <p:spPr>
          <a:xfrm>
            <a:off x="474142" y="4817015"/>
            <a:ext cx="1557890" cy="1477328"/>
          </a:xfrm>
          <a:prstGeom prst="rect">
            <a:avLst/>
          </a:prstGeom>
          <a:noFill/>
        </p:spPr>
        <p:txBody>
          <a:bodyPr wrap="square" rtlCol="0">
            <a:spAutoFit/>
          </a:bodyPr>
          <a:lstStyle/>
          <a:p>
            <a:r>
              <a:rPr lang="en-US" dirty="0" smtClean="0">
                <a:solidFill>
                  <a:schemeClr val="tx2"/>
                </a:solidFill>
              </a:rPr>
              <a:t>Analyst pulls training data from labeled inbox feedback</a:t>
            </a:r>
            <a:endParaRPr lang="en-US" dirty="0">
              <a:solidFill>
                <a:schemeClr val="tx2"/>
              </a:solidFill>
            </a:endParaRPr>
          </a:p>
        </p:txBody>
      </p:sp>
      <p:sp>
        <p:nvSpPr>
          <p:cNvPr id="25" name="Right Arrow 24"/>
          <p:cNvSpPr/>
          <p:nvPr/>
        </p:nvSpPr>
        <p:spPr>
          <a:xfrm>
            <a:off x="2099767" y="54525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3471338" y="4284133"/>
            <a:ext cx="152397" cy="5328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733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104784"/>
            <a:ext cx="8640090" cy="660398"/>
          </a:xfrm>
        </p:spPr>
        <p:txBody>
          <a:bodyPr>
            <a:normAutofit/>
          </a:bodyPr>
          <a:lstStyle/>
          <a:p>
            <a:r>
              <a:rPr lang="en-US" dirty="0" smtClean="0"/>
              <a:t>Spam – feedback loop</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237071" y="694275"/>
            <a:ext cx="8229596" cy="646331"/>
          </a:xfrm>
          <a:prstGeom prst="rect">
            <a:avLst/>
          </a:prstGeom>
          <a:noFill/>
        </p:spPr>
        <p:txBody>
          <a:bodyPr wrap="square" rtlCol="0">
            <a:spAutoFit/>
          </a:bodyPr>
          <a:lstStyle/>
          <a:p>
            <a:r>
              <a:rPr lang="en-US" dirty="0" smtClean="0"/>
              <a:t>Congrats, you are ready to update your SPAM filter! </a:t>
            </a:r>
          </a:p>
          <a:p>
            <a:r>
              <a:rPr lang="en-US" dirty="0" smtClean="0"/>
              <a:t>Now lets anticipate what could go wrong, including negative feedback loops.</a:t>
            </a:r>
            <a:endParaRPr lang="en-US" dirty="0"/>
          </a:p>
        </p:txBody>
      </p:sp>
      <p:sp>
        <p:nvSpPr>
          <p:cNvPr id="4" name="Rectangle 3"/>
          <p:cNvSpPr/>
          <p:nvPr/>
        </p:nvSpPr>
        <p:spPr>
          <a:xfrm>
            <a:off x="2895629" y="3268119"/>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064962" y="3352787"/>
            <a:ext cx="931333" cy="646331"/>
          </a:xfrm>
          <a:prstGeom prst="rect">
            <a:avLst/>
          </a:prstGeom>
          <a:noFill/>
        </p:spPr>
        <p:txBody>
          <a:bodyPr wrap="square" rtlCol="0">
            <a:spAutoFit/>
          </a:bodyPr>
          <a:lstStyle/>
          <a:p>
            <a:pPr algn="ctr"/>
            <a:r>
              <a:rPr lang="en-US" dirty="0" smtClean="0">
                <a:solidFill>
                  <a:schemeClr val="bg1"/>
                </a:solidFill>
              </a:rPr>
              <a:t>In</a:t>
            </a:r>
          </a:p>
          <a:p>
            <a:pPr algn="ctr"/>
            <a:r>
              <a:rPr lang="en-US" dirty="0" smtClean="0">
                <a:solidFill>
                  <a:schemeClr val="bg1"/>
                </a:solidFill>
              </a:rPr>
              <a:t>BOX</a:t>
            </a:r>
            <a:endParaRPr lang="en-US" dirty="0">
              <a:solidFill>
                <a:schemeClr val="bg1"/>
              </a:solidFill>
            </a:endParaRPr>
          </a:p>
        </p:txBody>
      </p:sp>
      <p:sp>
        <p:nvSpPr>
          <p:cNvPr id="9" name="Rectangle 8"/>
          <p:cNvSpPr/>
          <p:nvPr/>
        </p:nvSpPr>
        <p:spPr>
          <a:xfrm>
            <a:off x="4250272" y="3268122"/>
            <a:ext cx="1253066" cy="812800"/>
          </a:xfrm>
          <a:prstGeom prst="rect">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4419605" y="3352790"/>
            <a:ext cx="931333" cy="646331"/>
          </a:xfrm>
          <a:prstGeom prst="rect">
            <a:avLst/>
          </a:prstGeom>
          <a:noFill/>
        </p:spPr>
        <p:txBody>
          <a:bodyPr wrap="square" rtlCol="0">
            <a:spAutoFit/>
          </a:bodyPr>
          <a:lstStyle/>
          <a:p>
            <a:pPr algn="ctr"/>
            <a:r>
              <a:rPr lang="en-US" dirty="0" smtClean="0">
                <a:solidFill>
                  <a:schemeClr val="bg1"/>
                </a:solidFill>
              </a:rPr>
              <a:t>SPAM BOX</a:t>
            </a:r>
            <a:endParaRPr lang="en-US" dirty="0">
              <a:solidFill>
                <a:schemeClr val="bg1"/>
              </a:solidFill>
            </a:endParaRPr>
          </a:p>
        </p:txBody>
      </p:sp>
      <p:sp>
        <p:nvSpPr>
          <p:cNvPr id="6" name="TextBox 5"/>
          <p:cNvSpPr txBox="1"/>
          <p:nvPr/>
        </p:nvSpPr>
        <p:spPr>
          <a:xfrm>
            <a:off x="2844831" y="1830401"/>
            <a:ext cx="2760106" cy="369332"/>
          </a:xfrm>
          <a:prstGeom prst="rect">
            <a:avLst/>
          </a:prstGeom>
          <a:solidFill>
            <a:schemeClr val="tx1">
              <a:lumMod val="50000"/>
              <a:lumOff val="50000"/>
            </a:schemeClr>
          </a:solidFill>
          <a:ln>
            <a:solidFill>
              <a:schemeClr val="tx1"/>
            </a:solidFill>
          </a:ln>
        </p:spPr>
        <p:txBody>
          <a:bodyPr wrap="square" rtlCol="0">
            <a:spAutoFit/>
          </a:bodyPr>
          <a:lstStyle/>
          <a:p>
            <a:pPr algn="ctr"/>
            <a:r>
              <a:rPr lang="en-US" i="1" dirty="0" smtClean="0">
                <a:solidFill>
                  <a:srgbClr val="FFFFFF"/>
                </a:solidFill>
              </a:rPr>
              <a:t>Filter =&gt; P(</a:t>
            </a:r>
            <a:r>
              <a:rPr lang="en-US" i="1" dirty="0" err="1" smtClean="0">
                <a:solidFill>
                  <a:srgbClr val="FFFFFF"/>
                </a:solidFill>
              </a:rPr>
              <a:t>Spam</a:t>
            </a:r>
            <a:r>
              <a:rPr lang="en-US" i="1" dirty="0" err="1">
                <a:solidFill>
                  <a:srgbClr val="FFFFFF"/>
                </a:solidFill>
              </a:rPr>
              <a:t>|</a:t>
            </a:r>
            <a:r>
              <a:rPr lang="en-US" i="1" dirty="0" err="1" smtClean="0">
                <a:solidFill>
                  <a:srgbClr val="FFFFFF"/>
                </a:solidFill>
              </a:rPr>
              <a:t>Email</a:t>
            </a:r>
            <a:r>
              <a:rPr lang="en-US" i="1" dirty="0" smtClean="0">
                <a:solidFill>
                  <a:srgbClr val="FFFFFF"/>
                </a:solidFill>
              </a:rPr>
              <a:t>)</a:t>
            </a:r>
            <a:endParaRPr lang="en-US" i="1" dirty="0">
              <a:solidFill>
                <a:srgbClr val="FFFFFF"/>
              </a:solidFill>
            </a:endParaRPr>
          </a:p>
        </p:txBody>
      </p:sp>
      <p:sp>
        <p:nvSpPr>
          <p:cNvPr id="7" name="TextBox 6"/>
          <p:cNvSpPr txBox="1"/>
          <p:nvPr/>
        </p:nvSpPr>
        <p:spPr>
          <a:xfrm>
            <a:off x="3234272" y="2421472"/>
            <a:ext cx="711224" cy="369332"/>
          </a:xfrm>
          <a:prstGeom prst="rect">
            <a:avLst/>
          </a:prstGeom>
          <a:noFill/>
        </p:spPr>
        <p:txBody>
          <a:bodyPr wrap="square" rtlCol="0">
            <a:spAutoFit/>
          </a:bodyPr>
          <a:lstStyle/>
          <a:p>
            <a:r>
              <a:rPr lang="en-US" dirty="0" smtClean="0"/>
              <a:t>No</a:t>
            </a:r>
            <a:endParaRPr lang="en-US" dirty="0"/>
          </a:p>
        </p:txBody>
      </p:sp>
      <p:sp>
        <p:nvSpPr>
          <p:cNvPr id="13" name="TextBox 12"/>
          <p:cNvSpPr txBox="1"/>
          <p:nvPr/>
        </p:nvSpPr>
        <p:spPr>
          <a:xfrm>
            <a:off x="4656692" y="2435205"/>
            <a:ext cx="711224" cy="369332"/>
          </a:xfrm>
          <a:prstGeom prst="rect">
            <a:avLst/>
          </a:prstGeom>
          <a:noFill/>
        </p:spPr>
        <p:txBody>
          <a:bodyPr wrap="square" rtlCol="0">
            <a:spAutoFit/>
          </a:bodyPr>
          <a:lstStyle/>
          <a:p>
            <a:r>
              <a:rPr lang="en-US" dirty="0" smtClean="0"/>
              <a:t>Yes</a:t>
            </a:r>
            <a:endParaRPr lang="en-US" dirty="0"/>
          </a:p>
        </p:txBody>
      </p:sp>
      <p:cxnSp>
        <p:nvCxnSpPr>
          <p:cNvPr id="11" name="Straight Arrow Connector 10"/>
          <p:cNvCxnSpPr/>
          <p:nvPr/>
        </p:nvCxnSpPr>
        <p:spPr>
          <a:xfrm flipH="1">
            <a:off x="3556003" y="2421472"/>
            <a:ext cx="694269"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250272" y="2421472"/>
            <a:ext cx="626518" cy="7111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08005" y="3191444"/>
            <a:ext cx="1447795" cy="923330"/>
          </a:xfrm>
          <a:prstGeom prst="rect">
            <a:avLst/>
          </a:prstGeom>
          <a:noFill/>
        </p:spPr>
        <p:txBody>
          <a:bodyPr wrap="square" rtlCol="0">
            <a:spAutoFit/>
          </a:bodyPr>
          <a:lstStyle/>
          <a:p>
            <a:r>
              <a:rPr lang="en-US" dirty="0" smtClean="0">
                <a:solidFill>
                  <a:schemeClr val="tx2"/>
                </a:solidFill>
              </a:rPr>
              <a:t>User sees inbox, gives feedback</a:t>
            </a:r>
            <a:endParaRPr lang="en-US" dirty="0">
              <a:solidFill>
                <a:schemeClr val="tx2"/>
              </a:solidFill>
            </a:endParaRPr>
          </a:p>
        </p:txBody>
      </p:sp>
      <p:sp>
        <p:nvSpPr>
          <p:cNvPr id="17" name="Right Arrow 16"/>
          <p:cNvSpPr/>
          <p:nvPr/>
        </p:nvSpPr>
        <p:spPr>
          <a:xfrm>
            <a:off x="2082831" y="3572934"/>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6637879" y="3191444"/>
            <a:ext cx="1574788" cy="646331"/>
          </a:xfrm>
          <a:prstGeom prst="rect">
            <a:avLst/>
          </a:prstGeom>
          <a:noFill/>
        </p:spPr>
        <p:txBody>
          <a:bodyPr wrap="square" rtlCol="0">
            <a:spAutoFit/>
          </a:bodyPr>
          <a:lstStyle/>
          <a:p>
            <a:r>
              <a:rPr lang="en-US" dirty="0" smtClean="0">
                <a:solidFill>
                  <a:schemeClr val="tx2"/>
                </a:solidFill>
              </a:rPr>
              <a:t>User ignores, no feedback</a:t>
            </a:r>
            <a:endParaRPr lang="en-US" dirty="0">
              <a:solidFill>
                <a:schemeClr val="tx2"/>
              </a:solidFill>
            </a:endParaRPr>
          </a:p>
        </p:txBody>
      </p:sp>
      <p:sp>
        <p:nvSpPr>
          <p:cNvPr id="22" name="Right Arrow 21"/>
          <p:cNvSpPr/>
          <p:nvPr/>
        </p:nvSpPr>
        <p:spPr>
          <a:xfrm rot="10800000">
            <a:off x="5808168" y="35052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stretch>
            <a:fillRect/>
          </a:stretch>
        </p:blipFill>
        <p:spPr>
          <a:xfrm>
            <a:off x="3039611" y="5010110"/>
            <a:ext cx="1109084" cy="1492289"/>
          </a:xfrm>
          <a:prstGeom prst="rect">
            <a:avLst/>
          </a:prstGeom>
        </p:spPr>
      </p:pic>
      <p:sp>
        <p:nvSpPr>
          <p:cNvPr id="24" name="TextBox 23"/>
          <p:cNvSpPr txBox="1"/>
          <p:nvPr/>
        </p:nvSpPr>
        <p:spPr>
          <a:xfrm>
            <a:off x="474142" y="4817015"/>
            <a:ext cx="1557890" cy="1477328"/>
          </a:xfrm>
          <a:prstGeom prst="rect">
            <a:avLst/>
          </a:prstGeom>
          <a:noFill/>
        </p:spPr>
        <p:txBody>
          <a:bodyPr wrap="square" rtlCol="0">
            <a:spAutoFit/>
          </a:bodyPr>
          <a:lstStyle/>
          <a:p>
            <a:r>
              <a:rPr lang="en-US" dirty="0" smtClean="0">
                <a:solidFill>
                  <a:schemeClr val="tx2"/>
                </a:solidFill>
              </a:rPr>
              <a:t>Analyst pulls training data from labeled inbox feedback</a:t>
            </a:r>
            <a:endParaRPr lang="en-US" dirty="0">
              <a:solidFill>
                <a:schemeClr val="tx2"/>
              </a:solidFill>
            </a:endParaRPr>
          </a:p>
        </p:txBody>
      </p:sp>
      <p:sp>
        <p:nvSpPr>
          <p:cNvPr id="25" name="Right Arrow 24"/>
          <p:cNvSpPr/>
          <p:nvPr/>
        </p:nvSpPr>
        <p:spPr>
          <a:xfrm>
            <a:off x="2099767" y="5452500"/>
            <a:ext cx="575702" cy="203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own Arrow 18"/>
          <p:cNvSpPr/>
          <p:nvPr/>
        </p:nvSpPr>
        <p:spPr>
          <a:xfrm>
            <a:off x="3471338" y="4284133"/>
            <a:ext cx="152397" cy="53288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37071" y="795904"/>
            <a:ext cx="8517462" cy="2308324"/>
          </a:xfrm>
          <a:prstGeom prst="rect">
            <a:avLst/>
          </a:prstGeom>
          <a:solidFill>
            <a:schemeClr val="bg1">
              <a:lumMod val="75000"/>
            </a:schemeClr>
          </a:solidFill>
          <a:ln>
            <a:solidFill>
              <a:schemeClr val="tx1"/>
            </a:solidFill>
          </a:ln>
        </p:spPr>
        <p:txBody>
          <a:bodyPr wrap="square" rtlCol="0">
            <a:spAutoFit/>
          </a:bodyPr>
          <a:lstStyle/>
          <a:p>
            <a:r>
              <a:rPr lang="en-US" b="1" dirty="0" smtClean="0"/>
              <a:t>Questions:</a:t>
            </a:r>
          </a:p>
          <a:p>
            <a:endParaRPr lang="en-US" b="1" dirty="0"/>
          </a:p>
          <a:p>
            <a:pPr marL="342900" indent="-342900">
              <a:buAutoNum type="arabicPeriod"/>
            </a:pPr>
            <a:r>
              <a:rPr lang="en-US" b="1" dirty="0" smtClean="0"/>
              <a:t>If the training data is pulled only from labeled Inbox, is selection bias likely? Why?</a:t>
            </a:r>
          </a:p>
          <a:p>
            <a:pPr marL="342900" indent="-342900">
              <a:buAutoNum type="arabicPeriod"/>
            </a:pPr>
            <a:endParaRPr lang="en-US" b="1" dirty="0"/>
          </a:p>
          <a:p>
            <a:pPr marL="342900" indent="-342900">
              <a:buAutoNum type="arabicPeriod"/>
            </a:pPr>
            <a:r>
              <a:rPr lang="en-US" b="1" dirty="0" smtClean="0"/>
              <a:t>Should you put some SPAM in the user’s inbox so that you can get more training labels?</a:t>
            </a:r>
          </a:p>
          <a:p>
            <a:endParaRPr lang="en-US" b="1" dirty="0"/>
          </a:p>
        </p:txBody>
      </p:sp>
    </p:spTree>
    <p:extLst>
      <p:ext uri="{BB962C8B-B14F-4D97-AF65-F5344CB8AC3E}">
        <p14:creationId xmlns:p14="http://schemas.microsoft.com/office/powerpoint/2010/main" val="1137085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Text feature extraction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10093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Raw text</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45813485"/>
              </p:ext>
            </p:extLst>
          </p:nvPr>
        </p:nvGraphicFramePr>
        <p:xfrm>
          <a:off x="1524000" y="2238375"/>
          <a:ext cx="6045200" cy="2066078"/>
        </p:xfrm>
        <a:graphic>
          <a:graphicData uri="http://schemas.openxmlformats.org/drawingml/2006/table">
            <a:tbl>
              <a:tblPr/>
              <a:tblGrid>
                <a:gridCol w="967231"/>
                <a:gridCol w="5077969"/>
              </a:tblGrid>
              <a:tr h="470960">
                <a:tc>
                  <a:txBody>
                    <a:bodyPr/>
                    <a:lstStyle/>
                    <a:p>
                      <a:pPr algn="ctr" fontAlgn="b"/>
                      <a:r>
                        <a:rPr lang="en-US" sz="2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1" i="0" u="none" strike="noStrike" dirty="0">
                          <a:solidFill>
                            <a:srgbClr val="000000"/>
                          </a:solidFill>
                          <a:effectLst/>
                          <a:latin typeface="Calibri"/>
                        </a:rPr>
                        <a:t>Phrase</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08000">
                <a:tc>
                  <a:txBody>
                    <a:bodyPr/>
                    <a:lstStyle/>
                    <a:p>
                      <a:pPr algn="ctr" fontAlgn="b"/>
                      <a:r>
                        <a:rPr lang="en-US" sz="2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Calibri"/>
                        </a:rPr>
                        <a:t>the cow jumped 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3173">
                <a:tc>
                  <a:txBody>
                    <a:bodyPr/>
                    <a:lstStyle/>
                    <a:p>
                      <a:pPr algn="ctr" fontAlgn="b"/>
                      <a:r>
                        <a:rPr lang="en-US" sz="2800" b="0" i="0" u="none" strike="noStrike">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Calibri"/>
                        </a:rPr>
                        <a:t>somewhere over the rainbow</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3945">
                <a:tc>
                  <a:txBody>
                    <a:bodyPr/>
                    <a:lstStyle/>
                    <a:p>
                      <a:pPr algn="ctr" fontAlgn="b"/>
                      <a:r>
                        <a:rPr lang="en-US" sz="2800" b="0" i="0" u="none" strike="noStrike" dirty="0">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800" b="0" i="0" u="none" strike="noStrike" dirty="0">
                          <a:solidFill>
                            <a:srgbClr val="000000"/>
                          </a:solidFill>
                          <a:effectLst/>
                          <a:latin typeface="Calibri"/>
                        </a:rPr>
                        <a:t>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1151467" y="1323975"/>
            <a:ext cx="6417733" cy="461665"/>
          </a:xfrm>
          <a:prstGeom prst="rect">
            <a:avLst/>
          </a:prstGeom>
          <a:noFill/>
        </p:spPr>
        <p:txBody>
          <a:bodyPr wrap="square" rtlCol="0">
            <a:spAutoFit/>
          </a:bodyPr>
          <a:lstStyle/>
          <a:p>
            <a:r>
              <a:rPr lang="en-US" sz="2400" i="1" dirty="0" smtClean="0">
                <a:solidFill>
                  <a:srgbClr val="FF0000"/>
                </a:solidFill>
              </a:rPr>
              <a:t>This is how text usually comes…</a:t>
            </a:r>
            <a:endParaRPr lang="en-US" sz="2400" i="1" dirty="0">
              <a:solidFill>
                <a:srgbClr val="FF0000"/>
              </a:solidFill>
            </a:endParaRPr>
          </a:p>
        </p:txBody>
      </p:sp>
      <p:sp>
        <p:nvSpPr>
          <p:cNvPr id="9" name="TextBox 8"/>
          <p:cNvSpPr txBox="1"/>
          <p:nvPr/>
        </p:nvSpPr>
        <p:spPr>
          <a:xfrm>
            <a:off x="931327" y="4913842"/>
            <a:ext cx="7095067" cy="461665"/>
          </a:xfrm>
          <a:prstGeom prst="rect">
            <a:avLst/>
          </a:prstGeom>
          <a:noFill/>
        </p:spPr>
        <p:txBody>
          <a:bodyPr wrap="square" rtlCol="0">
            <a:spAutoFit/>
          </a:bodyPr>
          <a:lstStyle/>
          <a:p>
            <a:r>
              <a:rPr lang="en-US" sz="2400" i="1" dirty="0" smtClean="0">
                <a:solidFill>
                  <a:srgbClr val="FF0000"/>
                </a:solidFill>
              </a:rPr>
              <a:t>Though this isn’t exactly useful in ML applications.</a:t>
            </a:r>
            <a:endParaRPr lang="en-US" sz="2400" i="1" dirty="0">
              <a:solidFill>
                <a:srgbClr val="FF0000"/>
              </a:solidFill>
            </a:endParaRPr>
          </a:p>
        </p:txBody>
      </p:sp>
    </p:spTree>
    <p:extLst>
      <p:ext uri="{BB962C8B-B14F-4D97-AF65-F5344CB8AC3E}">
        <p14:creationId xmlns:p14="http://schemas.microsoft.com/office/powerpoint/2010/main" val="2228897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1" y="240248"/>
            <a:ext cx="8640090" cy="660398"/>
          </a:xfrm>
        </p:spPr>
        <p:txBody>
          <a:bodyPr>
            <a:normAutofit/>
          </a:bodyPr>
          <a:lstStyle/>
          <a:p>
            <a:r>
              <a:rPr lang="en-US" dirty="0" smtClean="0"/>
              <a:t>tokenizing</a:t>
            </a:r>
            <a:endParaRPr lang="en-US"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389467" y="903822"/>
            <a:ext cx="8263466" cy="646331"/>
          </a:xfrm>
          <a:prstGeom prst="rect">
            <a:avLst/>
          </a:prstGeom>
          <a:noFill/>
        </p:spPr>
        <p:txBody>
          <a:bodyPr wrap="square" rtlCol="0">
            <a:spAutoFit/>
          </a:bodyPr>
          <a:lstStyle/>
          <a:p>
            <a:r>
              <a:rPr lang="en-US" dirty="0" smtClean="0"/>
              <a:t>A very straightforward and scalable way to deal with text is to convert individual words to tokens, and let each token be a separate feature in the data.</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62069338"/>
              </p:ext>
            </p:extLst>
          </p:nvPr>
        </p:nvGraphicFramePr>
        <p:xfrm>
          <a:off x="6100239" y="2319710"/>
          <a:ext cx="1651000" cy="2712858"/>
        </p:xfrm>
        <a:graphic>
          <a:graphicData uri="http://schemas.openxmlformats.org/drawingml/2006/table">
            <a:tbl>
              <a:tblPr/>
              <a:tblGrid>
                <a:gridCol w="825500"/>
                <a:gridCol w="825500"/>
              </a:tblGrid>
              <a:tr h="303976">
                <a:tc>
                  <a:txBody>
                    <a:bodyPr/>
                    <a:lstStyle/>
                    <a:p>
                      <a:pPr algn="l" fontAlgn="b"/>
                      <a:r>
                        <a:rPr lang="en-US" sz="1800" b="1" i="0" u="none" strike="noStrike" dirty="0">
                          <a:solidFill>
                            <a:srgbClr val="000000"/>
                          </a:solidFill>
                          <a:effectLst/>
                          <a:latin typeface="Calibri"/>
                        </a:rPr>
                        <a:t>Token</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smtClean="0">
                          <a:solidFill>
                            <a:srgbClr val="000000"/>
                          </a:solidFill>
                          <a:effectLst/>
                          <a:latin typeface="Calibri"/>
                        </a:rPr>
                        <a:t>FID</a:t>
                      </a:r>
                      <a:endParaRPr lang="en-US" sz="1800" b="1" i="0" u="none" strike="noStrike" dirty="0">
                        <a:solidFill>
                          <a:srgbClr val="000000"/>
                        </a:solidFill>
                        <a:effectLst/>
                        <a:latin typeface="Calibri"/>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cow</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jumped</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19">
                <a:tc>
                  <a:txBody>
                    <a:bodyPr/>
                    <a:lstStyle/>
                    <a:p>
                      <a:pPr algn="l" fontAlgn="b"/>
                      <a:r>
                        <a:rPr lang="en-US" sz="1800" b="0" i="0" u="none" strike="noStrike" dirty="0">
                          <a:solidFill>
                            <a:srgbClr val="000000"/>
                          </a:solidFill>
                          <a:effectLst/>
                          <a:latin typeface="Calibri"/>
                        </a:rPr>
                        <a:t>moon</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over</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rainbow</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3976">
                <a:tc>
                  <a:txBody>
                    <a:bodyPr/>
                    <a:lstStyle/>
                    <a:p>
                      <a:pPr algn="l" fontAlgn="b"/>
                      <a:r>
                        <a:rPr lang="en-US" sz="1800" b="0" i="0" u="none" strike="noStrike" dirty="0">
                          <a:solidFill>
                            <a:srgbClr val="000000"/>
                          </a:solidFill>
                          <a:effectLst/>
                          <a:latin typeface="Calibri"/>
                        </a:rPr>
                        <a:t>somewhere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5819">
                <a:tc>
                  <a:txBody>
                    <a:bodyPr/>
                    <a:lstStyle/>
                    <a:p>
                      <a:pPr algn="l" fontAlgn="b"/>
                      <a:r>
                        <a:rPr lang="en-US" sz="1800" b="0" i="0" u="none" strike="noStrike" dirty="0">
                          <a:solidFill>
                            <a:srgbClr val="000000"/>
                          </a:solidFill>
                          <a:effectLst/>
                          <a:latin typeface="Calibri"/>
                        </a:rPr>
                        <a:t>the</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84652681"/>
              </p:ext>
            </p:extLst>
          </p:nvPr>
        </p:nvGraphicFramePr>
        <p:xfrm>
          <a:off x="541867" y="4485851"/>
          <a:ext cx="4351869" cy="1435100"/>
        </p:xfrm>
        <a:graphic>
          <a:graphicData uri="http://schemas.openxmlformats.org/drawingml/2006/table">
            <a:tbl>
              <a:tblPr/>
              <a:tblGrid>
                <a:gridCol w="744398"/>
                <a:gridCol w="515353"/>
                <a:gridCol w="515353"/>
                <a:gridCol w="515353"/>
                <a:gridCol w="515353"/>
                <a:gridCol w="515353"/>
                <a:gridCol w="515353"/>
                <a:gridCol w="515353"/>
              </a:tblGrid>
              <a:tr h="228600">
                <a:tc>
                  <a:txBody>
                    <a:bodyPr/>
                    <a:lstStyle/>
                    <a:p>
                      <a:pPr algn="l" fontAlgn="b"/>
                      <a:endParaRPr lang="en-US" sz="1800" b="0" i="0" u="none" strike="noStrike" dirty="0">
                        <a:solidFill>
                          <a:srgbClr val="FFFFFF"/>
                        </a:solidFill>
                        <a:effectLst/>
                        <a:latin typeface="Calibri"/>
                      </a:endParaRPr>
                    </a:p>
                  </a:txBody>
                  <a:tcPr marL="12700" marR="12700" marT="1270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gridSpan="7">
                  <a:txBody>
                    <a:bodyPr/>
                    <a:lstStyle/>
                    <a:p>
                      <a:pPr algn="ctr" fontAlgn="b"/>
                      <a:r>
                        <a:rPr lang="en-US" sz="1800" b="0" i="0" u="none" strike="noStrike" dirty="0" smtClean="0">
                          <a:solidFill>
                            <a:srgbClr val="000000"/>
                          </a:solidFill>
                          <a:effectLst/>
                          <a:latin typeface="Calibri"/>
                        </a:rPr>
                        <a:t>FID</a:t>
                      </a:r>
                      <a:endParaRPr lang="en-US" sz="1800" b="0" i="0" u="none" strike="noStrike" dirty="0">
                        <a:solidFill>
                          <a:srgbClr val="000000"/>
                        </a:solidFill>
                        <a:effectLst/>
                        <a:latin typeface="Calibri"/>
                      </a:endParaRPr>
                    </a:p>
                  </a:txBody>
                  <a:tcPr marL="12700" marR="12700" marT="127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9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dirty="0">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13699960"/>
              </p:ext>
            </p:extLst>
          </p:nvPr>
        </p:nvGraphicFramePr>
        <p:xfrm>
          <a:off x="535519" y="2315049"/>
          <a:ext cx="4358217" cy="1148080"/>
        </p:xfrm>
        <a:graphic>
          <a:graphicData uri="http://schemas.openxmlformats.org/drawingml/2006/table">
            <a:tbl>
              <a:tblPr/>
              <a:tblGrid>
                <a:gridCol w="768348"/>
                <a:gridCol w="3589869"/>
              </a:tblGrid>
              <a:tr h="190500">
                <a:tc>
                  <a:txBody>
                    <a:bodyPr/>
                    <a:lstStyle/>
                    <a:p>
                      <a:pPr algn="ctr" fontAlgn="b"/>
                      <a:r>
                        <a:rPr lang="en-US" sz="1800" b="1" i="0" u="none" strike="noStrike" dirty="0">
                          <a:solidFill>
                            <a:srgbClr val="000000"/>
                          </a:solidFill>
                          <a:effectLst/>
                          <a:latin typeface="Calibri"/>
                        </a:rPr>
                        <a:t>Doc</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Calibri"/>
                        </a:rPr>
                        <a:t>Phrase</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5900">
                <a:tc>
                  <a:txBody>
                    <a:bodyPr/>
                    <a:lstStyle/>
                    <a:p>
                      <a:pPr algn="ctr" fontAlgn="b"/>
                      <a:r>
                        <a:rPr lang="en-US" sz="1800" b="0" i="0" u="none" strike="noStrike" dirty="0">
                          <a:solidFill>
                            <a:srgbClr val="000000"/>
                          </a:solidFill>
                          <a:effectLst/>
                          <a:latin typeface="Calibri"/>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the cow jumped 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800" b="0" i="0" u="none" strike="noStrike" dirty="0">
                          <a:solidFill>
                            <a:srgbClr val="000000"/>
                          </a:solidFill>
                          <a:effectLst/>
                          <a:latin typeface="Calibri"/>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a:rPr>
                        <a:t>somewhere over the rainbow</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a:txBody>
                    <a:bodyPr/>
                    <a:lstStyle/>
                    <a:p>
                      <a:pPr algn="ctr" fontAlgn="b"/>
                      <a:r>
                        <a:rPr lang="en-US" sz="1800" b="0" i="0" u="none" strike="noStrike" dirty="0">
                          <a:solidFill>
                            <a:srgbClr val="000000"/>
                          </a:solidFill>
                          <a:effectLst/>
                          <a:latin typeface="Calibri"/>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Calibri"/>
                        </a:rPr>
                        <a:t>over the moon</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948259" y="1794934"/>
            <a:ext cx="3742265" cy="369332"/>
          </a:xfrm>
          <a:prstGeom prst="rect">
            <a:avLst/>
          </a:prstGeom>
          <a:noFill/>
        </p:spPr>
        <p:txBody>
          <a:bodyPr wrap="square" rtlCol="0">
            <a:spAutoFit/>
          </a:bodyPr>
          <a:lstStyle/>
          <a:p>
            <a:r>
              <a:rPr lang="en-US" b="1" i="1" dirty="0" smtClean="0">
                <a:solidFill>
                  <a:schemeClr val="tx2"/>
                </a:solidFill>
              </a:rPr>
              <a:t>Original Data Representation</a:t>
            </a:r>
            <a:endParaRPr lang="en-US" b="1" i="1" dirty="0">
              <a:solidFill>
                <a:schemeClr val="tx2"/>
              </a:solidFill>
            </a:endParaRPr>
          </a:p>
        </p:txBody>
      </p:sp>
      <p:sp>
        <p:nvSpPr>
          <p:cNvPr id="14" name="TextBox 13"/>
          <p:cNvSpPr txBox="1"/>
          <p:nvPr/>
        </p:nvSpPr>
        <p:spPr>
          <a:xfrm>
            <a:off x="880530" y="3826897"/>
            <a:ext cx="3742265" cy="646331"/>
          </a:xfrm>
          <a:prstGeom prst="rect">
            <a:avLst/>
          </a:prstGeom>
          <a:noFill/>
        </p:spPr>
        <p:txBody>
          <a:bodyPr wrap="square" rtlCol="0">
            <a:spAutoFit/>
          </a:bodyPr>
          <a:lstStyle/>
          <a:p>
            <a:pPr algn="ctr"/>
            <a:r>
              <a:rPr lang="en-US" b="1" i="1" dirty="0" smtClean="0">
                <a:solidFill>
                  <a:schemeClr val="tx2"/>
                </a:solidFill>
              </a:rPr>
              <a:t>Tokenized Data Representation</a:t>
            </a:r>
          </a:p>
          <a:p>
            <a:pPr algn="ctr"/>
            <a:r>
              <a:rPr lang="en-US" b="1" i="1" dirty="0" smtClean="0">
                <a:solidFill>
                  <a:schemeClr val="tx2"/>
                </a:solidFill>
              </a:rPr>
              <a:t>(Binary Representation)</a:t>
            </a:r>
            <a:endParaRPr lang="en-US" b="1" i="1" dirty="0">
              <a:solidFill>
                <a:schemeClr val="tx2"/>
              </a:solidFill>
            </a:endParaRPr>
          </a:p>
        </p:txBody>
      </p:sp>
      <p:sp>
        <p:nvSpPr>
          <p:cNvPr id="15" name="TextBox 14"/>
          <p:cNvSpPr txBox="1"/>
          <p:nvPr/>
        </p:nvSpPr>
        <p:spPr>
          <a:xfrm>
            <a:off x="5134896" y="1811867"/>
            <a:ext cx="3742265" cy="369332"/>
          </a:xfrm>
          <a:prstGeom prst="rect">
            <a:avLst/>
          </a:prstGeom>
          <a:noFill/>
        </p:spPr>
        <p:txBody>
          <a:bodyPr wrap="square" rtlCol="0">
            <a:spAutoFit/>
          </a:bodyPr>
          <a:lstStyle/>
          <a:p>
            <a:pPr algn="ctr"/>
            <a:r>
              <a:rPr lang="en-US" b="1" i="1" dirty="0" smtClean="0">
                <a:solidFill>
                  <a:schemeClr val="tx2"/>
                </a:solidFill>
              </a:rPr>
              <a:t>Feature Dictionary</a:t>
            </a:r>
            <a:endParaRPr lang="en-US" b="1" i="1" dirty="0">
              <a:solidFill>
                <a:schemeClr val="tx2"/>
              </a:solidFill>
            </a:endParaRPr>
          </a:p>
        </p:txBody>
      </p:sp>
    </p:spTree>
    <p:extLst>
      <p:ext uri="{BB962C8B-B14F-4D97-AF65-F5344CB8AC3E}">
        <p14:creationId xmlns:p14="http://schemas.microsoft.com/office/powerpoint/2010/main" val="3093734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22207</TotalTime>
  <Words>2818</Words>
  <Application>Microsoft Macintosh PowerPoint</Application>
  <PresentationFormat>On-screen Show (4:3)</PresentationFormat>
  <Paragraphs>399</Paragraphs>
  <Slides>35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Black</vt:lpstr>
      <vt:lpstr>Calibri</vt:lpstr>
      <vt:lpstr>Century Gothic</vt:lpstr>
      <vt:lpstr>Essential</vt:lpstr>
      <vt:lpstr>PowerPoint Presentation</vt:lpstr>
      <vt:lpstr>Lets build a dataset for spam filtering</vt:lpstr>
      <vt:lpstr>Spam – target &amp; Sampling</vt:lpstr>
      <vt:lpstr>Spam – features</vt:lpstr>
      <vt:lpstr>Spam – feedback loop</vt:lpstr>
      <vt:lpstr>Spam – feedback loop</vt:lpstr>
      <vt:lpstr>Text feature extraction</vt:lpstr>
      <vt:lpstr>Raw text</vt:lpstr>
      <vt:lpstr>tokenizing</vt:lpstr>
      <vt:lpstr>Tokenizing - python</vt:lpstr>
      <vt:lpstr>Sparse format</vt:lpstr>
      <vt:lpstr>Extentions - ngrams</vt:lpstr>
      <vt:lpstr>Extentions – tf/idf</vt:lpstr>
      <vt:lpstr>tf/idf - sklearn</vt:lpstr>
      <vt:lpstr>Naïve bayes</vt:lpstr>
      <vt:lpstr>Bayes rule</vt:lpstr>
      <vt:lpstr>The naïve part</vt:lpstr>
      <vt:lpstr>Constructing a classifier</vt:lpstr>
      <vt:lpstr>Nb as a linear model</vt:lpstr>
      <vt:lpstr>Variations of nb</vt:lpstr>
      <vt:lpstr>Variations of nb</vt:lpstr>
      <vt:lpstr>Variations of nb</vt:lpstr>
      <vt:lpstr>Notes/advantages</vt:lpstr>
      <vt:lpstr>Smoothing P(X)</vt:lpstr>
      <vt:lpstr>Smoothing a probability</vt:lpstr>
      <vt:lpstr>Popular words != Interesting</vt:lpstr>
      <vt:lpstr>Sparsity is interesting</vt:lpstr>
      <vt:lpstr>Probability estimation </vt:lpstr>
      <vt:lpstr>smoothing</vt:lpstr>
      <vt:lpstr>Choosing a prior</vt:lpstr>
      <vt:lpstr>Words as a multinomial</vt:lpstr>
      <vt:lpstr>Dirichlet prior</vt:lpstr>
      <vt:lpstr>Beta distribution</vt:lpstr>
      <vt:lpstr>The beta prior</vt:lpstr>
      <vt:lpstr>Smoothing as shrinkage</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252</cp:revision>
  <cp:lastPrinted>2014-12-10T23:25:38Z</cp:lastPrinted>
  <dcterms:created xsi:type="dcterms:W3CDTF">2014-08-12T17:27:36Z</dcterms:created>
  <dcterms:modified xsi:type="dcterms:W3CDTF">2015-11-19T01:58:41Z</dcterms:modified>
</cp:coreProperties>
</file>