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0"/>
  </p:notesMasterIdLst>
  <p:sldIdLst>
    <p:sldId id="256" r:id="rId2"/>
    <p:sldId id="299" r:id="rId3"/>
    <p:sldId id="280" r:id="rId4"/>
    <p:sldId id="303" r:id="rId5"/>
    <p:sldId id="305" r:id="rId6"/>
    <p:sldId id="300" r:id="rId7"/>
    <p:sldId id="301" r:id="rId8"/>
    <p:sldId id="302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7" r:id="rId17"/>
    <p:sldId id="316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124" autoAdjust="0"/>
  </p:normalViewPr>
  <p:slideViewPr>
    <p:cSldViewPr snapToGrid="0" snapToObjects="1">
      <p:cViewPr>
        <p:scale>
          <a:sx n="75" d="100"/>
          <a:sy n="75" d="100"/>
        </p:scale>
        <p:origin x="2680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EDC6-0CAF-A442-80CF-5F19E6B5F384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80E0-46B4-8149-A6A1-3A16A372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=aMDe5pODkB0 (</a:t>
            </a:r>
            <a:r>
              <a:rPr lang="en-US" dirty="0" err="1" smtClean="0"/>
              <a:t>harlan</a:t>
            </a:r>
            <a:r>
              <a:rPr lang="en-US" dirty="0" smtClean="0"/>
              <a:t> </a:t>
            </a:r>
            <a:r>
              <a:rPr lang="en-US" dirty="0" err="1" smtClean="0"/>
              <a:t>harris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finding structure</a:t>
            </a:r>
            <a:r>
              <a:rPr lang="en-US" baseline="0" dirty="0" smtClean="0"/>
              <a:t> is to information from one source to reduce uncertainty about another source.</a:t>
            </a:r>
          </a:p>
          <a:p>
            <a:r>
              <a:rPr lang="en-US" baseline="0" dirty="0" smtClean="0"/>
              <a:t>What does this mean? Conditional distribution example. I.e., carnival guy who guesses your weight. If I can see your height I can reduce uncertainty about weight.</a:t>
            </a:r>
          </a:p>
          <a:p>
            <a:r>
              <a:rPr lang="en-US" baseline="0" dirty="0" smtClean="0"/>
              <a:t>Find some height/weight data.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Under supervised exploration:</a:t>
            </a:r>
          </a:p>
          <a:p>
            <a:r>
              <a:rPr lang="en-US" sz="1200" dirty="0" smtClean="0"/>
              <a:t>How can we (automatically) obtain a selection of the more informative variables with respect to predicting the value of the target variable?</a:t>
            </a:r>
          </a:p>
          <a:p>
            <a:r>
              <a:rPr lang="en-US" sz="1200" dirty="0" smtClean="0"/>
              <a:t>Even better, can we obtain the ranking of the variables?</a:t>
            </a:r>
          </a:p>
          <a:p>
            <a:r>
              <a:rPr lang="en-US" sz="1200" dirty="0" smtClean="0"/>
              <a:t>Can think of importance as one</a:t>
            </a:r>
            <a:r>
              <a:rPr lang="en-US" sz="1200" baseline="0" dirty="0" smtClean="0"/>
              <a:t> that makes the target variable more pure. This leads to the notion of entropy.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9B2654-3ED7-F24E-B6CF-7C97E842EC61}" type="datetimeFigureOut">
              <a:rPr lang="en-US" smtClean="0"/>
              <a:t>11/25/15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8296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272271" y="645198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NYU – Intro</a:t>
            </a:r>
            <a:r>
              <a:rPr lang="en-US" baseline="0" dirty="0" smtClean="0"/>
              <a:t> to Data Science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Copyright: Brian d’Alessandro, all rights reserved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9892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d’Alessandro</a:t>
            </a:r>
          </a:p>
          <a:p>
            <a:r>
              <a:rPr lang="en-US" dirty="0" smtClean="0"/>
              <a:t>Adjunct </a:t>
            </a:r>
            <a:r>
              <a:rPr lang="en-US" dirty="0" smtClean="0"/>
              <a:t>Professor, NYU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cs typeface="Century Gothic"/>
              </a:rPr>
              <a:t>Introduction to Data Science</a:t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/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>Data Mining for Business Analytics</a:t>
            </a:r>
            <a:endParaRPr lang="en-US" sz="4000" dirty="0"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739" y="4992382"/>
            <a:ext cx="8391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smtClean="0"/>
              <a:t>Fine Print</a:t>
            </a:r>
            <a:r>
              <a:rPr lang="en-US" sz="1600" i="1" dirty="0" smtClean="0"/>
              <a:t>: these slides are, and always will be a work in progress. The material presented herein is original, inspired, or borrowed from others’ </a:t>
            </a:r>
            <a:r>
              <a:rPr lang="en-US" sz="1600" i="1" dirty="0" smtClean="0"/>
              <a:t>work. </a:t>
            </a:r>
            <a:r>
              <a:rPr lang="en-US" sz="1600" i="1" dirty="0" smtClean="0"/>
              <a:t>Where possible, attribution and acknowledgement will be made to content’s original source. Do not distribute, except for as needed as a pedagogical tool in the subject of Data Science.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38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736021"/>
            <a:ext cx="800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metric derives from basic geometry, and is the way distance is often defined in physical coordinate systems.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Let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 be two k-dimensional vectors in Euclidean space.  The Euclidean distance between them is defined as: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557" y="3304865"/>
            <a:ext cx="800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 two dimensional case is the famous Pythagorean Theorem: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86" y="2370667"/>
            <a:ext cx="6725158" cy="10541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675460" y="5723464"/>
            <a:ext cx="3318934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909729" y="4419603"/>
            <a:ext cx="0" cy="1303861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75460" y="4419603"/>
            <a:ext cx="3234269" cy="13038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1330" y="5487999"/>
            <a:ext cx="19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a=(x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4" y="3932660"/>
            <a:ext cx="19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b=(x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1" y="5755727"/>
            <a:ext cx="19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- 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096903" y="4841348"/>
            <a:ext cx="19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- y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the “model”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29430"/>
              </p:ext>
            </p:extLst>
          </p:nvPr>
        </p:nvGraphicFramePr>
        <p:xfrm>
          <a:off x="2199217" y="2097878"/>
          <a:ext cx="4049182" cy="3032921"/>
        </p:xfrm>
        <a:graphic>
          <a:graphicData uri="http://schemas.openxmlformats.org/drawingml/2006/table">
            <a:tbl>
              <a:tblPr/>
              <a:tblGrid>
                <a:gridCol w="959522"/>
                <a:gridCol w="671665"/>
                <a:gridCol w="786808"/>
                <a:gridCol w="882760"/>
                <a:gridCol w="748427"/>
              </a:tblGrid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860" y="1083733"/>
            <a:ext cx="77385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Build a training set – must have a label and numeric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the “model”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860" y="914399"/>
            <a:ext cx="773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Choose a non-training instance and compute distance (we’ll use Euclidean) from every member of the training set.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08042"/>
              </p:ext>
            </p:extLst>
          </p:nvPr>
        </p:nvGraphicFramePr>
        <p:xfrm>
          <a:off x="1242952" y="2184397"/>
          <a:ext cx="5801314" cy="3843868"/>
        </p:xfrm>
        <a:graphic>
          <a:graphicData uri="http://schemas.openxmlformats.org/drawingml/2006/table">
            <a:tbl>
              <a:tblPr/>
              <a:tblGrid>
                <a:gridCol w="989985"/>
                <a:gridCol w="692989"/>
                <a:gridCol w="811788"/>
                <a:gridCol w="910787"/>
                <a:gridCol w="772189"/>
                <a:gridCol w="613791"/>
                <a:gridCol w="1009785"/>
              </a:tblGrid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the “model”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860" y="863600"/>
            <a:ext cx="773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Find the k nearest neighbors (and k should be chosen in advance), and average the labels Y in the training set.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22583"/>
              </p:ext>
            </p:extLst>
          </p:nvPr>
        </p:nvGraphicFramePr>
        <p:xfrm>
          <a:off x="1794935" y="2523067"/>
          <a:ext cx="4756149" cy="3513507"/>
        </p:xfrm>
        <a:graphic>
          <a:graphicData uri="http://schemas.openxmlformats.org/drawingml/2006/table">
            <a:tbl>
              <a:tblPr/>
              <a:tblGrid>
                <a:gridCol w="811630"/>
                <a:gridCol w="568141"/>
                <a:gridCol w="665536"/>
                <a:gridCol w="746699"/>
                <a:gridCol w="633071"/>
                <a:gridCol w="503210"/>
                <a:gridCol w="827862"/>
              </a:tblGrid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21467" y="1745396"/>
            <a:ext cx="33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E[Y|X</a:t>
            </a:r>
            <a:r>
              <a:rPr lang="en-US" b="1" baseline="-25000" dirty="0" smtClean="0">
                <a:solidFill>
                  <a:schemeClr val="tx2"/>
                </a:solidFill>
              </a:rPr>
              <a:t>11</a:t>
            </a:r>
            <a:r>
              <a:rPr lang="en-US" b="1" dirty="0" smtClean="0">
                <a:solidFill>
                  <a:schemeClr val="tx2"/>
                </a:solidFill>
              </a:rPr>
              <a:t>] = 1/3</a:t>
            </a:r>
            <a:endParaRPr lang="en-US" b="1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438" y="1134533"/>
            <a:ext cx="7968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Expensive Search</a:t>
            </a:r>
          </a:p>
          <a:p>
            <a:r>
              <a:rPr lang="en-US" dirty="0" smtClean="0"/>
              <a:t>The algorithm becomes more accurate when the number of samples N increases. However, as N increases the search cost increases. Scoring a new instance requires 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train</a:t>
            </a:r>
            <a:r>
              <a:rPr lang="en-US" dirty="0" smtClean="0"/>
              <a:t>) searches when a brute force search is used.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47441" y="2793970"/>
            <a:ext cx="7968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Distance Metrics</a:t>
            </a:r>
          </a:p>
          <a:p>
            <a:r>
              <a:rPr lang="en-US" b="1" dirty="0" smtClean="0"/>
              <a:t>The Curse of Dimensionality (CODA)</a:t>
            </a:r>
            <a:r>
              <a:rPr lang="en-US" dirty="0" smtClean="0"/>
              <a:t> – when using Euclidean distance (as well as other </a:t>
            </a:r>
            <a:r>
              <a:rPr lang="en-US" dirty="0" err="1" smtClean="0"/>
              <a:t>Lp</a:t>
            </a:r>
            <a:r>
              <a:rPr lang="en-US" dirty="0" smtClean="0"/>
              <a:t>-norm distance measures, avg. distances increase as dimensionality increases. In a high-dimensional space, most parts are far from all other points.</a:t>
            </a:r>
          </a:p>
          <a:p>
            <a:endParaRPr lang="en-US" baseline="-25000" dirty="0"/>
          </a:p>
          <a:p>
            <a:r>
              <a:rPr lang="en-US" b="1" dirty="0" smtClean="0"/>
              <a:t>Scale matters </a:t>
            </a:r>
            <a:r>
              <a:rPr lang="en-US" dirty="0" smtClean="0"/>
              <a:t>– features with higher avg. magnitude tend to dominate distance metrics. It may be required to normalize data first.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Coda - 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108" y="880533"/>
            <a:ext cx="796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Sample 1000 random points uniformly in the d-dimensional hypercube: </a:t>
            </a:r>
            <a:r>
              <a:rPr lang="en-US" dirty="0" err="1" smtClean="0"/>
              <a:t>i.e</a:t>
            </a:r>
            <a:r>
              <a:rPr lang="en-US" dirty="0" smtClean="0"/>
              <a:t>, X~ Uniform([0,1])</a:t>
            </a:r>
            <a:r>
              <a:rPr lang="en-US" baseline="30000" dirty="0" smtClean="0"/>
              <a:t>d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all pairwise distances across a range of d</a:t>
            </a:r>
          </a:p>
          <a:p>
            <a:pPr marL="342900" indent="-342900">
              <a:buAutoNum type="arabicPeriod"/>
            </a:pPr>
            <a:r>
              <a:rPr lang="en-US" dirty="0" smtClean="0"/>
              <a:t>Look at the distribution of distance, given d,</a:t>
            </a:r>
            <a:r>
              <a:rPr lang="en-US" dirty="0"/>
              <a:t> </a:t>
            </a:r>
            <a:r>
              <a:rPr lang="en-US" dirty="0" smtClean="0"/>
              <a:t>and show E[</a:t>
            </a:r>
            <a:r>
              <a:rPr lang="en-US" dirty="0" err="1" smtClean="0"/>
              <a:t>distance|d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3" name="Picture 2" descr="3dsca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52" y="2080862"/>
            <a:ext cx="5818248" cy="4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Coda - 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108" y="880533"/>
            <a:ext cx="79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</a:t>
            </a:r>
            <a:r>
              <a:rPr lang="en-US" dirty="0" err="1" smtClean="0"/>
              <a:t>distance|d</a:t>
            </a:r>
            <a:r>
              <a:rPr lang="en-US" dirty="0" smtClean="0"/>
              <a:t>] increases monotonically with d</a:t>
            </a:r>
            <a:endParaRPr lang="en-US" dirty="0"/>
          </a:p>
        </p:txBody>
      </p:sp>
      <p:pic>
        <p:nvPicPr>
          <p:cNvPr id="3" name="Picture 2" descr="d_by_d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8" y="1464734"/>
            <a:ext cx="6299198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Coda - 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108" y="880533"/>
            <a:ext cx="830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more points being further away from each other as d increases. As d increases, we need to go farther and farther away to find the k nearest neighbors. At a certain point, the k neighbors aren’t exactly local.</a:t>
            </a:r>
            <a:endParaRPr lang="en-US" dirty="0"/>
          </a:p>
        </p:txBody>
      </p:sp>
      <p:pic>
        <p:nvPicPr>
          <p:cNvPr id="4" name="Picture 3" descr="dist_h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52" y="1965146"/>
            <a:ext cx="6106116" cy="45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knn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438" y="609600"/>
            <a:ext cx="796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plot shows accuracy vs. k on a test set for </a:t>
            </a:r>
            <a:r>
              <a:rPr lang="en-US" dirty="0" err="1" smtClean="0">
                <a:solidFill>
                  <a:srgbClr val="000000"/>
                </a:solidFill>
              </a:rPr>
              <a:t>kNN</a:t>
            </a:r>
            <a:r>
              <a:rPr lang="en-US" dirty="0" smtClean="0">
                <a:solidFill>
                  <a:srgbClr val="000000"/>
                </a:solidFill>
              </a:rPr>
              <a:t> classification with several design options. This sort of analysis is how we would normally choose design parameters and </a:t>
            </a:r>
            <a:r>
              <a:rPr lang="en-US" dirty="0" smtClean="0">
                <a:solidFill>
                  <a:srgbClr val="000000"/>
                </a:solidFill>
              </a:rPr>
              <a:t>hyper-</a:t>
            </a:r>
            <a:r>
              <a:rPr lang="en-US" dirty="0" err="1" smtClean="0">
                <a:solidFill>
                  <a:srgbClr val="000000"/>
                </a:solidFill>
              </a:rPr>
              <a:t>paramaters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pic>
        <p:nvPicPr>
          <p:cNvPr id="3" name="Picture 2" descr="knn_bakeo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7" y="1532930"/>
            <a:ext cx="6883446" cy="5162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3600" y="2082800"/>
            <a:ext cx="1608667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Rescaling the data performs much better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00133" y="2438400"/>
            <a:ext cx="1913467" cy="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7469" y="3589840"/>
            <a:ext cx="1608667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optimal k depends on how much training data we have.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334003" y="3589841"/>
            <a:ext cx="1879597" cy="74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31067" y="3793067"/>
            <a:ext cx="4334935" cy="69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86" y="2434783"/>
            <a:ext cx="6986291" cy="11558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879127"/>
            <a:ext cx="80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would you decide what color to give a point?</a:t>
            </a:r>
            <a:endParaRPr lang="en-US" dirty="0"/>
          </a:p>
        </p:txBody>
      </p:sp>
      <p:pic>
        <p:nvPicPr>
          <p:cNvPr id="9" name="Picture 8" descr="knn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1" y="1248459"/>
            <a:ext cx="7918074" cy="51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nn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1" y="1248459"/>
            <a:ext cx="7918074" cy="519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879127"/>
            <a:ext cx="800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algorithms focus on the shape/structure of the decision boundary (and we’ll soon learn how to define and find those boundaries).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36533" y="1778000"/>
            <a:ext cx="0" cy="419946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3843867"/>
            <a:ext cx="611293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2849" y="2607733"/>
            <a:ext cx="1222232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0849" y="2638399"/>
            <a:ext cx="1222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0849" y="4715650"/>
            <a:ext cx="1222232" cy="369332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2849" y="4715650"/>
            <a:ext cx="12222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Yellow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nn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1" y="1248459"/>
            <a:ext cx="7918074" cy="519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879127"/>
            <a:ext cx="800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K-NN on the other hand ignores any global structure and just focuses on local information.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98800" y="2861733"/>
            <a:ext cx="524933" cy="321734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85733" y="2353733"/>
            <a:ext cx="2506134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do my neighbors do?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3" idx="6"/>
          </p:cNvCxnSpPr>
          <p:nvPr/>
        </p:nvCxnSpPr>
        <p:spPr>
          <a:xfrm flipH="1">
            <a:off x="3623733" y="2675467"/>
            <a:ext cx="762000" cy="347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879127"/>
            <a:ext cx="8009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formally…</a:t>
            </a:r>
          </a:p>
          <a:p>
            <a:endParaRPr lang="en-US" dirty="0"/>
          </a:p>
          <a:p>
            <a:r>
              <a:rPr lang="en-US" dirty="0" smtClean="0"/>
              <a:t>If we have a data set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T=&lt;X,Y&gt;</a:t>
            </a:r>
            <a:r>
              <a:rPr lang="en-US" dirty="0" smtClean="0"/>
              <a:t>, where </a:t>
            </a:r>
            <a:r>
              <a:rPr lang="en-US" b="1" i="1" dirty="0" smtClean="0">
                <a:solidFill>
                  <a:schemeClr val="tx2"/>
                </a:solidFill>
              </a:rPr>
              <a:t>X=&lt;x</a:t>
            </a:r>
            <a:r>
              <a:rPr lang="en-US" b="1" i="1" baseline="-25000" dirty="0" smtClean="0">
                <a:solidFill>
                  <a:schemeClr val="tx2"/>
                </a:solidFill>
              </a:rPr>
              <a:t>1</a:t>
            </a:r>
            <a:r>
              <a:rPr lang="en-US" b="1" i="1" dirty="0" smtClean="0">
                <a:solidFill>
                  <a:schemeClr val="tx2"/>
                </a:solidFill>
              </a:rPr>
              <a:t>,x</a:t>
            </a:r>
            <a:r>
              <a:rPr lang="en-US" b="1" i="1" baseline="-25000" dirty="0" smtClean="0">
                <a:solidFill>
                  <a:schemeClr val="tx2"/>
                </a:solidFill>
              </a:rPr>
              <a:t>2</a:t>
            </a:r>
            <a:r>
              <a:rPr lang="en-US" b="1" i="1" dirty="0" smtClean="0">
                <a:solidFill>
                  <a:schemeClr val="tx2"/>
                </a:solidFill>
              </a:rPr>
              <a:t>,…</a:t>
            </a:r>
            <a:r>
              <a:rPr lang="en-US" b="1" i="1" dirty="0" err="1" smtClean="0">
                <a:solidFill>
                  <a:schemeClr val="tx2"/>
                </a:solidFill>
              </a:rPr>
              <a:t>x</a:t>
            </a:r>
            <a:r>
              <a:rPr lang="en-US" b="1" i="1" baseline="-25000" dirty="0" err="1" smtClean="0">
                <a:solidFill>
                  <a:schemeClr val="tx2"/>
                </a:solidFill>
              </a:rPr>
              <a:t>k</a:t>
            </a:r>
            <a:r>
              <a:rPr lang="en-US" b="1" i="1" dirty="0" smtClean="0">
                <a:solidFill>
                  <a:schemeClr val="tx2"/>
                </a:solidFill>
              </a:rPr>
              <a:t>&gt; </a:t>
            </a:r>
            <a:r>
              <a:rPr lang="en-US" dirty="0" smtClean="0"/>
              <a:t>is a vector of </a:t>
            </a:r>
            <a:r>
              <a:rPr lang="en-US" b="1" i="1" dirty="0" smtClean="0">
                <a:solidFill>
                  <a:srgbClr val="D1282E"/>
                </a:solidFill>
              </a:rPr>
              <a:t>k</a:t>
            </a:r>
            <a:r>
              <a:rPr lang="en-US" dirty="0" smtClean="0"/>
              <a:t> features and </a:t>
            </a:r>
            <a:r>
              <a:rPr lang="en-US" b="1" i="1" dirty="0" smtClean="0">
                <a:solidFill>
                  <a:srgbClr val="D1282E"/>
                </a:solidFill>
              </a:rPr>
              <a:t>Y</a:t>
            </a:r>
            <a:r>
              <a:rPr lang="en-US" dirty="0" smtClean="0"/>
              <a:t> is a real valued number (either a continuous number or binary indicator of class membership).</a:t>
            </a:r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n-US" b="1" i="1" dirty="0" err="1" smtClean="0">
                <a:solidFill>
                  <a:srgbClr val="D1282E"/>
                </a:solidFill>
              </a:rPr>
              <a:t>N</a:t>
            </a:r>
            <a:r>
              <a:rPr lang="en-US" b="1" i="1" baseline="-25000" dirty="0" err="1" smtClean="0">
                <a:solidFill>
                  <a:srgbClr val="D1282E"/>
                </a:solidFill>
              </a:rPr>
              <a:t>k</a:t>
            </a:r>
            <a:r>
              <a:rPr lang="en-US" b="1" i="1" dirty="0" smtClean="0">
                <a:solidFill>
                  <a:srgbClr val="D1282E"/>
                </a:solidFill>
              </a:rPr>
              <a:t>(x</a:t>
            </a:r>
            <a:r>
              <a:rPr lang="en-US" i="1" dirty="0" smtClean="0">
                <a:solidFill>
                  <a:srgbClr val="D1282E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the neighborhood of the k nearest neighbors in some metric space to an instance of interest. Then the regression or classification estimate for the given instance is: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733" y="3733267"/>
            <a:ext cx="3438567" cy="15363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267" y="6203666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Equation Source: Elements of Statistical Learning, </a:t>
            </a:r>
            <a:r>
              <a:rPr lang="en-US" sz="1200" i="1" dirty="0" err="1" smtClean="0"/>
              <a:t>Tibshirani</a:t>
            </a:r>
            <a:r>
              <a:rPr lang="en-US" sz="1200" i="1" dirty="0" smtClean="0"/>
              <a:t> et al.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642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Some qualities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1109959"/>
            <a:ext cx="8009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Non-parametric</a:t>
            </a:r>
          </a:p>
          <a:p>
            <a:r>
              <a:rPr lang="en-US" sz="2400" dirty="0" smtClean="0"/>
              <a:t>You don’t have to make any assumptions about the functional form that estimates </a:t>
            </a:r>
            <a:r>
              <a:rPr lang="en-US" sz="2400" i="1" dirty="0" smtClean="0">
                <a:solidFill>
                  <a:schemeClr val="tx2"/>
                </a:solidFill>
              </a:rPr>
              <a:t>E[Y|X]. </a:t>
            </a:r>
            <a:r>
              <a:rPr lang="en-US" sz="2400" dirty="0" smtClean="0"/>
              <a:t>This makes it very powerful for estimating any arbitrary decision curve, but extreme flexibility always risks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.</a:t>
            </a: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108" y="3734631"/>
            <a:ext cx="800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Instance-based learning</a:t>
            </a:r>
          </a:p>
          <a:p>
            <a:r>
              <a:rPr lang="en-US" sz="2400" dirty="0" smtClean="0"/>
              <a:t>You technically don’t need to train this. Estimation of </a:t>
            </a:r>
          </a:p>
          <a:p>
            <a:r>
              <a:rPr lang="en-US" sz="2400" i="1" dirty="0" smtClean="0">
                <a:solidFill>
                  <a:srgbClr val="D1282E"/>
                </a:solidFill>
              </a:rPr>
              <a:t>E[Y|X]</a:t>
            </a:r>
            <a:r>
              <a:rPr lang="en-US" sz="2400" dirty="0" smtClean="0"/>
              <a:t> is done locally and a scoring time by taking the average of </a:t>
            </a:r>
            <a:r>
              <a:rPr lang="en-US" sz="2400" i="1" dirty="0" smtClean="0">
                <a:solidFill>
                  <a:srgbClr val="D1282E"/>
                </a:solidFill>
              </a:rPr>
              <a:t>Y</a:t>
            </a:r>
            <a:r>
              <a:rPr lang="en-US" sz="2400" dirty="0" smtClean="0"/>
              <a:t> of the k nearest neighbors of the instance. There is effectively no model, just all of the training data stored </a:t>
            </a:r>
            <a:r>
              <a:rPr lang="en-US" sz="2400" smtClean="0"/>
              <a:t>in memory.</a:t>
            </a:r>
            <a:endParaRPr lang="en-US" sz="2400" i="1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What is a neighborhood?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42" y="5992147"/>
            <a:ext cx="4402666" cy="848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935" y="1286935"/>
            <a:ext cx="7535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D1282E"/>
                </a:solidFill>
              </a:rPr>
              <a:t>neighborhood</a:t>
            </a:r>
            <a:r>
              <a:rPr lang="en-US" sz="2800" dirty="0" smtClean="0"/>
              <a:t> is a set of examples that are </a:t>
            </a:r>
            <a:r>
              <a:rPr lang="en-US" sz="2800" i="1" dirty="0" smtClean="0">
                <a:solidFill>
                  <a:schemeClr val="tx2"/>
                </a:solidFill>
              </a:rPr>
              <a:t>close</a:t>
            </a:r>
            <a:r>
              <a:rPr lang="en-US" sz="2800" dirty="0" smtClean="0"/>
              <a:t> to the given instance.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1871" y="2827841"/>
            <a:ext cx="7535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be </a:t>
            </a:r>
            <a:r>
              <a:rPr lang="en-US" sz="2800" i="1" dirty="0" smtClean="0">
                <a:solidFill>
                  <a:srgbClr val="D1282E"/>
                </a:solidFill>
              </a:rPr>
              <a:t>close </a:t>
            </a:r>
            <a:r>
              <a:rPr lang="en-US" sz="2800" dirty="0" smtClean="0"/>
              <a:t>we need some </a:t>
            </a:r>
            <a:r>
              <a:rPr lang="en-US" sz="2800" i="1" dirty="0" smtClean="0">
                <a:solidFill>
                  <a:srgbClr val="D1282E"/>
                </a:solidFill>
              </a:rPr>
              <a:t>metric</a:t>
            </a:r>
            <a:r>
              <a:rPr lang="en-US" sz="2800" dirty="0" smtClean="0"/>
              <a:t> that defines </a:t>
            </a:r>
            <a:r>
              <a:rPr lang="en-US" sz="2800" i="1" dirty="0" smtClean="0">
                <a:solidFill>
                  <a:srgbClr val="D1282E"/>
                </a:solidFill>
              </a:rPr>
              <a:t>distance</a:t>
            </a:r>
            <a:r>
              <a:rPr lang="en-US" sz="2800" dirty="0" smtClean="0">
                <a:solidFill>
                  <a:srgbClr val="D1282E"/>
                </a:solidFill>
              </a:rPr>
              <a:t> </a:t>
            </a:r>
            <a:r>
              <a:rPr lang="en-US" sz="2800" dirty="0" smtClean="0"/>
              <a:t>between two examples.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8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771299"/>
            <a:ext cx="800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Definition: </a:t>
            </a:r>
            <a:r>
              <a:rPr lang="en-US" sz="2400" dirty="0" smtClean="0">
                <a:solidFill>
                  <a:srgbClr val="000000"/>
                </a:solidFill>
              </a:rPr>
              <a:t>A metric is a function that defines a distance between elements of a set.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111" y="1651818"/>
            <a:ext cx="800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Properties: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Given two points a and b, and a distance function d()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d(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)≥ 0 … non-negativity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d(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)=0 only if and only if a=b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d(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)=d(</a:t>
            </a:r>
            <a:r>
              <a:rPr lang="en-US" sz="2400" dirty="0" err="1" smtClean="0">
                <a:solidFill>
                  <a:srgbClr val="000000"/>
                </a:solidFill>
              </a:rPr>
              <a:t>b,a</a:t>
            </a:r>
            <a:r>
              <a:rPr lang="en-US" sz="2400" dirty="0" smtClean="0">
                <a:solidFill>
                  <a:srgbClr val="000000"/>
                </a:solidFill>
              </a:rPr>
              <a:t>) … symmetry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d(</a:t>
            </a:r>
            <a:r>
              <a:rPr lang="en-US" sz="2400" dirty="0" err="1" smtClean="0">
                <a:solidFill>
                  <a:srgbClr val="000000"/>
                </a:solidFill>
              </a:rPr>
              <a:t>a,c</a:t>
            </a:r>
            <a:r>
              <a:rPr lang="en-US" sz="2400" dirty="0" smtClean="0">
                <a:solidFill>
                  <a:srgbClr val="000000"/>
                </a:solidFill>
              </a:rPr>
              <a:t>) ≤ d(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)+d(</a:t>
            </a:r>
            <a:r>
              <a:rPr lang="en-US" sz="2400" dirty="0" err="1" smtClean="0">
                <a:solidFill>
                  <a:srgbClr val="000000"/>
                </a:solidFill>
              </a:rPr>
              <a:t>b,c</a:t>
            </a:r>
            <a:r>
              <a:rPr lang="en-US" sz="2400" dirty="0" smtClean="0">
                <a:solidFill>
                  <a:srgbClr val="000000"/>
                </a:solidFill>
              </a:rPr>
              <a:t>) … triangle inequality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112" y="4454040"/>
            <a:ext cx="8009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Understanding these properties is helpful for using and validating various available distance metrics. </a:t>
            </a:r>
          </a:p>
          <a:p>
            <a:endParaRPr lang="en-US" sz="2000" i="1" dirty="0">
              <a:solidFill>
                <a:schemeClr val="tx2"/>
              </a:solidFill>
            </a:endParaRPr>
          </a:p>
          <a:p>
            <a:r>
              <a:rPr lang="en-US" sz="2000" i="1" dirty="0" smtClean="0">
                <a:solidFill>
                  <a:schemeClr val="tx2"/>
                </a:solidFill>
              </a:rPr>
              <a:t>The metrics we’ll explore in our examples is Euclidean Distance, though Hamming Distance and </a:t>
            </a:r>
            <a:r>
              <a:rPr lang="en-US" sz="2000" i="1" dirty="0" err="1" smtClean="0">
                <a:solidFill>
                  <a:schemeClr val="tx2"/>
                </a:solidFill>
              </a:rPr>
              <a:t>Mahalanobis</a:t>
            </a:r>
            <a:r>
              <a:rPr lang="en-US" sz="2000" i="1" dirty="0" smtClean="0">
                <a:solidFill>
                  <a:schemeClr val="tx2"/>
                </a:solidFill>
              </a:rPr>
              <a:t> Distance are often used.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13384</TotalTime>
  <Words>1307</Words>
  <Application>Microsoft Macintosh PowerPoint</Application>
  <PresentationFormat>On-screen Show (4:3)</PresentationFormat>
  <Paragraphs>330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Century Gothic</vt:lpstr>
      <vt:lpstr>Essential</vt:lpstr>
      <vt:lpstr>PowerPoint Presentation</vt:lpstr>
      <vt:lpstr>K-nearest neighbors</vt:lpstr>
      <vt:lpstr>The idea</vt:lpstr>
      <vt:lpstr>The idea</vt:lpstr>
      <vt:lpstr>The idea</vt:lpstr>
      <vt:lpstr>definition</vt:lpstr>
      <vt:lpstr>Some qualities</vt:lpstr>
      <vt:lpstr>What is a neighborhood?</vt:lpstr>
      <vt:lpstr>Distance metric</vt:lpstr>
      <vt:lpstr>Euclidean distance</vt:lpstr>
      <vt:lpstr>Implementing the “model”</vt:lpstr>
      <vt:lpstr>Implementing the “model”</vt:lpstr>
      <vt:lpstr>Implementing the “model”</vt:lpstr>
      <vt:lpstr>challenges</vt:lpstr>
      <vt:lpstr>Coda - simulation</vt:lpstr>
      <vt:lpstr>Coda - simulation</vt:lpstr>
      <vt:lpstr>Coda - simulation</vt:lpstr>
      <vt:lpstr>Example – knn classifier</vt:lpstr>
    </vt:vector>
  </TitlesOfParts>
  <Company>Dstillery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Dalessandro</dc:creator>
  <cp:lastModifiedBy>brian d'Alessandro</cp:lastModifiedBy>
  <cp:revision>190</cp:revision>
  <cp:lastPrinted>2014-10-15T21:13:16Z</cp:lastPrinted>
  <dcterms:created xsi:type="dcterms:W3CDTF">2014-08-12T17:27:36Z</dcterms:created>
  <dcterms:modified xsi:type="dcterms:W3CDTF">2015-11-25T23:22:14Z</dcterms:modified>
</cp:coreProperties>
</file>