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0"/>
  </p:notesMasterIdLst>
  <p:sldIdLst>
    <p:sldId id="256" r:id="rId2"/>
    <p:sldId id="318" r:id="rId3"/>
    <p:sldId id="365" r:id="rId4"/>
    <p:sldId id="366" r:id="rId5"/>
    <p:sldId id="367" r:id="rId6"/>
    <p:sldId id="364" r:id="rId7"/>
    <p:sldId id="370" r:id="rId8"/>
    <p:sldId id="371" r:id="rId9"/>
    <p:sldId id="372" r:id="rId10"/>
    <p:sldId id="373" r:id="rId11"/>
    <p:sldId id="376" r:id="rId12"/>
    <p:sldId id="368" r:id="rId13"/>
    <p:sldId id="377" r:id="rId14"/>
    <p:sldId id="378" r:id="rId15"/>
    <p:sldId id="379" r:id="rId16"/>
    <p:sldId id="380" r:id="rId17"/>
    <p:sldId id="382" r:id="rId18"/>
    <p:sldId id="38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82840" autoAdjust="0"/>
  </p:normalViewPr>
  <p:slideViewPr>
    <p:cSldViewPr snapToGrid="0" snapToObjects="1">
      <p:cViewPr>
        <p:scale>
          <a:sx n="75" d="100"/>
          <a:sy n="75" d="100"/>
        </p:scale>
        <p:origin x="2456" y="6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Temperature" TargetMode="External"/><Relationship Id="rId4" Type="http://schemas.openxmlformats.org/officeDocument/2006/relationships/hyperlink" Target="http://en.wikipedia.org/wiki/Black_body" TargetMode="External"/><Relationship Id="rId5" Type="http://schemas.openxmlformats.org/officeDocument/2006/relationships/hyperlink" Target="http://en.wikipedia.org/wiki/Electromagnetic_radiation" TargetMode="External"/><Relationship Id="rId6" Type="http://schemas.openxmlformats.org/officeDocument/2006/relationships/hyperlink" Target="http://en.wikipedia.org/wiki/Effective_temperature" TargetMode="External"/><Relationship Id="rId7" Type="http://schemas.openxmlformats.org/officeDocument/2006/relationships/hyperlink" Target="http://en.wikipedia.org/wiki/Emissivity" TargetMode="External"/><Relationship Id="rId8" Type="http://schemas.openxmlformats.org/officeDocument/2006/relationships/hyperlink" Target="http://en.wikipedia.org/wiki/Wavelength" TargetMode="External"/><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3</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extLst>
      <p:ext uri="{BB962C8B-B14F-4D97-AF65-F5344CB8AC3E}">
        <p14:creationId xmlns:p14="http://schemas.microsoft.com/office/powerpoint/2010/main" val="1720967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4</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extLst>
      <p:ext uri="{BB962C8B-B14F-4D97-AF65-F5344CB8AC3E}">
        <p14:creationId xmlns:p14="http://schemas.microsoft.com/office/powerpoint/2010/main" val="1998645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5</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extLst>
      <p:ext uri="{BB962C8B-B14F-4D97-AF65-F5344CB8AC3E}">
        <p14:creationId xmlns:p14="http://schemas.microsoft.com/office/powerpoint/2010/main" val="28868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404006A-52B1-46E4-AC5B-FB232B3CE88E}" type="slidenum">
              <a:rPr lang="en-US" smtClean="0"/>
              <a:pPr/>
              <a:t>12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smtClean="0"/>
              <a:t>Early 20</a:t>
            </a:r>
            <a:r>
              <a:rPr lang="en-US" baseline="30000" dirty="0" smtClean="0"/>
              <a:t>th</a:t>
            </a:r>
            <a:r>
              <a:rPr lang="en-US" dirty="0" smtClean="0"/>
              <a:t> century; scientists were trying to understand different sorts of distant heavenly bodies based on data on them</a:t>
            </a:r>
          </a:p>
          <a:p>
            <a:pPr eaLnBrk="1" hangingPunct="1"/>
            <a:r>
              <a:rPr lang="en-US" dirty="0" smtClean="0"/>
              <a:t>(Wikipedia: The </a:t>
            </a:r>
            <a:r>
              <a:rPr lang="en-US" b="1" dirty="0" smtClean="0"/>
              <a:t>effective temperature</a:t>
            </a:r>
            <a:r>
              <a:rPr lang="en-US" dirty="0" smtClean="0"/>
              <a:t> of a body such as a star or planet is the </a:t>
            </a:r>
            <a:r>
              <a:rPr lang="en-US" dirty="0" smtClean="0">
                <a:hlinkClick r:id="rId3" tooltip="Temperature"/>
              </a:rPr>
              <a:t>temperature</a:t>
            </a:r>
            <a:r>
              <a:rPr lang="en-US" dirty="0" smtClean="0"/>
              <a:t> of a </a:t>
            </a:r>
            <a:r>
              <a:rPr lang="en-US" dirty="0" smtClean="0">
                <a:hlinkClick r:id="rId4" tooltip="Black body"/>
              </a:rPr>
              <a:t>black body</a:t>
            </a:r>
            <a:r>
              <a:rPr lang="en-US" dirty="0" smtClean="0"/>
              <a:t> that would emit the same total amount of </a:t>
            </a:r>
            <a:r>
              <a:rPr lang="en-US" dirty="0" smtClean="0">
                <a:hlinkClick r:id="rId5" tooltip="Electromagnetic radiation"/>
              </a:rPr>
              <a:t>electromagnetic radiation</a:t>
            </a:r>
            <a:r>
              <a:rPr lang="en-US" dirty="0" smtClean="0"/>
              <a:t>.</a:t>
            </a:r>
            <a:r>
              <a:rPr lang="en-US" dirty="0" smtClean="0">
                <a:hlinkClick r:id="rId6"/>
              </a:rPr>
              <a:t>[1]</a:t>
            </a:r>
            <a:r>
              <a:rPr lang="en-US" dirty="0" smtClean="0"/>
              <a:t> Effective temperature is often used as an estimate of a body's temperature when the body's </a:t>
            </a:r>
            <a:r>
              <a:rPr lang="en-US" dirty="0" smtClean="0">
                <a:hlinkClick r:id="rId7" tooltip="Emissivity"/>
              </a:rPr>
              <a:t>emissivity</a:t>
            </a:r>
            <a:r>
              <a:rPr lang="en-US" dirty="0" smtClean="0"/>
              <a:t> curve (as a function of </a:t>
            </a:r>
            <a:r>
              <a:rPr lang="en-US" dirty="0" smtClean="0">
                <a:hlinkClick r:id="rId8" tooltip="Wavelength"/>
              </a:rPr>
              <a:t>wavelength</a:t>
            </a:r>
            <a:r>
              <a:rPr lang="en-US" dirty="0" smtClean="0"/>
              <a:t>) is not known.)</a:t>
            </a:r>
          </a:p>
          <a:p>
            <a:pPr eaLnBrk="1" hangingPunct="1"/>
            <a:r>
              <a:rPr lang="en-US" dirty="0" smtClean="0"/>
              <a:t>fusing hydrogen in main sequence</a:t>
            </a:r>
          </a:p>
          <a:p>
            <a:pPr eaLnBrk="1" hangingPunct="1"/>
            <a:r>
              <a:rPr lang="en-US" dirty="0" smtClean="0"/>
              <a:t>vs. fusing helium, burning hydrogen</a:t>
            </a:r>
          </a:p>
          <a:p>
            <a:pPr eaLnBrk="1" hangingPunct="1"/>
            <a:r>
              <a:rPr lang="en-US" dirty="0" smtClean="0"/>
              <a:t>-&gt; relationship between T &amp; L is about the same within clusters, but different between clusters</a:t>
            </a:r>
          </a:p>
          <a:p>
            <a:pPr eaLnBrk="1" hangingPunct="1"/>
            <a:r>
              <a:rPr lang="en-US" dirty="0" smtClean="0"/>
              <a:t>-</a:t>
            </a:r>
            <a:r>
              <a:rPr lang="en-US" dirty="0" smtClean="0">
                <a:sym typeface="Wingdings" pitchFamily="2" charset="2"/>
              </a:rPr>
              <a:t> how might you do something like this automatically (with many variables)?</a:t>
            </a:r>
          </a:p>
        </p:txBody>
      </p:sp>
    </p:spTree>
    <p:extLst>
      <p:ext uri="{BB962C8B-B14F-4D97-AF65-F5344CB8AC3E}">
        <p14:creationId xmlns:p14="http://schemas.microsoft.com/office/powerpoint/2010/main" val="595445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11/25/15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11/25/15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home.dei.polimi.it/matteucc/Clustering/tutorial_html/AppletKM.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a:t>
            </a:r>
            <a:r>
              <a:rPr lang="en-US" dirty="0" smtClean="0"/>
              <a:t>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Define new cluster</a:t>
            </a:r>
          </a:p>
        </p:txBody>
      </p:sp>
      <p:sp>
        <p:nvSpPr>
          <p:cNvPr id="49157"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9158"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9159"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0"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1"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2"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3"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4"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5"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6"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7"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8"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69"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0"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1"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2"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3"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4"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5"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76" name="Oval 22"/>
          <p:cNvSpPr>
            <a:spLocks noChangeArrowheads="1"/>
          </p:cNvSpPr>
          <p:nvPr/>
        </p:nvSpPr>
        <p:spPr bwMode="auto">
          <a:xfrm>
            <a:off x="1752600" y="3886200"/>
            <a:ext cx="228600" cy="2286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49177" name="Oval 23"/>
          <p:cNvSpPr>
            <a:spLocks noChangeArrowheads="1"/>
          </p:cNvSpPr>
          <p:nvPr/>
        </p:nvSpPr>
        <p:spPr bwMode="auto">
          <a:xfrm>
            <a:off x="2590800" y="3505200"/>
            <a:ext cx="228600" cy="228600"/>
          </a:xfrm>
          <a:prstGeom prst="ellipse">
            <a:avLst/>
          </a:prstGeom>
          <a:solidFill>
            <a:schemeClr val="bg1"/>
          </a:solidFill>
          <a:ln w="38100">
            <a:solidFill>
              <a:schemeClr val="tx1"/>
            </a:solidFill>
            <a:round/>
            <a:headEnd/>
            <a:tailEnd/>
          </a:ln>
        </p:spPr>
        <p:txBody>
          <a:bodyPr wrap="none" anchor="ctr"/>
          <a:lstStyle/>
          <a:p>
            <a:endParaRPr lang="en-US"/>
          </a:p>
        </p:txBody>
      </p:sp>
      <p:sp>
        <p:nvSpPr>
          <p:cNvPr id="49178" name="Oval 24"/>
          <p:cNvSpPr>
            <a:spLocks noChangeArrowheads="1"/>
          </p:cNvSpPr>
          <p:nvPr/>
        </p:nvSpPr>
        <p:spPr bwMode="auto">
          <a:xfrm>
            <a:off x="4191000" y="3886200"/>
            <a:ext cx="228600" cy="228600"/>
          </a:xfrm>
          <a:prstGeom prst="ellipse">
            <a:avLst/>
          </a:prstGeom>
          <a:solidFill>
            <a:srgbClr val="FFFF99"/>
          </a:solidFill>
          <a:ln w="38100">
            <a:solidFill>
              <a:schemeClr val="tx1"/>
            </a:solidFill>
            <a:round/>
            <a:headEnd/>
            <a:tailEnd/>
          </a:ln>
        </p:spPr>
        <p:txBody>
          <a:bodyPr wrap="none" anchor="ctr"/>
          <a:lstStyle/>
          <a:p>
            <a:endParaRPr lang="en-US"/>
          </a:p>
        </p:txBody>
      </p:sp>
      <p:sp>
        <p:nvSpPr>
          <p:cNvPr id="49182" name="Oval 28"/>
          <p:cNvSpPr>
            <a:spLocks noChangeArrowheads="1"/>
          </p:cNvSpPr>
          <p:nvPr/>
        </p:nvSpPr>
        <p:spPr bwMode="auto">
          <a:xfrm>
            <a:off x="25908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3" name="Oval 29"/>
          <p:cNvSpPr>
            <a:spLocks noChangeArrowheads="1"/>
          </p:cNvSpPr>
          <p:nvPr/>
        </p:nvSpPr>
        <p:spPr bwMode="auto">
          <a:xfrm>
            <a:off x="1752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4" name="Oval 30"/>
          <p:cNvSpPr>
            <a:spLocks noChangeArrowheads="1"/>
          </p:cNvSpPr>
          <p:nvPr/>
        </p:nvSpPr>
        <p:spPr bwMode="auto">
          <a:xfrm>
            <a:off x="41910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85" name="Line 31"/>
          <p:cNvSpPr>
            <a:spLocks noChangeShapeType="1"/>
          </p:cNvSpPr>
          <p:nvPr/>
        </p:nvSpPr>
        <p:spPr bwMode="auto">
          <a:xfrm>
            <a:off x="1524000" y="3581400"/>
            <a:ext cx="2057400" cy="533400"/>
          </a:xfrm>
          <a:prstGeom prst="line">
            <a:avLst/>
          </a:prstGeom>
          <a:noFill/>
          <a:ln w="9525">
            <a:solidFill>
              <a:schemeClr val="tx1"/>
            </a:solidFill>
            <a:round/>
            <a:headEnd/>
            <a:tailEnd/>
          </a:ln>
        </p:spPr>
        <p:txBody>
          <a:bodyPr wrap="none" anchor="ctr"/>
          <a:lstStyle/>
          <a:p>
            <a:endParaRPr lang="en-US"/>
          </a:p>
        </p:txBody>
      </p:sp>
      <p:sp>
        <p:nvSpPr>
          <p:cNvPr id="49186" name="Line 32"/>
          <p:cNvSpPr>
            <a:spLocks noChangeShapeType="1"/>
          </p:cNvSpPr>
          <p:nvPr/>
        </p:nvSpPr>
        <p:spPr bwMode="auto">
          <a:xfrm>
            <a:off x="3581400" y="4114800"/>
            <a:ext cx="76200" cy="1447800"/>
          </a:xfrm>
          <a:prstGeom prst="line">
            <a:avLst/>
          </a:prstGeom>
          <a:noFill/>
          <a:ln w="9525">
            <a:solidFill>
              <a:schemeClr val="tx1"/>
            </a:solidFill>
            <a:round/>
            <a:headEnd/>
            <a:tailEnd/>
          </a:ln>
        </p:spPr>
        <p:txBody>
          <a:bodyPr wrap="none" anchor="ctr"/>
          <a:lstStyle/>
          <a:p>
            <a:endParaRPr lang="en-US"/>
          </a:p>
        </p:txBody>
      </p:sp>
      <p:sp>
        <p:nvSpPr>
          <p:cNvPr id="49187" name="Line 33"/>
          <p:cNvSpPr>
            <a:spLocks noChangeShapeType="1"/>
          </p:cNvSpPr>
          <p:nvPr/>
        </p:nvSpPr>
        <p:spPr bwMode="auto">
          <a:xfrm flipV="1">
            <a:off x="3581400" y="2286000"/>
            <a:ext cx="1524000" cy="1828800"/>
          </a:xfrm>
          <a:prstGeom prst="line">
            <a:avLst/>
          </a:prstGeom>
          <a:noFill/>
          <a:ln w="9525">
            <a:solidFill>
              <a:schemeClr val="tx1"/>
            </a:solidFill>
            <a:round/>
            <a:headEnd/>
            <a:tailEnd/>
          </a:ln>
        </p:spPr>
        <p:txBody>
          <a:bodyPr wrap="none" anchor="ctr"/>
          <a:lstStyle/>
          <a:p>
            <a:endParaRPr lang="en-US"/>
          </a:p>
        </p:txBody>
      </p:sp>
      <p:sp>
        <p:nvSpPr>
          <p:cNvPr id="49188" name="Rectangle 35"/>
          <p:cNvSpPr>
            <a:spLocks noChangeArrowheads="1"/>
          </p:cNvSpPr>
          <p:nvPr/>
        </p:nvSpPr>
        <p:spPr bwMode="auto">
          <a:xfrm>
            <a:off x="381000" y="5867400"/>
            <a:ext cx="8153400" cy="520142"/>
          </a:xfrm>
          <a:prstGeom prst="rect">
            <a:avLst/>
          </a:prstGeom>
          <a:noFill/>
          <a:ln w="9525">
            <a:noFill/>
            <a:miter lim="800000"/>
            <a:headEnd/>
            <a:tailEnd/>
          </a:ln>
        </p:spPr>
        <p:txBody>
          <a:bodyPr>
            <a:spAutoFit/>
          </a:bodyPr>
          <a:lstStyle/>
          <a:p>
            <a:pPr algn="l" eaLnBrk="1" hangingPunct="1">
              <a:lnSpc>
                <a:spcPct val="80000"/>
              </a:lnSpc>
            </a:pPr>
            <a:r>
              <a:rPr lang="en-US" sz="1600" dirty="0"/>
              <a:t>Demo:</a:t>
            </a:r>
          </a:p>
          <a:p>
            <a:pPr algn="l" eaLnBrk="1" hangingPunct="1">
              <a:lnSpc>
                <a:spcPct val="80000"/>
              </a:lnSpc>
            </a:pPr>
            <a:r>
              <a:rPr lang="en-US" dirty="0">
                <a:solidFill>
                  <a:srgbClr val="000000"/>
                </a:solidFill>
                <a:hlinkClick r:id="rId2"/>
              </a:rPr>
              <a:t>http://home.dei.polimi.it/matteucc/Clustering/tutorial_html/AppletKM.html</a:t>
            </a:r>
            <a:endParaRPr lang="en-US" dirty="0">
              <a:solidFill>
                <a:srgbClr val="000000"/>
              </a:solidFill>
            </a:endParaRPr>
          </a:p>
        </p:txBody>
      </p:sp>
      <p:sp>
        <p:nvSpPr>
          <p:cNvPr id="37" name="Text Box 31"/>
          <p:cNvSpPr txBox="1">
            <a:spLocks noChangeArrowheads="1"/>
          </p:cNvSpPr>
          <p:nvPr/>
        </p:nvSpPr>
        <p:spPr bwMode="auto">
          <a:xfrm>
            <a:off x="457200" y="860106"/>
            <a:ext cx="7890933" cy="461665"/>
          </a:xfrm>
          <a:prstGeom prst="rect">
            <a:avLst/>
          </a:prstGeom>
          <a:noFill/>
          <a:ln w="9525">
            <a:noFill/>
            <a:miter lim="800000"/>
            <a:headEnd/>
            <a:tailEnd/>
          </a:ln>
        </p:spPr>
        <p:txBody>
          <a:bodyPr wrap="square">
            <a:spAutoFit/>
          </a:bodyPr>
          <a:lstStyle/>
          <a:p>
            <a:r>
              <a:rPr lang="en-US" sz="2400" dirty="0" smtClean="0">
                <a:latin typeface="Times New Roman" pitchFamily="18" charset="0"/>
              </a:rPr>
              <a:t>5. Repeat steps 3-4 until cluster centroids converge</a:t>
            </a:r>
          </a:p>
        </p:txBody>
      </p:sp>
      <p:sp>
        <p:nvSpPr>
          <p:cNvPr id="38" name="AutoShape 29"/>
          <p:cNvSpPr>
            <a:spLocks noChangeArrowheads="1"/>
          </p:cNvSpPr>
          <p:nvPr/>
        </p:nvSpPr>
        <p:spPr bwMode="auto">
          <a:xfrm>
            <a:off x="2057400" y="44196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9" name="AutoShape 30"/>
          <p:cNvSpPr>
            <a:spLocks noChangeArrowheads="1"/>
          </p:cNvSpPr>
          <p:nvPr/>
        </p:nvSpPr>
        <p:spPr bwMode="auto">
          <a:xfrm>
            <a:off x="4800600" y="3657600"/>
            <a:ext cx="228600" cy="228600"/>
          </a:xfrm>
          <a:prstGeom prst="plus">
            <a:avLst>
              <a:gd name="adj" fmla="val 25000"/>
            </a:avLst>
          </a:prstGeom>
          <a:solidFill>
            <a:srgbClr val="FF0000"/>
          </a:solidFill>
          <a:ln w="38100">
            <a:solidFill>
              <a:schemeClr val="tx1"/>
            </a:solidFill>
            <a:miter lim="800000"/>
            <a:headEnd/>
            <a:tailEnd/>
          </a:ln>
        </p:spPr>
        <p:txBody>
          <a:bodyPr wrap="none" anchor="ctr"/>
          <a:lstStyle/>
          <a:p>
            <a:endParaRPr lang="en-US"/>
          </a:p>
        </p:txBody>
      </p:sp>
      <p:sp>
        <p:nvSpPr>
          <p:cNvPr id="40" name="AutoShape 31"/>
          <p:cNvSpPr>
            <a:spLocks noChangeArrowheads="1"/>
          </p:cNvSpPr>
          <p:nvPr/>
        </p:nvSpPr>
        <p:spPr bwMode="auto">
          <a:xfrm>
            <a:off x="2523065" y="28194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95395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31"/>
          <p:cNvSpPr txBox="1">
            <a:spLocks noChangeArrowheads="1"/>
          </p:cNvSpPr>
          <p:nvPr/>
        </p:nvSpPr>
        <p:spPr bwMode="auto">
          <a:xfrm>
            <a:off x="203200" y="910905"/>
            <a:ext cx="8144933" cy="6001642"/>
          </a:xfrm>
          <a:prstGeom prst="rect">
            <a:avLst/>
          </a:prstGeom>
          <a:noFill/>
          <a:ln w="9525">
            <a:noFill/>
            <a:miter lim="800000"/>
            <a:headEnd/>
            <a:tailEnd/>
          </a:ln>
        </p:spPr>
        <p:txBody>
          <a:bodyPr wrap="square">
            <a:spAutoFit/>
          </a:bodyPr>
          <a:lstStyle/>
          <a:p>
            <a:pPr marL="342900" indent="-342900">
              <a:buFont typeface="Arial"/>
              <a:buChar char="•"/>
            </a:pPr>
            <a:r>
              <a:rPr lang="en-US" sz="2400" dirty="0" smtClean="0"/>
              <a:t>Most common distance metric is Euclidean distance, but others are appropriate</a:t>
            </a:r>
          </a:p>
          <a:p>
            <a:pPr marL="342900" indent="-342900">
              <a:buFont typeface="Arial"/>
              <a:buChar char="•"/>
            </a:pPr>
            <a:endParaRPr lang="en-US" sz="2400" dirty="0"/>
          </a:p>
          <a:p>
            <a:pPr marL="342900" indent="-342900">
              <a:buFont typeface="Arial"/>
              <a:buChar char="•"/>
            </a:pPr>
            <a:r>
              <a:rPr lang="en-US" sz="2400" dirty="0" smtClean="0"/>
              <a:t>Many rules from k-NN apply here</a:t>
            </a:r>
          </a:p>
          <a:p>
            <a:pPr marL="800100" lvl="1" indent="-342900">
              <a:buFont typeface="Arial"/>
              <a:buChar char="•"/>
            </a:pPr>
            <a:r>
              <a:rPr lang="en-US" sz="2400" dirty="0" smtClean="0"/>
              <a:t>Scaling of features matters</a:t>
            </a:r>
          </a:p>
          <a:p>
            <a:pPr marL="800100" lvl="1" indent="-342900">
              <a:buFont typeface="Arial"/>
              <a:buChar char="•"/>
            </a:pPr>
            <a:r>
              <a:rPr lang="en-US" sz="2400" dirty="0" smtClean="0"/>
              <a:t>Can up-weight important features</a:t>
            </a:r>
          </a:p>
          <a:p>
            <a:pPr marL="800100" lvl="1" indent="-342900">
              <a:buFont typeface="Arial"/>
              <a:buChar char="•"/>
            </a:pPr>
            <a:r>
              <a:rPr lang="en-US" sz="2400" dirty="0" smtClean="0"/>
              <a:t>Features need to be numeric</a:t>
            </a:r>
          </a:p>
          <a:p>
            <a:pPr marL="800100" lvl="1" indent="-342900">
              <a:buFont typeface="Arial"/>
              <a:buChar char="•"/>
            </a:pPr>
            <a:r>
              <a:rPr lang="en-US" sz="2400" dirty="0" smtClean="0">
                <a:solidFill>
                  <a:schemeClr val="tx2"/>
                </a:solidFill>
              </a:rPr>
              <a:t>What is the difference between k in k-means and k-</a:t>
            </a:r>
            <a:r>
              <a:rPr lang="en-US" sz="2400" dirty="0" err="1" smtClean="0">
                <a:solidFill>
                  <a:schemeClr val="tx2"/>
                </a:solidFill>
              </a:rPr>
              <a:t>nn</a:t>
            </a:r>
            <a:r>
              <a:rPr lang="en-US" sz="2400" dirty="0" smtClean="0">
                <a:solidFill>
                  <a:schemeClr val="tx2"/>
                </a:solidFill>
              </a:rPr>
              <a:t>?</a:t>
            </a:r>
          </a:p>
          <a:p>
            <a:pPr marL="800100" lvl="1" indent="-342900">
              <a:buFont typeface="Arial"/>
              <a:buChar char="•"/>
            </a:pPr>
            <a:endParaRPr lang="en-US" sz="2400" dirty="0">
              <a:solidFill>
                <a:schemeClr val="tx2"/>
              </a:solidFill>
            </a:endParaRPr>
          </a:p>
          <a:p>
            <a:pPr marL="342900" indent="-342900">
              <a:buFont typeface="Arial"/>
              <a:buChar char="•"/>
            </a:pPr>
            <a:r>
              <a:rPr lang="en-US" sz="2400" dirty="0" smtClean="0">
                <a:solidFill>
                  <a:srgbClr val="000000"/>
                </a:solidFill>
              </a:rPr>
              <a:t>Assessment</a:t>
            </a:r>
          </a:p>
          <a:p>
            <a:pPr marL="800100" lvl="1" indent="-342900">
              <a:buFont typeface="Arial"/>
              <a:buChar char="•"/>
            </a:pPr>
            <a:r>
              <a:rPr lang="en-US" sz="2400" dirty="0" smtClean="0">
                <a:solidFill>
                  <a:srgbClr val="000000"/>
                </a:solidFill>
              </a:rPr>
              <a:t>What is best k?</a:t>
            </a:r>
          </a:p>
          <a:p>
            <a:pPr marL="800100" lvl="1" indent="-342900">
              <a:buFont typeface="Arial"/>
              <a:buChar char="•"/>
            </a:pPr>
            <a:r>
              <a:rPr lang="en-US" sz="2400" dirty="0" smtClean="0">
                <a:solidFill>
                  <a:srgbClr val="000000"/>
                </a:solidFill>
              </a:rPr>
              <a:t>Is this a good fit?</a:t>
            </a:r>
          </a:p>
          <a:p>
            <a:pPr marL="800100" lvl="1" indent="-342900">
              <a:buFont typeface="Arial"/>
              <a:buChar char="•"/>
            </a:pPr>
            <a:r>
              <a:rPr lang="en-US" sz="2400" dirty="0" smtClean="0">
                <a:solidFill>
                  <a:srgbClr val="000000"/>
                </a:solidFill>
              </a:rPr>
              <a:t>What do the clusters mean?</a:t>
            </a:r>
            <a:endParaRPr lang="en-US" sz="2400" dirty="0">
              <a:solidFill>
                <a:srgbClr val="000000"/>
              </a:solidFill>
            </a:endParaRPr>
          </a:p>
          <a:p>
            <a:pPr marL="342900" indent="-342900">
              <a:buFont typeface="Arial"/>
              <a:buChar char="•"/>
            </a:pPr>
            <a:endParaRPr lang="en-US" sz="2400" dirty="0" smtClean="0"/>
          </a:p>
          <a:p>
            <a:pPr marL="800100" lvl="1" indent="-342900">
              <a:buFont typeface="Arial"/>
              <a:buChar char="•"/>
            </a:pPr>
            <a:endParaRPr lang="en-US" sz="2400" dirty="0" smtClean="0"/>
          </a:p>
        </p:txBody>
      </p:sp>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err="1" smtClean="0"/>
              <a:t>Kmeans</a:t>
            </a:r>
            <a:r>
              <a:rPr lang="en-US" dirty="0" smtClean="0"/>
              <a:t> discussion</a:t>
            </a:r>
          </a:p>
        </p:txBody>
      </p:sp>
    </p:spTree>
    <p:extLst>
      <p:ext uri="{BB962C8B-B14F-4D97-AF65-F5344CB8AC3E}">
        <p14:creationId xmlns:p14="http://schemas.microsoft.com/office/powerpoint/2010/main" val="2558075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Cluster hierarchy</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28133" y="1794932"/>
            <a:ext cx="7501467" cy="4665135"/>
          </a:xfrm>
          <a:prstGeom prst="rect">
            <a:avLst/>
          </a:prstGeom>
          <a:noFill/>
          <a:ln w="9525">
            <a:noFill/>
            <a:miter lim="800000"/>
            <a:headEnd/>
            <a:tailEnd/>
          </a:ln>
        </p:spPr>
      </p:pic>
      <p:sp>
        <p:nvSpPr>
          <p:cNvPr id="4" name="TextBox 3"/>
          <p:cNvSpPr txBox="1"/>
          <p:nvPr/>
        </p:nvSpPr>
        <p:spPr>
          <a:xfrm>
            <a:off x="524933" y="801933"/>
            <a:ext cx="8144934" cy="892552"/>
          </a:xfrm>
          <a:prstGeom prst="rect">
            <a:avLst/>
          </a:prstGeom>
          <a:noFill/>
        </p:spPr>
        <p:txBody>
          <a:bodyPr wrap="square" rtlCol="0">
            <a:spAutoFit/>
          </a:bodyPr>
          <a:lstStyle/>
          <a:p>
            <a:r>
              <a:rPr lang="en-US" sz="2000" dirty="0" smtClean="0">
                <a:solidFill>
                  <a:srgbClr val="000000"/>
                </a:solidFill>
              </a:rPr>
              <a:t>Clusters can be embedded in other clusters. Hierarchical clustering attempts to uncover this embedding.</a:t>
            </a:r>
            <a:endParaRPr lang="en-US" sz="2000" dirty="0">
              <a:solidFill>
                <a:srgbClr val="000000"/>
              </a:solidFill>
            </a:endParaRPr>
          </a:p>
          <a:p>
            <a:endParaRPr lang="en-US" baseline="-25000" dirty="0" smtClean="0"/>
          </a:p>
        </p:txBody>
      </p:sp>
      <p:sp>
        <p:nvSpPr>
          <p:cNvPr id="2" name="Oval 1"/>
          <p:cNvSpPr/>
          <p:nvPr/>
        </p:nvSpPr>
        <p:spPr>
          <a:xfrm>
            <a:off x="3556000" y="4470400"/>
            <a:ext cx="1219200"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89600" y="3081867"/>
            <a:ext cx="1490252"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283199" y="2404534"/>
            <a:ext cx="1862667"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rot="1862769">
            <a:off x="3563769" y="304800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601358">
            <a:off x="4325757" y="3691458"/>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1862769">
            <a:off x="5164667" y="4017493"/>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1862769">
            <a:off x="5697367" y="446406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283199" y="2235204"/>
            <a:ext cx="2336801" cy="1534609"/>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rot="1921538">
            <a:off x="4986542" y="4062407"/>
            <a:ext cx="1955552" cy="696720"/>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rot="1921538">
            <a:off x="3462575" y="3114162"/>
            <a:ext cx="1955552" cy="696720"/>
          </a:xfrm>
          <a:prstGeom prst="ellipse">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rot="1921538">
            <a:off x="3126580" y="3629583"/>
            <a:ext cx="4482273" cy="799045"/>
          </a:xfrm>
          <a:prstGeom prst="ellipse">
            <a:avLst/>
          </a:prstGeom>
          <a:noFill/>
          <a:ln w="28575">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196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Generic algorithm</a:t>
            </a:r>
          </a:p>
        </p:txBody>
      </p:sp>
      <p:sp>
        <p:nvSpPr>
          <p:cNvPr id="37" name="Text Box 31"/>
          <p:cNvSpPr txBox="1">
            <a:spLocks noChangeArrowheads="1"/>
          </p:cNvSpPr>
          <p:nvPr/>
        </p:nvSpPr>
        <p:spPr bwMode="auto">
          <a:xfrm>
            <a:off x="203200" y="910905"/>
            <a:ext cx="8144933" cy="4524315"/>
          </a:xfrm>
          <a:prstGeom prst="rect">
            <a:avLst/>
          </a:prstGeom>
          <a:noFill/>
          <a:ln w="9525">
            <a:noFill/>
            <a:miter lim="800000"/>
            <a:headEnd/>
            <a:tailEnd/>
          </a:ln>
        </p:spPr>
        <p:txBody>
          <a:bodyPr wrap="square">
            <a:spAutoFit/>
          </a:bodyPr>
          <a:lstStyle/>
          <a:p>
            <a:r>
              <a:rPr lang="en-US" sz="2400" dirty="0" smtClean="0"/>
              <a:t>This is the generic algorithm for agglomerative clustering methods.</a:t>
            </a:r>
          </a:p>
          <a:p>
            <a:endParaRPr lang="en-US" sz="2400" dirty="0"/>
          </a:p>
          <a:p>
            <a:pPr marL="342900" indent="-342900">
              <a:buFont typeface="Arial"/>
              <a:buChar char="•"/>
            </a:pPr>
            <a:r>
              <a:rPr lang="en-US" sz="2400" dirty="0" smtClean="0"/>
              <a:t>Compute all pairwise similarities</a:t>
            </a:r>
          </a:p>
          <a:p>
            <a:pPr marL="342900" indent="-342900">
              <a:buFont typeface="Arial"/>
              <a:buChar char="•"/>
            </a:pPr>
            <a:r>
              <a:rPr lang="en-US" sz="2400" dirty="0" smtClean="0"/>
              <a:t>Place each instance into its own cluster</a:t>
            </a:r>
          </a:p>
          <a:p>
            <a:pPr marL="342900" indent="-342900">
              <a:buFont typeface="Arial"/>
              <a:buChar char="•"/>
            </a:pPr>
            <a:r>
              <a:rPr lang="en-US" sz="2400" dirty="0" smtClean="0"/>
              <a:t>Merge the two most similar clusters into one</a:t>
            </a:r>
          </a:p>
          <a:p>
            <a:pPr marL="800100" lvl="1" indent="-342900">
              <a:buFont typeface="Arial"/>
              <a:buChar char="•"/>
            </a:pPr>
            <a:r>
              <a:rPr lang="en-US" sz="2400" dirty="0" smtClean="0"/>
              <a:t>Replace two clusters into the new cluster</a:t>
            </a:r>
          </a:p>
          <a:p>
            <a:pPr marL="800100" lvl="1" indent="-342900">
              <a:buFont typeface="Arial"/>
              <a:buChar char="•"/>
            </a:pPr>
            <a:r>
              <a:rPr lang="en-US" sz="2400" dirty="0" err="1" smtClean="0">
                <a:solidFill>
                  <a:srgbClr val="000000"/>
                </a:solidFill>
              </a:rPr>
              <a:t>Recompute</a:t>
            </a:r>
            <a:r>
              <a:rPr lang="en-US" sz="2400" dirty="0" smtClean="0">
                <a:solidFill>
                  <a:srgbClr val="000000"/>
                </a:solidFill>
              </a:rPr>
              <a:t> </a:t>
            </a:r>
            <a:r>
              <a:rPr lang="en-US" sz="2400" dirty="0" err="1" smtClean="0">
                <a:solidFill>
                  <a:srgbClr val="000000"/>
                </a:solidFill>
              </a:rPr>
              <a:t>intercluster</a:t>
            </a:r>
            <a:r>
              <a:rPr lang="en-US" sz="2400" dirty="0" smtClean="0">
                <a:solidFill>
                  <a:srgbClr val="000000"/>
                </a:solidFill>
              </a:rPr>
              <a:t> similarity scores</a:t>
            </a:r>
          </a:p>
          <a:p>
            <a:pPr marL="800100" lvl="1" indent="-342900">
              <a:buFont typeface="Arial"/>
              <a:buChar char="•"/>
            </a:pPr>
            <a:endParaRPr lang="en-US" sz="2400" dirty="0">
              <a:solidFill>
                <a:schemeClr val="tx2"/>
              </a:solidFill>
            </a:endParaRPr>
          </a:p>
          <a:p>
            <a:pPr marL="342900" indent="-342900">
              <a:buFont typeface="Arial"/>
              <a:buChar char="•"/>
            </a:pPr>
            <a:r>
              <a:rPr lang="en-US" sz="2400" dirty="0" smtClean="0">
                <a:solidFill>
                  <a:srgbClr val="000000"/>
                </a:solidFill>
              </a:rPr>
              <a:t>Repeat until there are only k clusters left</a:t>
            </a:r>
          </a:p>
          <a:p>
            <a:endParaRPr lang="en-US" sz="2400" dirty="0" smtClean="0"/>
          </a:p>
          <a:p>
            <a:pPr marL="800100" lvl="1" indent="-342900">
              <a:buFont typeface="Arial"/>
              <a:buChar char="•"/>
            </a:pPr>
            <a:endParaRPr lang="en-US" sz="2400" dirty="0" smtClean="0"/>
          </a:p>
        </p:txBody>
      </p:sp>
    </p:spTree>
    <p:extLst>
      <p:ext uri="{BB962C8B-B14F-4D97-AF65-F5344CB8AC3E}">
        <p14:creationId xmlns:p14="http://schemas.microsoft.com/office/powerpoint/2010/main" val="98015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example</a:t>
            </a:r>
          </a:p>
        </p:txBody>
      </p:sp>
      <p:sp>
        <p:nvSpPr>
          <p:cNvPr id="37" name="Text Box 31"/>
          <p:cNvSpPr txBox="1">
            <a:spLocks noChangeArrowheads="1"/>
          </p:cNvSpPr>
          <p:nvPr/>
        </p:nvSpPr>
        <p:spPr bwMode="auto">
          <a:xfrm>
            <a:off x="457200" y="890477"/>
            <a:ext cx="7620000" cy="1200328"/>
          </a:xfrm>
          <a:prstGeom prst="rect">
            <a:avLst/>
          </a:prstGeom>
          <a:noFill/>
          <a:ln w="9525">
            <a:noFill/>
            <a:miter lim="800000"/>
            <a:headEnd/>
            <a:tailEnd/>
          </a:ln>
        </p:spPr>
        <p:txBody>
          <a:bodyPr wrap="square">
            <a:spAutoFit/>
          </a:bodyPr>
          <a:lstStyle/>
          <a:p>
            <a:r>
              <a:rPr lang="en-US" sz="2400" dirty="0" smtClean="0"/>
              <a:t>In our first homework all students filled out a DS profile self-assessment</a:t>
            </a:r>
          </a:p>
          <a:p>
            <a:endParaRPr lang="en-US" sz="2400" dirty="0"/>
          </a:p>
        </p:txBody>
      </p:sp>
      <p:pic>
        <p:nvPicPr>
          <p:cNvPr id="2" name="Picture 1" descr="Screen Shot 2014-11-08 at 1.35.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7166"/>
            <a:ext cx="7971367" cy="4495800"/>
          </a:xfrm>
          <a:prstGeom prst="rect">
            <a:avLst/>
          </a:prstGeom>
          <a:ln>
            <a:solidFill>
              <a:schemeClr val="tx1"/>
            </a:solidFill>
          </a:ln>
        </p:spPr>
      </p:pic>
    </p:spTree>
    <p:extLst>
      <p:ext uri="{BB962C8B-B14F-4D97-AF65-F5344CB8AC3E}">
        <p14:creationId xmlns:p14="http://schemas.microsoft.com/office/powerpoint/2010/main" val="2747076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457200" y="101601"/>
            <a:ext cx="5791200" cy="745385"/>
          </a:xfrm>
        </p:spPr>
        <p:txBody>
          <a:bodyPr/>
          <a:lstStyle/>
          <a:p>
            <a:pPr eaLnBrk="1" hangingPunct="1">
              <a:defRPr/>
            </a:pPr>
            <a:r>
              <a:rPr lang="en-US" dirty="0" smtClean="0"/>
              <a:t>application</a:t>
            </a:r>
          </a:p>
        </p:txBody>
      </p:sp>
      <p:sp>
        <p:nvSpPr>
          <p:cNvPr id="37" name="Text Box 31"/>
          <p:cNvSpPr txBox="1">
            <a:spLocks noChangeArrowheads="1"/>
          </p:cNvSpPr>
          <p:nvPr/>
        </p:nvSpPr>
        <p:spPr bwMode="auto">
          <a:xfrm>
            <a:off x="457200" y="890477"/>
            <a:ext cx="7620000" cy="707886"/>
          </a:xfrm>
          <a:prstGeom prst="rect">
            <a:avLst/>
          </a:prstGeom>
          <a:noFill/>
          <a:ln w="9525">
            <a:noFill/>
            <a:miter lim="800000"/>
            <a:headEnd/>
            <a:tailEnd/>
          </a:ln>
        </p:spPr>
        <p:txBody>
          <a:bodyPr wrap="square">
            <a:spAutoFit/>
          </a:bodyPr>
          <a:lstStyle/>
          <a:p>
            <a:r>
              <a:rPr lang="en-US" sz="2000" b="1" u="sng" dirty="0" smtClean="0"/>
              <a:t>Goal :</a:t>
            </a:r>
            <a:r>
              <a:rPr lang="en-US" sz="2000" dirty="0" smtClean="0"/>
              <a:t>assign students into study groups of size 4, where each study group is maximally diverse with respect to skill distribution</a:t>
            </a:r>
            <a:endParaRPr lang="en-US" sz="2000" dirty="0"/>
          </a:p>
        </p:txBody>
      </p:sp>
      <p:pic>
        <p:nvPicPr>
          <p:cNvPr id="3" name="Picture 2"/>
          <p:cNvPicPr>
            <a:picLocks noChangeAspect="1"/>
          </p:cNvPicPr>
          <p:nvPr/>
        </p:nvPicPr>
        <p:blipFill>
          <a:blip r:embed="rId2"/>
          <a:stretch>
            <a:fillRect/>
          </a:stretch>
        </p:blipFill>
        <p:spPr>
          <a:xfrm>
            <a:off x="4334932" y="2090805"/>
            <a:ext cx="4377267" cy="4377267"/>
          </a:xfrm>
          <a:prstGeom prst="rect">
            <a:avLst/>
          </a:prstGeom>
        </p:spPr>
      </p:pic>
      <p:sp>
        <p:nvSpPr>
          <p:cNvPr id="7" name="Text Box 31"/>
          <p:cNvSpPr txBox="1">
            <a:spLocks noChangeArrowheads="1"/>
          </p:cNvSpPr>
          <p:nvPr/>
        </p:nvSpPr>
        <p:spPr bwMode="auto">
          <a:xfrm>
            <a:off x="457200" y="2956343"/>
            <a:ext cx="3666067" cy="1631216"/>
          </a:xfrm>
          <a:prstGeom prst="rect">
            <a:avLst/>
          </a:prstGeom>
          <a:noFill/>
          <a:ln w="9525">
            <a:noFill/>
            <a:miter lim="800000"/>
            <a:headEnd/>
            <a:tailEnd/>
          </a:ln>
        </p:spPr>
        <p:txBody>
          <a:bodyPr wrap="square">
            <a:spAutoFit/>
          </a:bodyPr>
          <a:lstStyle/>
          <a:p>
            <a:r>
              <a:rPr lang="en-US" sz="2000" dirty="0" smtClean="0"/>
              <a:t>We’ll use cluster analysis to segments students into roughly equal sized groups. We’ll also attempt to qualify each group.</a:t>
            </a:r>
            <a:endParaRPr lang="en-US" sz="2000" dirty="0"/>
          </a:p>
        </p:txBody>
      </p:sp>
    </p:spTree>
    <p:extLst>
      <p:ext uri="{BB962C8B-B14F-4D97-AF65-F5344CB8AC3E}">
        <p14:creationId xmlns:p14="http://schemas.microsoft.com/office/powerpoint/2010/main" val="11654726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dr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 y="1500241"/>
            <a:ext cx="8619067" cy="5135122"/>
          </a:xfrm>
          <a:prstGeom prst="rect">
            <a:avLst/>
          </a:prstGeom>
        </p:spPr>
      </p:pic>
      <p:sp>
        <p:nvSpPr>
          <p:cNvPr id="32772" name="Rectangle 2"/>
          <p:cNvSpPr>
            <a:spLocks noGrp="1" noChangeArrowheads="1"/>
          </p:cNvSpPr>
          <p:nvPr>
            <p:ph type="title"/>
          </p:nvPr>
        </p:nvSpPr>
        <p:spPr>
          <a:xfrm>
            <a:off x="423334" y="16936"/>
            <a:ext cx="5791200" cy="745385"/>
          </a:xfrm>
        </p:spPr>
        <p:txBody>
          <a:bodyPr/>
          <a:lstStyle/>
          <a:p>
            <a:pPr eaLnBrk="1" hangingPunct="1">
              <a:defRPr/>
            </a:pPr>
            <a:r>
              <a:rPr lang="en-US" dirty="0" err="1" smtClean="0"/>
              <a:t>dendrogram</a:t>
            </a:r>
            <a:endParaRPr lang="en-US" dirty="0" smtClean="0"/>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Hierarchical clustering gives us the opportunity to plot the nested nature of the clusters. We can use the </a:t>
            </a:r>
            <a:r>
              <a:rPr lang="en-US" dirty="0" err="1" smtClean="0"/>
              <a:t>dendrogram</a:t>
            </a:r>
            <a:r>
              <a:rPr lang="en-US" dirty="0" smtClean="0"/>
              <a:t> to spot outliers or determine k.</a:t>
            </a:r>
            <a:endParaRPr lang="en-US" dirty="0"/>
          </a:p>
        </p:txBody>
      </p:sp>
    </p:spTree>
    <p:extLst>
      <p:ext uri="{BB962C8B-B14F-4D97-AF65-F5344CB8AC3E}">
        <p14:creationId xmlns:p14="http://schemas.microsoft.com/office/powerpoint/2010/main" val="1528788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ndr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 y="1500241"/>
            <a:ext cx="8619067" cy="5135122"/>
          </a:xfrm>
          <a:prstGeom prst="rect">
            <a:avLst/>
          </a:prstGeom>
        </p:spPr>
      </p:pic>
      <p:sp>
        <p:nvSpPr>
          <p:cNvPr id="32772" name="Rectangle 2"/>
          <p:cNvSpPr>
            <a:spLocks noGrp="1" noChangeArrowheads="1"/>
          </p:cNvSpPr>
          <p:nvPr>
            <p:ph type="title"/>
          </p:nvPr>
        </p:nvSpPr>
        <p:spPr>
          <a:xfrm>
            <a:off x="423334" y="16936"/>
            <a:ext cx="7704666" cy="745385"/>
          </a:xfrm>
        </p:spPr>
        <p:txBody>
          <a:bodyPr>
            <a:normAutofit/>
          </a:bodyPr>
          <a:lstStyle/>
          <a:p>
            <a:pPr eaLnBrk="1" hangingPunct="1">
              <a:defRPr/>
            </a:pPr>
            <a:r>
              <a:rPr lang="en-US" dirty="0" smtClean="0"/>
              <a:t>Using the </a:t>
            </a:r>
            <a:r>
              <a:rPr lang="en-US" dirty="0" err="1" smtClean="0"/>
              <a:t>dendrogram</a:t>
            </a:r>
            <a:endParaRPr lang="en-US" dirty="0" smtClean="0"/>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We can use the </a:t>
            </a:r>
            <a:r>
              <a:rPr lang="en-US" dirty="0" err="1" smtClean="0"/>
              <a:t>dendrogram</a:t>
            </a:r>
            <a:r>
              <a:rPr lang="en-US" dirty="0" smtClean="0"/>
              <a:t> to cut the space into k clusters based on: distance or size</a:t>
            </a:r>
            <a:endParaRPr lang="en-US" dirty="0"/>
          </a:p>
        </p:txBody>
      </p:sp>
      <p:cxnSp>
        <p:nvCxnSpPr>
          <p:cNvPr id="5" name="Straight Connector 4"/>
          <p:cNvCxnSpPr/>
          <p:nvPr/>
        </p:nvCxnSpPr>
        <p:spPr>
          <a:xfrm flipV="1">
            <a:off x="1270000" y="3589867"/>
            <a:ext cx="6688667" cy="33866"/>
          </a:xfrm>
          <a:prstGeom prst="line">
            <a:avLst/>
          </a:prstGeom>
          <a:ln w="60325">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6671733" y="4368800"/>
            <a:ext cx="897467" cy="1761067"/>
          </a:xfrm>
          <a:prstGeom prst="rect">
            <a:avLst/>
          </a:prstGeom>
          <a:solidFill>
            <a:srgbClr val="FF0000">
              <a:alpha val="1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30805" y="3623734"/>
            <a:ext cx="897467" cy="2506134"/>
          </a:xfrm>
          <a:prstGeom prst="rect">
            <a:avLst/>
          </a:prstGeom>
          <a:solidFill>
            <a:srgbClr val="FF0000">
              <a:alpha val="1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51467" y="3149571"/>
            <a:ext cx="2336800"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Distance based cut</a:t>
            </a:r>
            <a:endParaRPr lang="en-US" dirty="0">
              <a:solidFill>
                <a:schemeClr val="bg1"/>
              </a:solidFill>
            </a:endParaRPr>
          </a:p>
        </p:txBody>
      </p:sp>
      <p:sp>
        <p:nvSpPr>
          <p:cNvPr id="10" name="TextBox 9"/>
          <p:cNvSpPr txBox="1"/>
          <p:nvPr/>
        </p:nvSpPr>
        <p:spPr>
          <a:xfrm>
            <a:off x="2319866" y="4758238"/>
            <a:ext cx="18965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Size based cut</a:t>
            </a:r>
            <a:endParaRPr lang="en-US" dirty="0">
              <a:solidFill>
                <a:schemeClr val="bg1"/>
              </a:solidFill>
            </a:endParaRPr>
          </a:p>
        </p:txBody>
      </p:sp>
      <p:cxnSp>
        <p:nvCxnSpPr>
          <p:cNvPr id="11" name="Straight Arrow Connector 10"/>
          <p:cNvCxnSpPr/>
          <p:nvPr/>
        </p:nvCxnSpPr>
        <p:spPr>
          <a:xfrm flipV="1">
            <a:off x="4351867" y="4758238"/>
            <a:ext cx="982133" cy="1862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284133" y="4944533"/>
            <a:ext cx="2963334" cy="1830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353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uster mea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467"/>
            <a:ext cx="8923867" cy="5520266"/>
          </a:xfrm>
          <a:prstGeom prst="rect">
            <a:avLst/>
          </a:prstGeom>
        </p:spPr>
      </p:pic>
      <p:sp>
        <p:nvSpPr>
          <p:cNvPr id="32772" name="Rectangle 2"/>
          <p:cNvSpPr>
            <a:spLocks noGrp="1" noChangeArrowheads="1"/>
          </p:cNvSpPr>
          <p:nvPr>
            <p:ph type="title"/>
          </p:nvPr>
        </p:nvSpPr>
        <p:spPr>
          <a:xfrm>
            <a:off x="423334" y="16936"/>
            <a:ext cx="5791200" cy="745385"/>
          </a:xfrm>
        </p:spPr>
        <p:txBody>
          <a:bodyPr>
            <a:normAutofit fontScale="90000"/>
          </a:bodyPr>
          <a:lstStyle/>
          <a:p>
            <a:pPr eaLnBrk="1" hangingPunct="1">
              <a:defRPr/>
            </a:pPr>
            <a:r>
              <a:rPr lang="en-US" dirty="0" smtClean="0"/>
              <a:t>Explaining clusters</a:t>
            </a:r>
          </a:p>
        </p:txBody>
      </p:sp>
      <p:sp>
        <p:nvSpPr>
          <p:cNvPr id="4" name="TextBox 3"/>
          <p:cNvSpPr txBox="1"/>
          <p:nvPr/>
        </p:nvSpPr>
        <p:spPr>
          <a:xfrm>
            <a:off x="457200" y="704214"/>
            <a:ext cx="8043333" cy="646331"/>
          </a:xfrm>
          <a:prstGeom prst="rect">
            <a:avLst/>
          </a:prstGeom>
          <a:noFill/>
        </p:spPr>
        <p:txBody>
          <a:bodyPr wrap="square" rtlCol="0">
            <a:spAutoFit/>
          </a:bodyPr>
          <a:lstStyle/>
          <a:p>
            <a:r>
              <a:rPr lang="en-US" dirty="0" smtClean="0"/>
              <a:t>We look at the mean adjusted centroid of each cluster to get a sense of what/who the cluster describes. </a:t>
            </a:r>
            <a:endParaRPr lang="en-US" dirty="0"/>
          </a:p>
        </p:txBody>
      </p:sp>
    </p:spTree>
    <p:extLst>
      <p:ext uri="{BB962C8B-B14F-4D97-AF65-F5344CB8AC3E}">
        <p14:creationId xmlns:p14="http://schemas.microsoft.com/office/powerpoint/2010/main" val="3420127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23" y="2337417"/>
            <a:ext cx="7680912" cy="1155888"/>
          </a:xfrm>
        </p:spPr>
        <p:txBody>
          <a:bodyPr>
            <a:normAutofit/>
          </a:bodyPr>
          <a:lstStyle/>
          <a:p>
            <a:pPr algn="ctr"/>
            <a:r>
              <a:rPr lang="en-US" dirty="0" smtClean="0"/>
              <a:t>clustering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fontScale="90000"/>
          </a:bodyPr>
          <a:lstStyle/>
          <a:p>
            <a:pPr eaLnBrk="1" hangingPunct="1">
              <a:defRPr/>
            </a:pPr>
            <a:r>
              <a:rPr lang="en-US" dirty="0" err="1" smtClean="0"/>
              <a:t>Hertzsprung</a:t>
            </a:r>
            <a:r>
              <a:rPr lang="en-US" dirty="0" smtClean="0"/>
              <a:t>-Russell Diagram</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457200" y="931333"/>
            <a:ext cx="8103258" cy="5545667"/>
          </a:xfrm>
          <a:prstGeom prst="rect">
            <a:avLst/>
          </a:prstGeom>
          <a:noFill/>
          <a:ln w="9525">
            <a:noFill/>
            <a:miter lim="800000"/>
            <a:headEnd/>
            <a:tailEnd/>
          </a:ln>
        </p:spPr>
      </p:pic>
    </p:spTree>
    <p:extLst>
      <p:ext uri="{BB962C8B-B14F-4D97-AF65-F5344CB8AC3E}">
        <p14:creationId xmlns:p14="http://schemas.microsoft.com/office/powerpoint/2010/main" val="47733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Basic clustering goal</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11200" y="1761066"/>
            <a:ext cx="7501467" cy="4665135"/>
          </a:xfrm>
          <a:prstGeom prst="rect">
            <a:avLst/>
          </a:prstGeom>
          <a:noFill/>
          <a:ln w="9525">
            <a:noFill/>
            <a:miter lim="800000"/>
            <a:headEnd/>
            <a:tailEnd/>
          </a:ln>
        </p:spPr>
      </p:pic>
      <p:sp>
        <p:nvSpPr>
          <p:cNvPr id="4" name="TextBox 3"/>
          <p:cNvSpPr txBox="1"/>
          <p:nvPr/>
        </p:nvSpPr>
        <p:spPr>
          <a:xfrm>
            <a:off x="524933" y="835799"/>
            <a:ext cx="7967134" cy="1097736"/>
          </a:xfrm>
          <a:prstGeom prst="rect">
            <a:avLst/>
          </a:prstGeom>
          <a:noFill/>
        </p:spPr>
        <p:txBody>
          <a:bodyPr wrap="square" rtlCol="0">
            <a:spAutoFit/>
          </a:bodyPr>
          <a:lstStyle/>
          <a:p>
            <a:r>
              <a:rPr lang="en-US" sz="2000" dirty="0" smtClean="0">
                <a:solidFill>
                  <a:srgbClr val="D1282E"/>
                </a:solidFill>
              </a:rPr>
              <a:t>How do I find distinct groupings of similar objects?</a:t>
            </a:r>
          </a:p>
          <a:p>
            <a:r>
              <a:rPr lang="en-US" sz="2000" dirty="0" smtClean="0"/>
              <a:t>An object is an row in a data matrix X with a feature vector X</a:t>
            </a:r>
            <a:r>
              <a:rPr lang="en-US" sz="2000" baseline="-25000" dirty="0" smtClean="0"/>
              <a:t>i</a:t>
            </a:r>
          </a:p>
          <a:p>
            <a:endParaRPr lang="en-US" sz="2000" baseline="-25000" dirty="0"/>
          </a:p>
          <a:p>
            <a:endParaRPr lang="en-US" baseline="-25000" dirty="0" smtClean="0"/>
          </a:p>
        </p:txBody>
      </p:sp>
    </p:spTree>
    <p:extLst>
      <p:ext uri="{BB962C8B-B14F-4D97-AF65-F5344CB8AC3E}">
        <p14:creationId xmlns:p14="http://schemas.microsoft.com/office/powerpoint/2010/main" val="264514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40267" y="50800"/>
            <a:ext cx="8229600" cy="795867"/>
          </a:xfrm>
        </p:spPr>
        <p:txBody>
          <a:bodyPr>
            <a:normAutofit/>
          </a:bodyPr>
          <a:lstStyle/>
          <a:p>
            <a:pPr eaLnBrk="1" hangingPunct="1">
              <a:defRPr/>
            </a:pPr>
            <a:r>
              <a:rPr lang="en-US" dirty="0" smtClean="0"/>
              <a:t>Basic clustering goal</a:t>
            </a:r>
          </a:p>
        </p:txBody>
      </p:sp>
      <p:pic>
        <p:nvPicPr>
          <p:cNvPr id="41988" name="Picture 4" descr="hr-clustering-colour"/>
          <p:cNvPicPr>
            <a:picLocks noChangeAspect="1" noChangeArrowheads="1"/>
          </p:cNvPicPr>
          <p:nvPr/>
        </p:nvPicPr>
        <p:blipFill>
          <a:blip r:embed="rId3" cstate="print"/>
          <a:srcRect/>
          <a:stretch>
            <a:fillRect/>
          </a:stretch>
        </p:blipFill>
        <p:spPr bwMode="auto">
          <a:xfrm>
            <a:off x="728133" y="1794932"/>
            <a:ext cx="7501467" cy="4665135"/>
          </a:xfrm>
          <a:prstGeom prst="rect">
            <a:avLst/>
          </a:prstGeom>
          <a:noFill/>
          <a:ln w="9525">
            <a:noFill/>
            <a:miter lim="800000"/>
            <a:headEnd/>
            <a:tailEnd/>
          </a:ln>
        </p:spPr>
      </p:pic>
      <p:sp>
        <p:nvSpPr>
          <p:cNvPr id="4" name="TextBox 3"/>
          <p:cNvSpPr txBox="1"/>
          <p:nvPr/>
        </p:nvSpPr>
        <p:spPr>
          <a:xfrm>
            <a:off x="524933" y="751134"/>
            <a:ext cx="8144934" cy="1200329"/>
          </a:xfrm>
          <a:prstGeom prst="rect">
            <a:avLst/>
          </a:prstGeom>
          <a:noFill/>
        </p:spPr>
        <p:txBody>
          <a:bodyPr wrap="square" rtlCol="0">
            <a:spAutoFit/>
          </a:bodyPr>
          <a:lstStyle/>
          <a:p>
            <a:r>
              <a:rPr lang="en-US" sz="2000" dirty="0">
                <a:solidFill>
                  <a:srgbClr val="D1282E"/>
                </a:solidFill>
              </a:rPr>
              <a:t>Compute similarity/distance between objects</a:t>
            </a:r>
          </a:p>
          <a:p>
            <a:r>
              <a:rPr lang="en-US" sz="2000" dirty="0"/>
              <a:t>Create distinct groups that minimize intra-group distance and maximize inter-group distances</a:t>
            </a:r>
            <a:endParaRPr lang="en-US" sz="2000" baseline="-25000" dirty="0"/>
          </a:p>
          <a:p>
            <a:endParaRPr lang="en-US" baseline="-25000" dirty="0" smtClean="0"/>
          </a:p>
        </p:txBody>
      </p:sp>
      <p:sp>
        <p:nvSpPr>
          <p:cNvPr id="2" name="Oval 1"/>
          <p:cNvSpPr/>
          <p:nvPr/>
        </p:nvSpPr>
        <p:spPr>
          <a:xfrm>
            <a:off x="3556000" y="4470400"/>
            <a:ext cx="1219200"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89600" y="3081867"/>
            <a:ext cx="1490252"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283199" y="2404534"/>
            <a:ext cx="1862667" cy="677333"/>
          </a:xfrm>
          <a:prstGeom prst="ellipse">
            <a:avLst/>
          </a:prstGeom>
          <a:no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Oval 2"/>
          <p:cNvSpPr/>
          <p:nvPr/>
        </p:nvSpPr>
        <p:spPr>
          <a:xfrm rot="1862769">
            <a:off x="3563769" y="304800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rot="601358">
            <a:off x="4325757" y="3691458"/>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1862769">
            <a:off x="5164667" y="4017493"/>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rot="1862769">
            <a:off x="5697367" y="4464061"/>
            <a:ext cx="1049867" cy="321733"/>
          </a:xfrm>
          <a:prstGeom prst="ellipse">
            <a:avLst/>
          </a:prstGeom>
          <a:no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882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2" y="259748"/>
            <a:ext cx="7967134" cy="576051"/>
          </a:xfrm>
        </p:spPr>
        <p:txBody>
          <a:bodyPr>
            <a:normAutofit fontScale="90000"/>
          </a:bodyPr>
          <a:lstStyle/>
          <a:p>
            <a:r>
              <a:rPr lang="en-US" u="sng" dirty="0" smtClean="0"/>
              <a:t>2 techniques</a:t>
            </a:r>
            <a:endParaRPr lang="en-US" u="sng" dirty="0"/>
          </a:p>
        </p:txBody>
      </p:sp>
      <p:sp>
        <p:nvSpPr>
          <p:cNvPr id="3" name="TextBox 2"/>
          <p:cNvSpPr txBox="1"/>
          <p:nvPr/>
        </p:nvSpPr>
        <p:spPr>
          <a:xfrm>
            <a:off x="524933" y="835799"/>
            <a:ext cx="7967134" cy="4893647"/>
          </a:xfrm>
          <a:prstGeom prst="rect">
            <a:avLst/>
          </a:prstGeom>
          <a:noFill/>
        </p:spPr>
        <p:txBody>
          <a:bodyPr wrap="square" rtlCol="0">
            <a:spAutoFit/>
          </a:bodyPr>
          <a:lstStyle/>
          <a:p>
            <a:endParaRPr lang="en-US" baseline="-25000" dirty="0"/>
          </a:p>
          <a:p>
            <a:endParaRPr lang="en-US" baseline="-25000" dirty="0" smtClean="0"/>
          </a:p>
          <a:p>
            <a:r>
              <a:rPr lang="en-US" sz="2400" b="1" dirty="0" smtClean="0"/>
              <a:t>K-Means (partitioning)</a:t>
            </a:r>
          </a:p>
          <a:p>
            <a:pPr marL="342900" indent="-342900">
              <a:buFont typeface="Arial"/>
              <a:buChar char="•"/>
            </a:pPr>
            <a:r>
              <a:rPr lang="en-US" sz="2400" dirty="0" smtClean="0"/>
              <a:t>Clusters are defined by a center point</a:t>
            </a:r>
          </a:p>
          <a:p>
            <a:pPr marL="342900" indent="-342900">
              <a:buFont typeface="Arial"/>
              <a:buChar char="•"/>
            </a:pPr>
            <a:r>
              <a:rPr lang="en-US" sz="2400" dirty="0" smtClean="0"/>
              <a:t># groupings chosen in advance</a:t>
            </a:r>
          </a:p>
          <a:p>
            <a:pPr marL="342900" indent="-342900">
              <a:buFont typeface="Arial"/>
              <a:buChar char="•"/>
            </a:pPr>
            <a:r>
              <a:rPr lang="en-US" sz="2400" dirty="0" smtClean="0"/>
              <a:t>Each object belongs to cluster in which it has minimum distance to cluster center</a:t>
            </a:r>
          </a:p>
          <a:p>
            <a:pPr marL="342900" indent="-342900">
              <a:buFont typeface="Arial"/>
              <a:buChar char="•"/>
            </a:pPr>
            <a:r>
              <a:rPr lang="en-US" sz="2400" dirty="0" smtClean="0"/>
              <a:t>Generally cheaper, but not stable</a:t>
            </a:r>
          </a:p>
          <a:p>
            <a:endParaRPr lang="en-US" sz="2400" dirty="0" smtClean="0"/>
          </a:p>
          <a:p>
            <a:r>
              <a:rPr lang="en-US" sz="2400" b="1" dirty="0" smtClean="0"/>
              <a:t>Hierarchical</a:t>
            </a:r>
          </a:p>
          <a:p>
            <a:pPr marL="342900" indent="-342900">
              <a:buFont typeface="Arial"/>
              <a:buChar char="•"/>
            </a:pPr>
            <a:r>
              <a:rPr lang="en-US" sz="2400" dirty="0" smtClean="0"/>
              <a:t>Clusters are arranged in a nested taxonomy</a:t>
            </a:r>
          </a:p>
          <a:p>
            <a:pPr marL="342900" indent="-342900">
              <a:buFont typeface="Arial"/>
              <a:buChar char="•"/>
            </a:pPr>
            <a:r>
              <a:rPr lang="en-US" sz="2400" dirty="0" smtClean="0"/>
              <a:t>K can be chosen after the fact</a:t>
            </a:r>
          </a:p>
          <a:p>
            <a:pPr marL="342900" indent="-342900">
              <a:buFont typeface="Arial"/>
              <a:buChar char="•"/>
            </a:pPr>
            <a:r>
              <a:rPr lang="en-US" sz="2400" dirty="0" smtClean="0"/>
              <a:t>Stable but computationally expensive</a:t>
            </a:r>
          </a:p>
          <a:p>
            <a:pPr marL="342900" indent="-342900">
              <a:buFont typeface="Arial"/>
              <a:buChar char="•"/>
            </a:pPr>
            <a:endParaRPr lang="en-US" sz="2400" dirty="0"/>
          </a:p>
        </p:txBody>
      </p:sp>
    </p:spTree>
    <p:extLst>
      <p:ext uri="{BB962C8B-B14F-4D97-AF65-F5344CB8AC3E}">
        <p14:creationId xmlns:p14="http://schemas.microsoft.com/office/powerpoint/2010/main" val="3949610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169334"/>
            <a:ext cx="5791200" cy="728451"/>
          </a:xfrm>
        </p:spPr>
        <p:txBody>
          <a:bodyPr/>
          <a:lstStyle/>
          <a:p>
            <a:pPr eaLnBrk="1" hangingPunct="1">
              <a:defRPr/>
            </a:pPr>
            <a:r>
              <a:rPr lang="en-US" dirty="0" smtClean="0"/>
              <a:t>K-Means</a:t>
            </a:r>
          </a:p>
        </p:txBody>
      </p:sp>
      <p:sp>
        <p:nvSpPr>
          <p:cNvPr id="46085" name="Line 4"/>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6086" name="Line 5"/>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6087" name="Oval 6"/>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88" name="Oval 7"/>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89" name="Oval 8"/>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0" name="Oval 9"/>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1" name="Oval 10"/>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2" name="Oval 11"/>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3" name="Oval 12"/>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4" name="Oval 13"/>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5" name="Oval 14"/>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6" name="Oval 15"/>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7" name="Oval 16"/>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8" name="Oval 17"/>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099" name="Oval 18"/>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0" name="Oval 19"/>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1" name="Oval 20"/>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2" name="Oval 21"/>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3" name="Oval 22"/>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6107" name="Line 27"/>
          <p:cNvSpPr>
            <a:spLocks noChangeShapeType="1"/>
          </p:cNvSpPr>
          <p:nvPr/>
        </p:nvSpPr>
        <p:spPr bwMode="auto">
          <a:xfrm flipH="1" flipV="1">
            <a:off x="1981200" y="4114800"/>
            <a:ext cx="2667000" cy="1828800"/>
          </a:xfrm>
          <a:prstGeom prst="line">
            <a:avLst/>
          </a:prstGeom>
          <a:noFill/>
          <a:ln w="9525">
            <a:solidFill>
              <a:schemeClr val="tx1"/>
            </a:solidFill>
            <a:round/>
            <a:headEnd/>
            <a:tailEnd type="triangle" w="med" len="med"/>
          </a:ln>
        </p:spPr>
        <p:txBody>
          <a:bodyPr wrap="none" anchor="ctr"/>
          <a:lstStyle/>
          <a:p>
            <a:endParaRPr lang="en-US"/>
          </a:p>
        </p:txBody>
      </p:sp>
      <p:sp>
        <p:nvSpPr>
          <p:cNvPr id="46108" name="Line 28"/>
          <p:cNvSpPr>
            <a:spLocks noChangeShapeType="1"/>
          </p:cNvSpPr>
          <p:nvPr/>
        </p:nvSpPr>
        <p:spPr bwMode="auto">
          <a:xfrm flipH="1" flipV="1">
            <a:off x="2895600" y="3810000"/>
            <a:ext cx="1752600" cy="2133600"/>
          </a:xfrm>
          <a:prstGeom prst="line">
            <a:avLst/>
          </a:prstGeom>
          <a:noFill/>
          <a:ln w="9525">
            <a:solidFill>
              <a:schemeClr val="tx1"/>
            </a:solidFill>
            <a:round/>
            <a:headEnd/>
            <a:tailEnd type="triangle" w="med" len="med"/>
          </a:ln>
        </p:spPr>
        <p:txBody>
          <a:bodyPr wrap="none" anchor="ctr"/>
          <a:lstStyle/>
          <a:p>
            <a:endParaRPr lang="en-US"/>
          </a:p>
        </p:txBody>
      </p:sp>
      <p:sp>
        <p:nvSpPr>
          <p:cNvPr id="46109" name="Line 29"/>
          <p:cNvSpPr>
            <a:spLocks noChangeShapeType="1"/>
          </p:cNvSpPr>
          <p:nvPr/>
        </p:nvSpPr>
        <p:spPr bwMode="auto">
          <a:xfrm flipH="1" flipV="1">
            <a:off x="4419600" y="4191000"/>
            <a:ext cx="228600" cy="1752600"/>
          </a:xfrm>
          <a:prstGeom prst="line">
            <a:avLst/>
          </a:prstGeom>
          <a:noFill/>
          <a:ln w="9525">
            <a:solidFill>
              <a:schemeClr val="tx1"/>
            </a:solidFill>
            <a:round/>
            <a:headEnd/>
            <a:tailEnd type="triangle" w="med" len="med"/>
          </a:ln>
        </p:spPr>
        <p:txBody>
          <a:bodyPr wrap="none" anchor="ctr"/>
          <a:lstStyle/>
          <a:p>
            <a:endParaRPr lang="en-US"/>
          </a:p>
        </p:txBody>
      </p:sp>
      <p:sp>
        <p:nvSpPr>
          <p:cNvPr id="46110" name="Text Box 30"/>
          <p:cNvSpPr txBox="1">
            <a:spLocks noChangeArrowheads="1"/>
          </p:cNvSpPr>
          <p:nvPr/>
        </p:nvSpPr>
        <p:spPr bwMode="auto">
          <a:xfrm>
            <a:off x="4403725" y="5908675"/>
            <a:ext cx="895350" cy="457200"/>
          </a:xfrm>
          <a:prstGeom prst="rect">
            <a:avLst/>
          </a:prstGeom>
          <a:noFill/>
          <a:ln w="9525">
            <a:noFill/>
            <a:miter lim="800000"/>
            <a:headEnd/>
            <a:tailEnd/>
          </a:ln>
        </p:spPr>
        <p:txBody>
          <a:bodyPr wrap="none">
            <a:spAutoFit/>
          </a:bodyPr>
          <a:lstStyle/>
          <a:p>
            <a:r>
              <a:rPr lang="en-US">
                <a:latin typeface="Times New Roman" pitchFamily="18" charset="0"/>
              </a:rPr>
              <a:t>Seeds</a:t>
            </a:r>
          </a:p>
        </p:txBody>
      </p:sp>
      <p:sp>
        <p:nvSpPr>
          <p:cNvPr id="46111" name="Text Box 31"/>
          <p:cNvSpPr txBox="1">
            <a:spLocks noChangeArrowheads="1"/>
          </p:cNvSpPr>
          <p:nvPr/>
        </p:nvSpPr>
        <p:spPr bwMode="auto">
          <a:xfrm>
            <a:off x="457200" y="910905"/>
            <a:ext cx="7890933" cy="830997"/>
          </a:xfrm>
          <a:prstGeom prst="rect">
            <a:avLst/>
          </a:prstGeom>
          <a:noFill/>
          <a:ln w="9525">
            <a:noFill/>
            <a:miter lim="800000"/>
            <a:headEnd/>
            <a:tailEnd/>
          </a:ln>
        </p:spPr>
        <p:txBody>
          <a:bodyPr wrap="square">
            <a:spAutoFit/>
          </a:bodyPr>
          <a:lstStyle/>
          <a:p>
            <a:r>
              <a:rPr lang="en-US" sz="2400" dirty="0" smtClean="0">
                <a:latin typeface="Times New Roman" pitchFamily="18" charset="0"/>
              </a:rPr>
              <a:t>1. Start with data and a predefined number of clusters, k.</a:t>
            </a:r>
          </a:p>
          <a:p>
            <a:r>
              <a:rPr lang="en-US" sz="2400" dirty="0" smtClean="0">
                <a:latin typeface="Times New Roman" pitchFamily="18" charset="0"/>
              </a:rPr>
              <a:t>2. Choose k seeds randomly.</a:t>
            </a:r>
            <a:endParaRPr lang="en-US" sz="2400" dirty="0">
              <a:latin typeface="Times New Roman" pitchFamily="18" charset="0"/>
            </a:endParaRPr>
          </a:p>
        </p:txBody>
      </p:sp>
      <p:sp>
        <p:nvSpPr>
          <p:cNvPr id="32" name="AutoShape 31"/>
          <p:cNvSpPr>
            <a:spLocks noChangeArrowheads="1"/>
          </p:cNvSpPr>
          <p:nvPr/>
        </p:nvSpPr>
        <p:spPr bwMode="auto">
          <a:xfrm>
            <a:off x="2709328" y="351365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3" name="AutoShape 31"/>
          <p:cNvSpPr>
            <a:spLocks noChangeArrowheads="1"/>
          </p:cNvSpPr>
          <p:nvPr/>
        </p:nvSpPr>
        <p:spPr bwMode="auto">
          <a:xfrm>
            <a:off x="1790700"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4" name="AutoShape 31"/>
          <p:cNvSpPr>
            <a:spLocks noChangeArrowheads="1"/>
          </p:cNvSpPr>
          <p:nvPr/>
        </p:nvSpPr>
        <p:spPr bwMode="auto">
          <a:xfrm>
            <a:off x="4289425"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548703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320674" y="3"/>
            <a:ext cx="8382001" cy="915036"/>
          </a:xfrm>
        </p:spPr>
        <p:txBody>
          <a:bodyPr>
            <a:normAutofit fontScale="90000"/>
          </a:bodyPr>
          <a:lstStyle/>
          <a:p>
            <a:pPr eaLnBrk="1" hangingPunct="1">
              <a:defRPr/>
            </a:pPr>
            <a:r>
              <a:rPr lang="en-US" dirty="0" smtClean="0"/>
              <a:t>Assign Instances to Clusters</a:t>
            </a:r>
          </a:p>
        </p:txBody>
      </p:sp>
      <p:sp>
        <p:nvSpPr>
          <p:cNvPr id="47109"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7110"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7111"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2"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3"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4"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5"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6"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7"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8"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19"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0"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1"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2"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3"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4"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5"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6"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27"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7131" name="Line 30"/>
          <p:cNvSpPr>
            <a:spLocks noChangeShapeType="1"/>
          </p:cNvSpPr>
          <p:nvPr/>
        </p:nvSpPr>
        <p:spPr bwMode="auto">
          <a:xfrm>
            <a:off x="1524000" y="3200400"/>
            <a:ext cx="2362200" cy="2362200"/>
          </a:xfrm>
          <a:prstGeom prst="line">
            <a:avLst/>
          </a:prstGeom>
          <a:noFill/>
          <a:ln w="9525">
            <a:solidFill>
              <a:schemeClr val="tx1"/>
            </a:solidFill>
            <a:round/>
            <a:headEnd/>
            <a:tailEnd/>
          </a:ln>
        </p:spPr>
        <p:txBody>
          <a:bodyPr wrap="none" anchor="ctr"/>
          <a:lstStyle/>
          <a:p>
            <a:endParaRPr lang="en-US"/>
          </a:p>
        </p:txBody>
      </p:sp>
      <p:sp>
        <p:nvSpPr>
          <p:cNvPr id="47132" name="Line 31"/>
          <p:cNvSpPr>
            <a:spLocks noChangeShapeType="1"/>
          </p:cNvSpPr>
          <p:nvPr/>
        </p:nvSpPr>
        <p:spPr bwMode="auto">
          <a:xfrm flipV="1">
            <a:off x="2743200" y="2133600"/>
            <a:ext cx="2819400" cy="2286000"/>
          </a:xfrm>
          <a:prstGeom prst="line">
            <a:avLst/>
          </a:prstGeom>
          <a:noFill/>
          <a:ln w="9525">
            <a:solidFill>
              <a:schemeClr val="tx1"/>
            </a:solidFill>
            <a:round/>
            <a:headEnd/>
            <a:tailEnd/>
          </a:ln>
        </p:spPr>
        <p:txBody>
          <a:bodyPr wrap="none" anchor="ctr"/>
          <a:lstStyle/>
          <a:p>
            <a:endParaRPr lang="en-US"/>
          </a:p>
        </p:txBody>
      </p:sp>
      <p:sp>
        <p:nvSpPr>
          <p:cNvPr id="29" name="Text Box 31"/>
          <p:cNvSpPr txBox="1">
            <a:spLocks noChangeArrowheads="1"/>
          </p:cNvSpPr>
          <p:nvPr/>
        </p:nvSpPr>
        <p:spPr bwMode="auto">
          <a:xfrm>
            <a:off x="457200" y="910905"/>
            <a:ext cx="7890933" cy="830997"/>
          </a:xfrm>
          <a:prstGeom prst="rect">
            <a:avLst/>
          </a:prstGeom>
          <a:noFill/>
          <a:ln w="9525">
            <a:noFill/>
            <a:miter lim="800000"/>
            <a:headEnd/>
            <a:tailEnd/>
          </a:ln>
        </p:spPr>
        <p:txBody>
          <a:bodyPr wrap="square">
            <a:spAutoFit/>
          </a:bodyPr>
          <a:lstStyle/>
          <a:p>
            <a:r>
              <a:rPr lang="en-US" sz="2400" dirty="0">
                <a:latin typeface="Times New Roman" pitchFamily="18" charset="0"/>
              </a:rPr>
              <a:t>3</a:t>
            </a:r>
            <a:r>
              <a:rPr lang="en-US" sz="2400" dirty="0" smtClean="0">
                <a:latin typeface="Times New Roman" pitchFamily="18" charset="0"/>
              </a:rPr>
              <a:t>. Assign each instance to the cluster for which it is closest to the cluster center.</a:t>
            </a:r>
          </a:p>
        </p:txBody>
      </p:sp>
      <p:sp>
        <p:nvSpPr>
          <p:cNvPr id="30" name="AutoShape 31"/>
          <p:cNvSpPr>
            <a:spLocks noChangeArrowheads="1"/>
          </p:cNvSpPr>
          <p:nvPr/>
        </p:nvSpPr>
        <p:spPr bwMode="auto">
          <a:xfrm>
            <a:off x="2709328" y="351365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1" name="AutoShape 31"/>
          <p:cNvSpPr>
            <a:spLocks noChangeArrowheads="1"/>
          </p:cNvSpPr>
          <p:nvPr/>
        </p:nvSpPr>
        <p:spPr bwMode="auto">
          <a:xfrm>
            <a:off x="1790700"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32" name="AutoShape 31"/>
          <p:cNvSpPr>
            <a:spLocks noChangeArrowheads="1"/>
          </p:cNvSpPr>
          <p:nvPr/>
        </p:nvSpPr>
        <p:spPr bwMode="auto">
          <a:xfrm>
            <a:off x="4289425" y="3852333"/>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2106010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152718"/>
            <a:ext cx="5791200" cy="558482"/>
          </a:xfrm>
        </p:spPr>
        <p:txBody>
          <a:bodyPr>
            <a:normAutofit fontScale="90000"/>
          </a:bodyPr>
          <a:lstStyle/>
          <a:p>
            <a:pPr eaLnBrk="1" hangingPunct="1">
              <a:defRPr/>
            </a:pPr>
            <a:r>
              <a:rPr lang="en-US" dirty="0" smtClean="0"/>
              <a:t>Find New Centroids</a:t>
            </a:r>
          </a:p>
        </p:txBody>
      </p:sp>
      <p:sp>
        <p:nvSpPr>
          <p:cNvPr id="48133" name="Line 3"/>
          <p:cNvSpPr>
            <a:spLocks noChangeShapeType="1"/>
          </p:cNvSpPr>
          <p:nvPr/>
        </p:nvSpPr>
        <p:spPr bwMode="auto">
          <a:xfrm flipV="1">
            <a:off x="1524000" y="1981200"/>
            <a:ext cx="0" cy="3581400"/>
          </a:xfrm>
          <a:prstGeom prst="line">
            <a:avLst/>
          </a:prstGeom>
          <a:noFill/>
          <a:ln w="9525">
            <a:solidFill>
              <a:schemeClr val="tx1"/>
            </a:solidFill>
            <a:round/>
            <a:headEnd/>
            <a:tailEnd type="triangle" w="med" len="med"/>
          </a:ln>
        </p:spPr>
        <p:txBody>
          <a:bodyPr wrap="none" anchor="ctr"/>
          <a:lstStyle/>
          <a:p>
            <a:endParaRPr lang="en-US"/>
          </a:p>
        </p:txBody>
      </p:sp>
      <p:sp>
        <p:nvSpPr>
          <p:cNvPr id="48134" name="Line 4"/>
          <p:cNvSpPr>
            <a:spLocks noChangeShapeType="1"/>
          </p:cNvSpPr>
          <p:nvPr/>
        </p:nvSpPr>
        <p:spPr bwMode="auto">
          <a:xfrm>
            <a:off x="1524000" y="5562600"/>
            <a:ext cx="4419600" cy="0"/>
          </a:xfrm>
          <a:prstGeom prst="line">
            <a:avLst/>
          </a:prstGeom>
          <a:noFill/>
          <a:ln w="9525">
            <a:solidFill>
              <a:schemeClr val="tx1"/>
            </a:solidFill>
            <a:round/>
            <a:headEnd/>
            <a:tailEnd type="triangle" w="med" len="med"/>
          </a:ln>
        </p:spPr>
        <p:txBody>
          <a:bodyPr wrap="none" anchor="ctr"/>
          <a:lstStyle/>
          <a:p>
            <a:endParaRPr lang="en-US"/>
          </a:p>
        </p:txBody>
      </p:sp>
      <p:sp>
        <p:nvSpPr>
          <p:cNvPr id="48135" name="Oval 5"/>
          <p:cNvSpPr>
            <a:spLocks noChangeArrowheads="1"/>
          </p:cNvSpPr>
          <p:nvPr/>
        </p:nvSpPr>
        <p:spPr bwMode="auto">
          <a:xfrm>
            <a:off x="1905000" y="4648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6" name="Oval 6"/>
          <p:cNvSpPr>
            <a:spLocks noChangeArrowheads="1"/>
          </p:cNvSpPr>
          <p:nvPr/>
        </p:nvSpPr>
        <p:spPr bwMode="auto">
          <a:xfrm>
            <a:off x="2590800" y="4572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7" name="Oval 7"/>
          <p:cNvSpPr>
            <a:spLocks noChangeArrowheads="1"/>
          </p:cNvSpPr>
          <p:nvPr/>
        </p:nvSpPr>
        <p:spPr bwMode="auto">
          <a:xfrm>
            <a:off x="2133600" y="4191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8" name="Oval 8"/>
          <p:cNvSpPr>
            <a:spLocks noChangeArrowheads="1"/>
          </p:cNvSpPr>
          <p:nvPr/>
        </p:nvSpPr>
        <p:spPr bwMode="auto">
          <a:xfrm>
            <a:off x="2209800" y="4800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39" name="Oval 9"/>
          <p:cNvSpPr>
            <a:spLocks noChangeArrowheads="1"/>
          </p:cNvSpPr>
          <p:nvPr/>
        </p:nvSpPr>
        <p:spPr bwMode="auto">
          <a:xfrm>
            <a:off x="2971800" y="4267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0" name="Oval 10"/>
          <p:cNvSpPr>
            <a:spLocks noChangeArrowheads="1"/>
          </p:cNvSpPr>
          <p:nvPr/>
        </p:nvSpPr>
        <p:spPr bwMode="auto">
          <a:xfrm>
            <a:off x="4648200" y="4495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1" name="Oval 11"/>
          <p:cNvSpPr>
            <a:spLocks noChangeArrowheads="1"/>
          </p:cNvSpPr>
          <p:nvPr/>
        </p:nvSpPr>
        <p:spPr bwMode="auto">
          <a:xfrm>
            <a:off x="5257800" y="4114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2" name="Oval 12"/>
          <p:cNvSpPr>
            <a:spLocks noChangeArrowheads="1"/>
          </p:cNvSpPr>
          <p:nvPr/>
        </p:nvSpPr>
        <p:spPr bwMode="auto">
          <a:xfrm>
            <a:off x="5029200" y="3733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3" name="Oval 13"/>
          <p:cNvSpPr>
            <a:spLocks noChangeArrowheads="1"/>
          </p:cNvSpPr>
          <p:nvPr/>
        </p:nvSpPr>
        <p:spPr bwMode="auto">
          <a:xfrm>
            <a:off x="5410200" y="32766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4" name="Oval 14"/>
          <p:cNvSpPr>
            <a:spLocks noChangeArrowheads="1"/>
          </p:cNvSpPr>
          <p:nvPr/>
        </p:nvSpPr>
        <p:spPr bwMode="auto">
          <a:xfrm>
            <a:off x="5029200" y="29718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5" name="Oval 15"/>
          <p:cNvSpPr>
            <a:spLocks noChangeArrowheads="1"/>
          </p:cNvSpPr>
          <p:nvPr/>
        </p:nvSpPr>
        <p:spPr bwMode="auto">
          <a:xfrm>
            <a:off x="2362200" y="2819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6" name="Oval 16"/>
          <p:cNvSpPr>
            <a:spLocks noChangeArrowheads="1"/>
          </p:cNvSpPr>
          <p:nvPr/>
        </p:nvSpPr>
        <p:spPr bwMode="auto">
          <a:xfrm>
            <a:off x="19050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7" name="Oval 17"/>
          <p:cNvSpPr>
            <a:spLocks noChangeArrowheads="1"/>
          </p:cNvSpPr>
          <p:nvPr/>
        </p:nvSpPr>
        <p:spPr bwMode="auto">
          <a:xfrm>
            <a:off x="1981200" y="3048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8" name="Oval 18"/>
          <p:cNvSpPr>
            <a:spLocks noChangeArrowheads="1"/>
          </p:cNvSpPr>
          <p:nvPr/>
        </p:nvSpPr>
        <p:spPr bwMode="auto">
          <a:xfrm>
            <a:off x="2895600" y="26670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49" name="Oval 19"/>
          <p:cNvSpPr>
            <a:spLocks noChangeArrowheads="1"/>
          </p:cNvSpPr>
          <p:nvPr/>
        </p:nvSpPr>
        <p:spPr bwMode="auto">
          <a:xfrm>
            <a:off x="23622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0" name="Oval 20"/>
          <p:cNvSpPr>
            <a:spLocks noChangeArrowheads="1"/>
          </p:cNvSpPr>
          <p:nvPr/>
        </p:nvSpPr>
        <p:spPr bwMode="auto">
          <a:xfrm>
            <a:off x="2819400" y="3200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1" name="Oval 21"/>
          <p:cNvSpPr>
            <a:spLocks noChangeArrowheads="1"/>
          </p:cNvSpPr>
          <p:nvPr/>
        </p:nvSpPr>
        <p:spPr bwMode="auto">
          <a:xfrm>
            <a:off x="2362200" y="24384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2" name="Oval 22"/>
          <p:cNvSpPr>
            <a:spLocks noChangeArrowheads="1"/>
          </p:cNvSpPr>
          <p:nvPr/>
        </p:nvSpPr>
        <p:spPr bwMode="auto">
          <a:xfrm>
            <a:off x="1752600" y="3886200"/>
            <a:ext cx="228600" cy="228600"/>
          </a:xfrm>
          <a:prstGeom prst="ellipse">
            <a:avLst/>
          </a:prstGeom>
          <a:solidFill>
            <a:schemeClr val="hlink"/>
          </a:solidFill>
          <a:ln w="38100">
            <a:solidFill>
              <a:schemeClr val="tx1"/>
            </a:solidFill>
            <a:round/>
            <a:headEnd/>
            <a:tailEnd/>
          </a:ln>
        </p:spPr>
        <p:txBody>
          <a:bodyPr wrap="none" anchor="ctr"/>
          <a:lstStyle/>
          <a:p>
            <a:endParaRPr lang="en-US"/>
          </a:p>
        </p:txBody>
      </p:sp>
      <p:sp>
        <p:nvSpPr>
          <p:cNvPr id="48153" name="Oval 23"/>
          <p:cNvSpPr>
            <a:spLocks noChangeArrowheads="1"/>
          </p:cNvSpPr>
          <p:nvPr/>
        </p:nvSpPr>
        <p:spPr bwMode="auto">
          <a:xfrm>
            <a:off x="2590800" y="3505200"/>
            <a:ext cx="228600" cy="228600"/>
          </a:xfrm>
          <a:prstGeom prst="ellipse">
            <a:avLst/>
          </a:prstGeom>
          <a:solidFill>
            <a:schemeClr val="bg1"/>
          </a:solidFill>
          <a:ln w="38100">
            <a:solidFill>
              <a:schemeClr val="tx1"/>
            </a:solidFill>
            <a:round/>
            <a:headEnd/>
            <a:tailEnd/>
          </a:ln>
        </p:spPr>
        <p:txBody>
          <a:bodyPr wrap="none" anchor="ctr"/>
          <a:lstStyle/>
          <a:p>
            <a:endParaRPr lang="en-US"/>
          </a:p>
        </p:txBody>
      </p:sp>
      <p:sp>
        <p:nvSpPr>
          <p:cNvPr id="48154" name="Oval 24"/>
          <p:cNvSpPr>
            <a:spLocks noChangeArrowheads="1"/>
          </p:cNvSpPr>
          <p:nvPr/>
        </p:nvSpPr>
        <p:spPr bwMode="auto">
          <a:xfrm>
            <a:off x="4191000" y="3886200"/>
            <a:ext cx="228600" cy="228600"/>
          </a:xfrm>
          <a:prstGeom prst="ellipse">
            <a:avLst/>
          </a:prstGeom>
          <a:solidFill>
            <a:srgbClr val="FFFF99"/>
          </a:solidFill>
          <a:ln w="38100">
            <a:solidFill>
              <a:schemeClr val="tx1"/>
            </a:solidFill>
            <a:round/>
            <a:headEnd/>
            <a:tailEnd/>
          </a:ln>
        </p:spPr>
        <p:txBody>
          <a:bodyPr wrap="none" anchor="ctr"/>
          <a:lstStyle/>
          <a:p>
            <a:endParaRPr lang="en-US"/>
          </a:p>
        </p:txBody>
      </p:sp>
      <p:sp>
        <p:nvSpPr>
          <p:cNvPr id="48155" name="AutoShape 29"/>
          <p:cNvSpPr>
            <a:spLocks noChangeArrowheads="1"/>
          </p:cNvSpPr>
          <p:nvPr/>
        </p:nvSpPr>
        <p:spPr bwMode="auto">
          <a:xfrm>
            <a:off x="2057400" y="44196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48156" name="AutoShape 30"/>
          <p:cNvSpPr>
            <a:spLocks noChangeArrowheads="1"/>
          </p:cNvSpPr>
          <p:nvPr/>
        </p:nvSpPr>
        <p:spPr bwMode="auto">
          <a:xfrm>
            <a:off x="4800600" y="3657600"/>
            <a:ext cx="228600" cy="228600"/>
          </a:xfrm>
          <a:prstGeom prst="plus">
            <a:avLst>
              <a:gd name="adj" fmla="val 25000"/>
            </a:avLst>
          </a:prstGeom>
          <a:solidFill>
            <a:srgbClr val="FF0000"/>
          </a:solidFill>
          <a:ln w="38100">
            <a:solidFill>
              <a:schemeClr val="tx1"/>
            </a:solidFill>
            <a:miter lim="800000"/>
            <a:headEnd/>
            <a:tailEnd/>
          </a:ln>
        </p:spPr>
        <p:txBody>
          <a:bodyPr wrap="none" anchor="ctr"/>
          <a:lstStyle/>
          <a:p>
            <a:endParaRPr lang="en-US"/>
          </a:p>
        </p:txBody>
      </p:sp>
      <p:sp>
        <p:nvSpPr>
          <p:cNvPr id="48157" name="AutoShape 31"/>
          <p:cNvSpPr>
            <a:spLocks noChangeArrowheads="1"/>
          </p:cNvSpPr>
          <p:nvPr/>
        </p:nvSpPr>
        <p:spPr bwMode="auto">
          <a:xfrm>
            <a:off x="2523065" y="2819400"/>
            <a:ext cx="228600" cy="228600"/>
          </a:xfrm>
          <a:prstGeom prst="plus">
            <a:avLst>
              <a:gd name="adj" fmla="val 25000"/>
            </a:avLst>
          </a:prstGeom>
          <a:solidFill>
            <a:schemeClr val="tx2"/>
          </a:solidFill>
          <a:ln w="38100">
            <a:solidFill>
              <a:schemeClr val="tx1"/>
            </a:solidFill>
            <a:miter lim="800000"/>
            <a:headEnd/>
            <a:tailEnd/>
          </a:ln>
        </p:spPr>
        <p:txBody>
          <a:bodyPr wrap="none" anchor="ctr"/>
          <a:lstStyle/>
          <a:p>
            <a:endParaRPr lang="en-US"/>
          </a:p>
        </p:txBody>
      </p:sp>
      <p:sp>
        <p:nvSpPr>
          <p:cNvPr id="48158" name="Oval 32"/>
          <p:cNvSpPr>
            <a:spLocks noChangeArrowheads="1"/>
          </p:cNvSpPr>
          <p:nvPr/>
        </p:nvSpPr>
        <p:spPr bwMode="auto">
          <a:xfrm>
            <a:off x="2590800" y="3505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59" name="Oval 33"/>
          <p:cNvSpPr>
            <a:spLocks noChangeArrowheads="1"/>
          </p:cNvSpPr>
          <p:nvPr/>
        </p:nvSpPr>
        <p:spPr bwMode="auto">
          <a:xfrm>
            <a:off x="17526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8160" name="Oval 34"/>
          <p:cNvSpPr>
            <a:spLocks noChangeArrowheads="1"/>
          </p:cNvSpPr>
          <p:nvPr/>
        </p:nvSpPr>
        <p:spPr bwMode="auto">
          <a:xfrm>
            <a:off x="4191000" y="3886200"/>
            <a:ext cx="228600" cy="2286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3" name="Text Box 31"/>
          <p:cNvSpPr txBox="1">
            <a:spLocks noChangeArrowheads="1"/>
          </p:cNvSpPr>
          <p:nvPr/>
        </p:nvSpPr>
        <p:spPr bwMode="auto">
          <a:xfrm>
            <a:off x="457200" y="860106"/>
            <a:ext cx="7890933" cy="830997"/>
          </a:xfrm>
          <a:prstGeom prst="rect">
            <a:avLst/>
          </a:prstGeom>
          <a:noFill/>
          <a:ln w="9525">
            <a:noFill/>
            <a:miter lim="800000"/>
            <a:headEnd/>
            <a:tailEnd/>
          </a:ln>
        </p:spPr>
        <p:txBody>
          <a:bodyPr wrap="square">
            <a:spAutoFit/>
          </a:bodyPr>
          <a:lstStyle/>
          <a:p>
            <a:r>
              <a:rPr lang="en-US" sz="2400" dirty="0" smtClean="0">
                <a:latin typeface="Times New Roman" pitchFamily="18" charset="0"/>
              </a:rPr>
              <a:t>4. Compute new centroids per cluster, which is the </a:t>
            </a:r>
            <a:r>
              <a:rPr lang="en-US" sz="2400" dirty="0" err="1" smtClean="0">
                <a:latin typeface="Times New Roman" pitchFamily="18" charset="0"/>
              </a:rPr>
              <a:t>avg</a:t>
            </a:r>
            <a:r>
              <a:rPr lang="en-US" sz="2400" dirty="0" smtClean="0">
                <a:latin typeface="Times New Roman" pitchFamily="18" charset="0"/>
              </a:rPr>
              <a:t> coordinate for all objects within the cluster.</a:t>
            </a:r>
          </a:p>
        </p:txBody>
      </p:sp>
    </p:spTree>
    <p:extLst>
      <p:ext uri="{BB962C8B-B14F-4D97-AF65-F5344CB8AC3E}">
        <p14:creationId xmlns:p14="http://schemas.microsoft.com/office/powerpoint/2010/main" val="993530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28298</TotalTime>
  <Words>1171</Words>
  <Application>Microsoft Macintosh PowerPoint</Application>
  <PresentationFormat>On-screen Show (4:3)</PresentationFormat>
  <Paragraphs>116</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Century Gothic</vt:lpstr>
      <vt:lpstr>Times New Roman</vt:lpstr>
      <vt:lpstr>Wingdings</vt:lpstr>
      <vt:lpstr>Essential</vt:lpstr>
      <vt:lpstr>PowerPoint Presentation</vt:lpstr>
      <vt:lpstr>clustering</vt:lpstr>
      <vt:lpstr>Hertzsprung-Russell Diagram</vt:lpstr>
      <vt:lpstr>Basic clustering goal</vt:lpstr>
      <vt:lpstr>Basic clustering goal</vt:lpstr>
      <vt:lpstr>2 techniques</vt:lpstr>
      <vt:lpstr>K-Means</vt:lpstr>
      <vt:lpstr>Assign Instances to Clusters</vt:lpstr>
      <vt:lpstr>Find New Centroids</vt:lpstr>
      <vt:lpstr>Define new cluster</vt:lpstr>
      <vt:lpstr>Kmeans discussion</vt:lpstr>
      <vt:lpstr>Cluster hierarchy</vt:lpstr>
      <vt:lpstr>Generic algorithm</vt:lpstr>
      <vt:lpstr>example</vt:lpstr>
      <vt:lpstr>application</vt:lpstr>
      <vt:lpstr>dendrogram</vt:lpstr>
      <vt:lpstr>Using the dendrogram</vt:lpstr>
      <vt:lpstr>Explaining clusters</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278</cp:revision>
  <dcterms:created xsi:type="dcterms:W3CDTF">2014-08-12T17:27:36Z</dcterms:created>
  <dcterms:modified xsi:type="dcterms:W3CDTF">2015-11-25T23:24:02Z</dcterms:modified>
</cp:coreProperties>
</file>