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31"/>
  </p:notesMasterIdLst>
  <p:sldIdLst>
    <p:sldId id="256" r:id="rId2"/>
    <p:sldId id="318" r:id="rId3"/>
    <p:sldId id="362" r:id="rId4"/>
    <p:sldId id="367" r:id="rId5"/>
    <p:sldId id="366" r:id="rId6"/>
    <p:sldId id="364" r:id="rId7"/>
    <p:sldId id="368" r:id="rId8"/>
    <p:sldId id="365" r:id="rId9"/>
    <p:sldId id="373" r:id="rId10"/>
    <p:sldId id="370" r:id="rId11"/>
    <p:sldId id="375" r:id="rId12"/>
    <p:sldId id="376" r:id="rId13"/>
    <p:sldId id="390" r:id="rId14"/>
    <p:sldId id="388" r:id="rId15"/>
    <p:sldId id="378" r:id="rId16"/>
    <p:sldId id="379" r:id="rId17"/>
    <p:sldId id="380" r:id="rId18"/>
    <p:sldId id="381" r:id="rId19"/>
    <p:sldId id="382" r:id="rId20"/>
    <p:sldId id="383" r:id="rId21"/>
    <p:sldId id="384" r:id="rId22"/>
    <p:sldId id="385" r:id="rId23"/>
    <p:sldId id="386" r:id="rId24"/>
    <p:sldId id="387" r:id="rId25"/>
    <p:sldId id="372" r:id="rId26"/>
    <p:sldId id="389" r:id="rId27"/>
    <p:sldId id="391" r:id="rId28"/>
    <p:sldId id="393" r:id="rId29"/>
    <p:sldId id="39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12" autoAdjust="0"/>
    <p:restoredTop sz="91124" autoAdjust="0"/>
  </p:normalViewPr>
  <p:slideViewPr>
    <p:cSldViewPr snapToGrid="0" snapToObjects="1">
      <p:cViewPr>
        <p:scale>
          <a:sx n="75" d="100"/>
          <a:sy n="75" d="100"/>
        </p:scale>
        <p:origin x="2456" y="8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5EDC6-0CAF-A442-80CF-5F19E6B5F384}" type="datetimeFigureOut">
              <a:rPr lang="en-US" smtClean="0"/>
              <a:t>12/6/15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280E0-46B4-8149-A6A1-3A16A3720F7C}" type="slidenum">
              <a:rPr lang="en-US" smtClean="0"/>
              <a:t>‹#›</a:t>
            </a:fld>
            <a:endParaRPr lang="en-US"/>
          </a:p>
        </p:txBody>
      </p:sp>
    </p:spTree>
    <p:extLst>
      <p:ext uri="{BB962C8B-B14F-4D97-AF65-F5344CB8AC3E}">
        <p14:creationId xmlns:p14="http://schemas.microsoft.com/office/powerpoint/2010/main" val="1115390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www.youtube.com</a:t>
            </a:r>
            <a:r>
              <a:rPr lang="en-US" dirty="0" smtClean="0"/>
              <a:t>/</a:t>
            </a:r>
            <a:r>
              <a:rPr lang="en-US" dirty="0" err="1" smtClean="0"/>
              <a:t>watch?v</a:t>
            </a:r>
            <a:r>
              <a:rPr lang="en-US" dirty="0" smtClean="0"/>
              <a:t>=aMDe5pODkB0 (</a:t>
            </a:r>
            <a:r>
              <a:rPr lang="en-US" dirty="0" err="1" smtClean="0"/>
              <a:t>harlan</a:t>
            </a:r>
            <a:r>
              <a:rPr lang="en-US" dirty="0" smtClean="0"/>
              <a:t> </a:t>
            </a:r>
            <a:r>
              <a:rPr lang="en-US" dirty="0" err="1" smtClean="0"/>
              <a:t>harris</a:t>
            </a:r>
            <a:r>
              <a:rPr lang="en-US" smtClean="0"/>
              <a:t>)</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1</a:t>
            </a:fld>
            <a:endParaRPr lang="en-US"/>
          </a:p>
        </p:txBody>
      </p:sp>
    </p:spTree>
    <p:extLst>
      <p:ext uri="{BB962C8B-B14F-4D97-AF65-F5344CB8AC3E}">
        <p14:creationId xmlns:p14="http://schemas.microsoft.com/office/powerpoint/2010/main" val="174972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9</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12</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14</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26</a:t>
            </a:fld>
            <a:endParaRPr lang="en-US"/>
          </a:p>
        </p:txBody>
      </p:sp>
    </p:spTree>
    <p:extLst>
      <p:ext uri="{BB962C8B-B14F-4D97-AF65-F5344CB8AC3E}">
        <p14:creationId xmlns:p14="http://schemas.microsoft.com/office/powerpoint/2010/main" val="132154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9D2C864-9362-43C7-A136-D9C41D93A9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39B2654-3ED7-F24E-B6CF-7C97E842EC61}" type="datetimeFigureOut">
              <a:rPr lang="en-US" smtClean="0"/>
              <a:t>12/6/15</a:t>
            </a:fld>
            <a:endParaRPr lang="en-US"/>
          </a:p>
        </p:txBody>
      </p:sp>
      <p:sp>
        <p:nvSpPr>
          <p:cNvPr id="8" name="Slide Number Placeholder 7"/>
          <p:cNvSpPr>
            <a:spLocks noGrp="1"/>
          </p:cNvSpPr>
          <p:nvPr>
            <p:ph type="sldNum" sz="quarter" idx="11"/>
          </p:nvPr>
        </p:nvSpPr>
        <p:spPr/>
        <p:txBody>
          <a:bodyPr/>
          <a:lstStyle/>
          <a:p>
            <a:fld id="{3115D88D-6071-CC43-A2EF-E5DBCCB3336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9B2654-3ED7-F24E-B6CF-7C97E842EC61}" type="datetimeFigureOut">
              <a:rPr lang="en-US" smtClean="0"/>
              <a:t>12/6/15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9B2654-3ED7-F24E-B6CF-7C97E842EC61}" type="datetimeFigureOut">
              <a:rPr lang="en-US" smtClean="0"/>
              <a:t>12/6/15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9B2654-3ED7-F24E-B6CF-7C97E842EC61}" type="datetimeFigureOut">
              <a:rPr lang="en-US" smtClean="0"/>
              <a:t>12/6/15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B2654-3ED7-F24E-B6CF-7C97E842EC61}" type="datetimeFigureOut">
              <a:rPr lang="en-US" smtClean="0"/>
              <a:t>12/6/15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3115D88D-6071-CC43-A2EF-E5DBCCB3336B}"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39B2654-3ED7-F24E-B6CF-7C97E842EC61}" type="datetimeFigureOut">
              <a:rPr lang="en-US" smtClean="0"/>
              <a:t>12/6/15</a:t>
            </a:fld>
            <a:endParaRPr lang="en-US" dirty="0"/>
          </a:p>
        </p:txBody>
      </p:sp>
      <p:sp>
        <p:nvSpPr>
          <p:cNvPr id="5" name="Footer Placeholder 4"/>
          <p:cNvSpPr>
            <a:spLocks noGrp="1"/>
          </p:cNvSpPr>
          <p:nvPr>
            <p:ph type="ftr" sz="quarter" idx="3"/>
          </p:nvPr>
        </p:nvSpPr>
        <p:spPr>
          <a:xfrm>
            <a:off x="457200" y="6482966"/>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3115D88D-6071-CC43-A2EF-E5DBCCB3336B}"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txBox="1">
            <a:spLocks/>
          </p:cNvSpPr>
          <p:nvPr userDrawn="1"/>
        </p:nvSpPr>
        <p:spPr>
          <a:xfrm>
            <a:off x="5272271" y="6451986"/>
            <a:ext cx="3429000" cy="283845"/>
          </a:xfrm>
          <a:prstGeom prst="rect">
            <a:avLst/>
          </a:prstGeom>
        </p:spPr>
        <p:txBody>
          <a:bodyPr vert="horz" lIns="91440" tIns="45720" rIns="91440" bIns="45720" rtlCol="0" anchor="t"/>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NYU – Intro</a:t>
            </a:r>
            <a:r>
              <a:rPr lang="en-US" baseline="0" dirty="0" smtClean="0"/>
              <a:t> to Data Science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Copyright: Brian d’Alessandro, all rights reserved</a:t>
            </a:r>
          </a:p>
          <a:p>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9892"/>
            <a:ext cx="6400800" cy="1752600"/>
          </a:xfrm>
        </p:spPr>
        <p:txBody>
          <a:bodyPr>
            <a:normAutofit/>
          </a:bodyPr>
          <a:lstStyle/>
          <a:p>
            <a:r>
              <a:rPr lang="en-US" dirty="0" smtClean="0"/>
              <a:t>Brian d’Alessandro</a:t>
            </a:r>
          </a:p>
          <a:p>
            <a:r>
              <a:rPr lang="en-US" dirty="0" smtClean="0"/>
              <a:t>Adjunct Professor, NYU</a:t>
            </a:r>
          </a:p>
          <a:p>
            <a:r>
              <a:rPr lang="en-US" dirty="0" smtClean="0"/>
              <a:t>Fall 2015</a:t>
            </a:r>
            <a:endParaRPr lang="en-US" dirty="0"/>
          </a:p>
        </p:txBody>
      </p:sp>
      <p:sp>
        <p:nvSpPr>
          <p:cNvPr id="4" name="Rectangle 2"/>
          <p:cNvSpPr txBox="1">
            <a:spLocks noChangeArrowheads="1"/>
          </p:cNvSpPr>
          <p:nvPr/>
        </p:nvSpPr>
        <p:spPr>
          <a:xfrm>
            <a:off x="457200" y="533400"/>
            <a:ext cx="8229600" cy="1828800"/>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4000" dirty="0" smtClean="0">
                <a:cs typeface="Century Gothic"/>
              </a:rPr>
              <a:t>Introduction to Data Science</a:t>
            </a:r>
            <a:br>
              <a:rPr lang="en-US" sz="4000" dirty="0" smtClean="0">
                <a:cs typeface="Century Gothic"/>
              </a:rPr>
            </a:br>
            <a:r>
              <a:rPr lang="en-US" sz="4000" dirty="0" smtClean="0">
                <a:cs typeface="Century Gothic"/>
              </a:rPr>
              <a:t/>
            </a:r>
            <a:br>
              <a:rPr lang="en-US" sz="4000" dirty="0" smtClean="0">
                <a:cs typeface="Century Gothic"/>
              </a:rPr>
            </a:br>
            <a:r>
              <a:rPr lang="en-US" sz="4000" dirty="0" smtClean="0">
                <a:cs typeface="Century Gothic"/>
              </a:rPr>
              <a:t>Data Mining for Business Analytics</a:t>
            </a:r>
            <a:endParaRPr lang="en-US" sz="4000" dirty="0">
              <a:cs typeface="Century Gothic"/>
            </a:endParaRPr>
          </a:p>
        </p:txBody>
      </p:sp>
      <p:sp>
        <p:nvSpPr>
          <p:cNvPr id="5" name="TextBox 4"/>
          <p:cNvSpPr txBox="1"/>
          <p:nvPr/>
        </p:nvSpPr>
        <p:spPr>
          <a:xfrm>
            <a:off x="295739" y="4992382"/>
            <a:ext cx="8391061" cy="1077218"/>
          </a:xfrm>
          <a:prstGeom prst="rect">
            <a:avLst/>
          </a:prstGeom>
          <a:noFill/>
        </p:spPr>
        <p:txBody>
          <a:bodyPr wrap="square" rtlCol="0">
            <a:spAutoFit/>
          </a:bodyPr>
          <a:lstStyle/>
          <a:p>
            <a:r>
              <a:rPr lang="en-US" sz="1600" i="1" u="sng" dirty="0" smtClean="0"/>
              <a:t>Fine Print</a:t>
            </a:r>
            <a:r>
              <a:rPr lang="en-US" sz="1600" i="1" dirty="0" smtClean="0"/>
              <a:t>: these slides are, and always will be a work in progress. The material presented herein is original, inspired, or borrowed from others’ work. Where possible, attribution and acknowledgement will be made to content’s original source. Do not distribute, except for as needed as a pedagogical tool in the subject of Data Science.</a:t>
            </a:r>
            <a:endParaRPr lang="en-US" sz="1600" i="1" dirty="0"/>
          </a:p>
        </p:txBody>
      </p:sp>
    </p:spTree>
    <p:extLst>
      <p:ext uri="{BB962C8B-B14F-4D97-AF65-F5344CB8AC3E}">
        <p14:creationId xmlns:p14="http://schemas.microsoft.com/office/powerpoint/2010/main" val="63822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128369"/>
            <a:ext cx="7967134" cy="576051"/>
          </a:xfrm>
        </p:spPr>
        <p:txBody>
          <a:bodyPr>
            <a:normAutofit/>
          </a:bodyPr>
          <a:lstStyle/>
          <a:p>
            <a:r>
              <a:rPr lang="en-US" sz="2800" u="sng" dirty="0" smtClean="0"/>
              <a:t>Two philosophical approaches</a:t>
            </a:r>
            <a:endParaRPr lang="en-US" sz="2800" u="sng" dirty="0"/>
          </a:p>
        </p:txBody>
      </p:sp>
      <p:pic>
        <p:nvPicPr>
          <p:cNvPr id="4" name="Picture 3" descr="Screen Shot 2014-10-25 at 1.13.3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900" y="1693333"/>
            <a:ext cx="3280833" cy="4191000"/>
          </a:xfrm>
          <a:prstGeom prst="rect">
            <a:avLst/>
          </a:prstGeom>
        </p:spPr>
      </p:pic>
      <p:pic>
        <p:nvPicPr>
          <p:cNvPr id="5" name="Picture 4" descr="Screen Shot 2014-10-25 at 1.13.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3963" y="1693333"/>
            <a:ext cx="3239437" cy="4191000"/>
          </a:xfrm>
          <a:prstGeom prst="rect">
            <a:avLst/>
          </a:prstGeom>
        </p:spPr>
      </p:pic>
      <p:sp>
        <p:nvSpPr>
          <p:cNvPr id="6" name="Oval 5"/>
          <p:cNvSpPr/>
          <p:nvPr/>
        </p:nvSpPr>
        <p:spPr>
          <a:xfrm>
            <a:off x="1143000" y="1600200"/>
            <a:ext cx="1536700" cy="584200"/>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413500" y="1600200"/>
            <a:ext cx="1536700" cy="584200"/>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96900" y="805934"/>
            <a:ext cx="3175000" cy="369332"/>
          </a:xfrm>
          <a:prstGeom prst="rect">
            <a:avLst/>
          </a:prstGeom>
          <a:noFill/>
        </p:spPr>
        <p:txBody>
          <a:bodyPr wrap="square" rtlCol="0">
            <a:spAutoFit/>
          </a:bodyPr>
          <a:lstStyle/>
          <a:p>
            <a:r>
              <a:rPr lang="en-US" i="1" dirty="0" smtClean="0"/>
              <a:t>Recommend what is popular</a:t>
            </a:r>
            <a:endParaRPr lang="en-US" i="1" dirty="0"/>
          </a:p>
        </p:txBody>
      </p:sp>
      <p:sp>
        <p:nvSpPr>
          <p:cNvPr id="9" name="TextBox 8"/>
          <p:cNvSpPr txBox="1"/>
          <p:nvPr/>
        </p:nvSpPr>
        <p:spPr>
          <a:xfrm>
            <a:off x="4913963" y="824468"/>
            <a:ext cx="3175000" cy="369332"/>
          </a:xfrm>
          <a:prstGeom prst="rect">
            <a:avLst/>
          </a:prstGeom>
          <a:noFill/>
        </p:spPr>
        <p:txBody>
          <a:bodyPr wrap="square" rtlCol="0">
            <a:spAutoFit/>
          </a:bodyPr>
          <a:lstStyle/>
          <a:p>
            <a:r>
              <a:rPr lang="en-US" i="1" dirty="0" smtClean="0"/>
              <a:t>Try to understand your tastes</a:t>
            </a:r>
            <a:endParaRPr lang="en-US" i="1" dirty="0"/>
          </a:p>
        </p:txBody>
      </p:sp>
    </p:spTree>
    <p:extLst>
      <p:ext uri="{BB962C8B-B14F-4D97-AF65-F5344CB8AC3E}">
        <p14:creationId xmlns:p14="http://schemas.microsoft.com/office/powerpoint/2010/main" val="497417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284843"/>
            <a:ext cx="7967134" cy="576051"/>
          </a:xfrm>
        </p:spPr>
        <p:txBody>
          <a:bodyPr>
            <a:normAutofit fontScale="90000"/>
          </a:bodyPr>
          <a:lstStyle/>
          <a:p>
            <a:r>
              <a:rPr lang="en-US" u="sng" dirty="0" smtClean="0"/>
              <a:t>We’ll cover</a:t>
            </a:r>
            <a:endParaRPr lang="en-US" u="sng" dirty="0"/>
          </a:p>
        </p:txBody>
      </p:sp>
      <p:sp>
        <p:nvSpPr>
          <p:cNvPr id="4" name="TextBox 3"/>
          <p:cNvSpPr txBox="1"/>
          <p:nvPr/>
        </p:nvSpPr>
        <p:spPr>
          <a:xfrm>
            <a:off x="372533" y="1405467"/>
            <a:ext cx="8161867" cy="4524315"/>
          </a:xfrm>
          <a:prstGeom prst="rect">
            <a:avLst/>
          </a:prstGeom>
          <a:noFill/>
        </p:spPr>
        <p:txBody>
          <a:bodyPr wrap="square" rtlCol="0">
            <a:spAutoFit/>
          </a:bodyPr>
          <a:lstStyle/>
          <a:p>
            <a:pPr marL="285750" indent="-285750">
              <a:buFont typeface="Arial"/>
              <a:buChar char="•"/>
            </a:pPr>
            <a:r>
              <a:rPr lang="en-US" sz="2400" dirty="0" smtClean="0"/>
              <a:t>Collaborative Filtering – the basis of item-based recommendations (and the one that started it all)</a:t>
            </a:r>
          </a:p>
          <a:p>
            <a:pPr marL="285750" indent="-285750">
              <a:buFont typeface="Arial"/>
              <a:buChar char="•"/>
            </a:pPr>
            <a:endParaRPr lang="en-US" sz="2400" dirty="0"/>
          </a:p>
          <a:p>
            <a:pPr marL="285750" indent="-285750">
              <a:buFont typeface="Arial"/>
              <a:buChar char="•"/>
            </a:pPr>
            <a:r>
              <a:rPr lang="en-US" sz="2400" dirty="0" smtClean="0"/>
              <a:t>Clustering Approaches</a:t>
            </a:r>
          </a:p>
          <a:p>
            <a:pPr marL="285750" indent="-285750">
              <a:buFont typeface="Arial"/>
              <a:buChar char="•"/>
            </a:pPr>
            <a:endParaRPr lang="en-US" sz="2400" dirty="0" smtClean="0"/>
          </a:p>
          <a:p>
            <a:pPr marL="285750" indent="-285750">
              <a:buFont typeface="Arial"/>
              <a:buChar char="•"/>
            </a:pPr>
            <a:r>
              <a:rPr lang="en-US" sz="2400" dirty="0" smtClean="0"/>
              <a:t>Page Rank – the billion dollar algorithm, and very effective in networked data</a:t>
            </a:r>
          </a:p>
          <a:p>
            <a:pPr marL="285750" indent="-285750">
              <a:buFont typeface="Arial"/>
              <a:buChar char="•"/>
            </a:pPr>
            <a:endParaRPr lang="en-US" sz="2400" dirty="0"/>
          </a:p>
          <a:p>
            <a:pPr marL="285750" indent="-285750">
              <a:buFont typeface="Arial"/>
              <a:buChar char="•"/>
            </a:pPr>
            <a:r>
              <a:rPr lang="en-US" sz="2400" dirty="0" smtClean="0"/>
              <a:t>Matrix Factorizations – where recommendations become supervised</a:t>
            </a:r>
          </a:p>
          <a:p>
            <a:pPr marL="285750" indent="-285750">
              <a:buFont typeface="Arial"/>
              <a:buChar char="•"/>
            </a:pPr>
            <a:endParaRPr lang="en-US" sz="2400" dirty="0"/>
          </a:p>
          <a:p>
            <a:pPr marL="285750" indent="-285750">
              <a:buFont typeface="Arial"/>
              <a:buChar char="•"/>
            </a:pPr>
            <a:r>
              <a:rPr lang="en-US" sz="2400" dirty="0" smtClean="0"/>
              <a:t>Traditional Supervised Approaches</a:t>
            </a:r>
            <a:endParaRPr lang="en-US" sz="2400" dirty="0"/>
          </a:p>
        </p:txBody>
      </p:sp>
    </p:spTree>
    <p:extLst>
      <p:ext uri="{BB962C8B-B14F-4D97-AF65-F5344CB8AC3E}">
        <p14:creationId xmlns:p14="http://schemas.microsoft.com/office/powerpoint/2010/main" val="26100033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337417"/>
            <a:ext cx="7680912" cy="1155888"/>
          </a:xfrm>
        </p:spPr>
        <p:txBody>
          <a:bodyPr>
            <a:normAutofit/>
          </a:bodyPr>
          <a:lstStyle/>
          <a:p>
            <a:pPr algn="ctr"/>
            <a:r>
              <a:rPr lang="en-US" dirty="0" smtClean="0"/>
              <a:t>Collaborative filtering</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8378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73" y="352575"/>
            <a:ext cx="7967134" cy="576051"/>
          </a:xfrm>
        </p:spPr>
        <p:txBody>
          <a:bodyPr>
            <a:normAutofit fontScale="90000"/>
          </a:bodyPr>
          <a:lstStyle/>
          <a:p>
            <a:r>
              <a:rPr lang="en-US" u="sng" dirty="0" smtClean="0"/>
              <a:t>2 types</a:t>
            </a:r>
            <a:endParaRPr lang="en-US" u="sng" dirty="0"/>
          </a:p>
        </p:txBody>
      </p:sp>
      <p:sp>
        <p:nvSpPr>
          <p:cNvPr id="4" name="TextBox 3"/>
          <p:cNvSpPr txBox="1"/>
          <p:nvPr/>
        </p:nvSpPr>
        <p:spPr>
          <a:xfrm>
            <a:off x="372533" y="1405467"/>
            <a:ext cx="8161867" cy="3046988"/>
          </a:xfrm>
          <a:prstGeom prst="rect">
            <a:avLst/>
          </a:prstGeom>
          <a:noFill/>
        </p:spPr>
        <p:txBody>
          <a:bodyPr wrap="square" rtlCol="0">
            <a:spAutoFit/>
          </a:bodyPr>
          <a:lstStyle/>
          <a:p>
            <a:r>
              <a:rPr lang="en-US" sz="2400" b="1" u="sng" dirty="0" smtClean="0"/>
              <a:t>User based</a:t>
            </a:r>
          </a:p>
          <a:p>
            <a:r>
              <a:rPr lang="en-US" sz="2400" dirty="0" smtClean="0"/>
              <a:t>Find like users and make recommendations based on ratings/scores of like users</a:t>
            </a:r>
          </a:p>
          <a:p>
            <a:pPr marL="285750" indent="-285750">
              <a:buFont typeface="Arial"/>
              <a:buChar char="•"/>
            </a:pPr>
            <a:endParaRPr lang="en-US" sz="2400" dirty="0"/>
          </a:p>
          <a:p>
            <a:endParaRPr lang="en-US" sz="2400" dirty="0" smtClean="0"/>
          </a:p>
          <a:p>
            <a:r>
              <a:rPr lang="en-US" sz="2400" b="1" u="sng" dirty="0" smtClean="0"/>
              <a:t>Item Based</a:t>
            </a:r>
          </a:p>
          <a:p>
            <a:r>
              <a:rPr lang="en-US" sz="2400" dirty="0" smtClean="0"/>
              <a:t>Find similar items and recommend items similar to an item a user has shown interest in.</a:t>
            </a:r>
            <a:endParaRPr lang="en-US" sz="2400" dirty="0"/>
          </a:p>
        </p:txBody>
      </p:sp>
    </p:spTree>
    <p:extLst>
      <p:ext uri="{BB962C8B-B14F-4D97-AF65-F5344CB8AC3E}">
        <p14:creationId xmlns:p14="http://schemas.microsoft.com/office/powerpoint/2010/main" val="3682766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337417"/>
            <a:ext cx="7680912" cy="1155888"/>
          </a:xfrm>
        </p:spPr>
        <p:txBody>
          <a:bodyPr>
            <a:normAutofit/>
          </a:bodyPr>
          <a:lstStyle/>
          <a:p>
            <a:pPr algn="ctr"/>
            <a:r>
              <a:rPr lang="en-US" dirty="0" smtClean="0"/>
              <a:t>User based</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867326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132446"/>
            <a:ext cx="7967134" cy="576051"/>
          </a:xfrm>
        </p:spPr>
        <p:txBody>
          <a:bodyPr>
            <a:normAutofit fontScale="90000"/>
          </a:bodyPr>
          <a:lstStyle/>
          <a:p>
            <a:r>
              <a:rPr lang="en-US" u="sng" dirty="0" smtClean="0"/>
              <a:t>intuition</a:t>
            </a:r>
            <a:endParaRPr lang="en-US" u="sng" dirty="0"/>
          </a:p>
        </p:txBody>
      </p:sp>
      <p:sp>
        <p:nvSpPr>
          <p:cNvPr id="4" name="TextBox 3"/>
          <p:cNvSpPr txBox="1"/>
          <p:nvPr/>
        </p:nvSpPr>
        <p:spPr>
          <a:xfrm>
            <a:off x="203203" y="745080"/>
            <a:ext cx="8161867" cy="707886"/>
          </a:xfrm>
          <a:prstGeom prst="rect">
            <a:avLst/>
          </a:prstGeom>
          <a:noFill/>
        </p:spPr>
        <p:txBody>
          <a:bodyPr wrap="square" rtlCol="0">
            <a:spAutoFit/>
          </a:bodyPr>
          <a:lstStyle/>
          <a:p>
            <a:r>
              <a:rPr lang="en-US" sz="2000" dirty="0" smtClean="0"/>
              <a:t>1. Find a group of people who like the same things</a:t>
            </a:r>
          </a:p>
          <a:p>
            <a:r>
              <a:rPr lang="en-US" sz="2000" dirty="0" smtClean="0"/>
              <a:t>2. Not everyone will like the exact same set of things</a:t>
            </a:r>
          </a:p>
        </p:txBody>
      </p:sp>
      <p:pic>
        <p:nvPicPr>
          <p:cNvPr id="3" name="Picture 2"/>
          <p:cNvPicPr>
            <a:picLocks noChangeAspect="1"/>
          </p:cNvPicPr>
          <p:nvPr/>
        </p:nvPicPr>
        <p:blipFill>
          <a:blip r:embed="rId2"/>
          <a:stretch>
            <a:fillRect/>
          </a:stretch>
        </p:blipFill>
        <p:spPr>
          <a:xfrm>
            <a:off x="270936" y="2461781"/>
            <a:ext cx="4305300" cy="2603094"/>
          </a:xfrm>
          <a:prstGeom prst="rect">
            <a:avLst/>
          </a:prstGeom>
        </p:spPr>
      </p:pic>
      <p:pic>
        <p:nvPicPr>
          <p:cNvPr id="5" name="Picture 4"/>
          <p:cNvPicPr>
            <a:picLocks noChangeAspect="1"/>
          </p:cNvPicPr>
          <p:nvPr/>
        </p:nvPicPr>
        <p:blipFill>
          <a:blip r:embed="rId3"/>
          <a:stretch>
            <a:fillRect/>
          </a:stretch>
        </p:blipFill>
        <p:spPr>
          <a:xfrm>
            <a:off x="4576234" y="2461781"/>
            <a:ext cx="3911753" cy="2603094"/>
          </a:xfrm>
          <a:prstGeom prst="rect">
            <a:avLst/>
          </a:prstGeom>
        </p:spPr>
      </p:pic>
      <p:sp>
        <p:nvSpPr>
          <p:cNvPr id="6" name="TextBox 5"/>
          <p:cNvSpPr txBox="1"/>
          <p:nvPr/>
        </p:nvSpPr>
        <p:spPr>
          <a:xfrm>
            <a:off x="2607746" y="2511426"/>
            <a:ext cx="2302934" cy="1323439"/>
          </a:xfrm>
          <a:prstGeom prst="rect">
            <a:avLst/>
          </a:prstGeom>
          <a:noFill/>
        </p:spPr>
        <p:txBody>
          <a:bodyPr wrap="square" rtlCol="0">
            <a:spAutoFit/>
          </a:bodyPr>
          <a:lstStyle/>
          <a:p>
            <a:r>
              <a:rPr lang="en-US" sz="2000" b="1" dirty="0" err="1" smtClean="0">
                <a:solidFill>
                  <a:schemeClr val="bg1"/>
                </a:solidFill>
              </a:rPr>
              <a:t>Lelaina</a:t>
            </a:r>
            <a:r>
              <a:rPr lang="en-US" sz="2000" b="1" dirty="0" smtClean="0">
                <a:solidFill>
                  <a:schemeClr val="bg1"/>
                </a:solidFill>
              </a:rPr>
              <a:t> likes…</a:t>
            </a:r>
          </a:p>
          <a:p>
            <a:r>
              <a:rPr lang="en-US" sz="2000" b="1" dirty="0" smtClean="0">
                <a:solidFill>
                  <a:schemeClr val="bg1"/>
                </a:solidFill>
              </a:rPr>
              <a:t>Nirvana</a:t>
            </a:r>
          </a:p>
          <a:p>
            <a:r>
              <a:rPr lang="en-US" sz="2000" b="1" dirty="0" smtClean="0">
                <a:solidFill>
                  <a:schemeClr val="bg1"/>
                </a:solidFill>
              </a:rPr>
              <a:t>Sound Garden</a:t>
            </a:r>
          </a:p>
          <a:p>
            <a:r>
              <a:rPr lang="en-US" sz="2000" b="1" dirty="0" smtClean="0">
                <a:solidFill>
                  <a:schemeClr val="bg1"/>
                </a:solidFill>
              </a:rPr>
              <a:t>Pearl Jam</a:t>
            </a:r>
          </a:p>
        </p:txBody>
      </p:sp>
      <p:sp>
        <p:nvSpPr>
          <p:cNvPr id="7" name="TextBox 6"/>
          <p:cNvSpPr txBox="1"/>
          <p:nvPr/>
        </p:nvSpPr>
        <p:spPr>
          <a:xfrm>
            <a:off x="6468535" y="2478900"/>
            <a:ext cx="2302934" cy="1323439"/>
          </a:xfrm>
          <a:prstGeom prst="rect">
            <a:avLst/>
          </a:prstGeom>
          <a:noFill/>
        </p:spPr>
        <p:txBody>
          <a:bodyPr wrap="square" rtlCol="0">
            <a:spAutoFit/>
          </a:bodyPr>
          <a:lstStyle/>
          <a:p>
            <a:r>
              <a:rPr lang="en-US" sz="2000" b="1" dirty="0" smtClean="0">
                <a:solidFill>
                  <a:schemeClr val="bg1"/>
                </a:solidFill>
              </a:rPr>
              <a:t>Troy likes…</a:t>
            </a:r>
          </a:p>
          <a:p>
            <a:r>
              <a:rPr lang="en-US" sz="2000" b="1" dirty="0" smtClean="0">
                <a:solidFill>
                  <a:schemeClr val="bg1"/>
                </a:solidFill>
              </a:rPr>
              <a:t>Nirvana</a:t>
            </a:r>
          </a:p>
          <a:p>
            <a:r>
              <a:rPr lang="en-US" sz="2000" b="1" dirty="0" smtClean="0">
                <a:solidFill>
                  <a:schemeClr val="bg1"/>
                </a:solidFill>
              </a:rPr>
              <a:t>Sound Garden</a:t>
            </a:r>
          </a:p>
          <a:p>
            <a:r>
              <a:rPr lang="en-US" sz="2000" b="1" dirty="0" smtClean="0">
                <a:solidFill>
                  <a:schemeClr val="bg1"/>
                </a:solidFill>
              </a:rPr>
              <a:t>The Pixies</a:t>
            </a:r>
          </a:p>
        </p:txBody>
      </p:sp>
    </p:spTree>
    <p:extLst>
      <p:ext uri="{BB962C8B-B14F-4D97-AF65-F5344CB8AC3E}">
        <p14:creationId xmlns:p14="http://schemas.microsoft.com/office/powerpoint/2010/main" val="24143834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132446"/>
            <a:ext cx="7967134" cy="576051"/>
          </a:xfrm>
        </p:spPr>
        <p:txBody>
          <a:bodyPr>
            <a:normAutofit fontScale="90000"/>
          </a:bodyPr>
          <a:lstStyle/>
          <a:p>
            <a:r>
              <a:rPr lang="en-US" u="sng" dirty="0" smtClean="0"/>
              <a:t>intuition</a:t>
            </a:r>
            <a:endParaRPr lang="en-US" u="sng" dirty="0"/>
          </a:p>
        </p:txBody>
      </p:sp>
      <p:sp>
        <p:nvSpPr>
          <p:cNvPr id="4" name="TextBox 3"/>
          <p:cNvSpPr txBox="1"/>
          <p:nvPr/>
        </p:nvSpPr>
        <p:spPr>
          <a:xfrm>
            <a:off x="203203" y="745080"/>
            <a:ext cx="8161867" cy="1015663"/>
          </a:xfrm>
          <a:prstGeom prst="rect">
            <a:avLst/>
          </a:prstGeom>
          <a:noFill/>
        </p:spPr>
        <p:txBody>
          <a:bodyPr wrap="square" rtlCol="0">
            <a:spAutoFit/>
          </a:bodyPr>
          <a:lstStyle/>
          <a:p>
            <a:r>
              <a:rPr lang="en-US" sz="2000" dirty="0" smtClean="0"/>
              <a:t>1. Find a group of people who like the same things</a:t>
            </a:r>
          </a:p>
          <a:p>
            <a:r>
              <a:rPr lang="en-US" sz="2000" dirty="0" smtClean="0"/>
              <a:t>2. Not everyone will like the exact same set of things</a:t>
            </a:r>
          </a:p>
          <a:p>
            <a:r>
              <a:rPr lang="en-US" sz="2000" dirty="0" smtClean="0"/>
              <a:t>3. Recommend the non-overlapping items.</a:t>
            </a:r>
            <a:endParaRPr lang="en-US" sz="2000" dirty="0"/>
          </a:p>
        </p:txBody>
      </p:sp>
      <p:pic>
        <p:nvPicPr>
          <p:cNvPr id="8" name="Picture 7"/>
          <p:cNvPicPr>
            <a:picLocks noChangeAspect="1"/>
          </p:cNvPicPr>
          <p:nvPr/>
        </p:nvPicPr>
        <p:blipFill>
          <a:blip r:embed="rId2"/>
          <a:stretch>
            <a:fillRect/>
          </a:stretch>
        </p:blipFill>
        <p:spPr>
          <a:xfrm>
            <a:off x="1600199" y="2850498"/>
            <a:ext cx="5799667" cy="3601101"/>
          </a:xfrm>
          <a:prstGeom prst="rect">
            <a:avLst/>
          </a:prstGeom>
        </p:spPr>
      </p:pic>
      <p:sp>
        <p:nvSpPr>
          <p:cNvPr id="9" name="Oval Callout 8"/>
          <p:cNvSpPr/>
          <p:nvPr/>
        </p:nvSpPr>
        <p:spPr>
          <a:xfrm>
            <a:off x="5757333" y="1760743"/>
            <a:ext cx="2607737" cy="1109457"/>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943604" y="1962834"/>
            <a:ext cx="2353734" cy="646331"/>
          </a:xfrm>
          <a:prstGeom prst="rect">
            <a:avLst/>
          </a:prstGeom>
          <a:noFill/>
        </p:spPr>
        <p:txBody>
          <a:bodyPr wrap="square" rtlCol="0">
            <a:spAutoFit/>
          </a:bodyPr>
          <a:lstStyle/>
          <a:p>
            <a:pPr algn="ctr"/>
            <a:r>
              <a:rPr lang="en-US" dirty="0" smtClean="0">
                <a:solidFill>
                  <a:srgbClr val="FFFFFF"/>
                </a:solidFill>
              </a:rPr>
              <a:t>I think you’d like Pearl Jam</a:t>
            </a:r>
            <a:endParaRPr lang="en-US" dirty="0">
              <a:solidFill>
                <a:srgbClr val="FFFFFF"/>
              </a:solidFill>
            </a:endParaRPr>
          </a:p>
        </p:txBody>
      </p:sp>
      <p:sp>
        <p:nvSpPr>
          <p:cNvPr id="11" name="Oval Callout 10"/>
          <p:cNvSpPr/>
          <p:nvPr/>
        </p:nvSpPr>
        <p:spPr>
          <a:xfrm>
            <a:off x="440266" y="2028902"/>
            <a:ext cx="2607737" cy="1109457"/>
          </a:xfrm>
          <a:prstGeom prst="wedgeEllipseCallout">
            <a:avLst>
              <a:gd name="adj1" fmla="val 40855"/>
              <a:gd name="adj2" fmla="val 8386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09604" y="2117768"/>
            <a:ext cx="2353734" cy="923330"/>
          </a:xfrm>
          <a:prstGeom prst="rect">
            <a:avLst/>
          </a:prstGeom>
          <a:noFill/>
        </p:spPr>
        <p:txBody>
          <a:bodyPr wrap="square" rtlCol="0">
            <a:spAutoFit/>
          </a:bodyPr>
          <a:lstStyle/>
          <a:p>
            <a:pPr algn="ctr"/>
            <a:r>
              <a:rPr lang="en-US" dirty="0" smtClean="0">
                <a:solidFill>
                  <a:srgbClr val="FFFFFF"/>
                </a:solidFill>
              </a:rPr>
              <a:t>We have similar tastes, I’ll check them out.</a:t>
            </a:r>
            <a:endParaRPr lang="en-US" dirty="0">
              <a:solidFill>
                <a:srgbClr val="FFFFFF"/>
              </a:solidFill>
            </a:endParaRPr>
          </a:p>
        </p:txBody>
      </p:sp>
    </p:spTree>
    <p:extLst>
      <p:ext uri="{BB962C8B-B14F-4D97-AF65-F5344CB8AC3E}">
        <p14:creationId xmlns:p14="http://schemas.microsoft.com/office/powerpoint/2010/main" val="4281168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539002"/>
            <a:ext cx="7967134" cy="576051"/>
          </a:xfrm>
        </p:spPr>
        <p:txBody>
          <a:bodyPr>
            <a:normAutofit fontScale="90000"/>
          </a:bodyPr>
          <a:lstStyle/>
          <a:p>
            <a:r>
              <a:rPr lang="en-US" u="sng" dirty="0" smtClean="0"/>
              <a:t>Defining a mechanism for “we have similar tastes”</a:t>
            </a:r>
            <a:endParaRPr lang="en-US" u="sng" dirty="0"/>
          </a:p>
        </p:txBody>
      </p:sp>
      <p:sp>
        <p:nvSpPr>
          <p:cNvPr id="4" name="TextBox 3"/>
          <p:cNvSpPr txBox="1"/>
          <p:nvPr/>
        </p:nvSpPr>
        <p:spPr>
          <a:xfrm>
            <a:off x="186266" y="1166658"/>
            <a:ext cx="8161867" cy="707886"/>
          </a:xfrm>
          <a:prstGeom prst="rect">
            <a:avLst/>
          </a:prstGeom>
          <a:noFill/>
        </p:spPr>
        <p:txBody>
          <a:bodyPr wrap="square" rtlCol="0">
            <a:spAutoFit/>
          </a:bodyPr>
          <a:lstStyle/>
          <a:p>
            <a:r>
              <a:rPr lang="en-US" sz="2000" dirty="0" smtClean="0"/>
              <a:t>How do we translate “Find a group of people who like the same things” into a data science algorithm?</a:t>
            </a:r>
          </a:p>
        </p:txBody>
      </p:sp>
      <p:pic>
        <p:nvPicPr>
          <p:cNvPr id="13" name="Picture 12" descr="knn_e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466" y="1874544"/>
            <a:ext cx="7017575" cy="4603238"/>
          </a:xfrm>
          <a:prstGeom prst="rect">
            <a:avLst/>
          </a:prstGeom>
        </p:spPr>
      </p:pic>
      <p:sp>
        <p:nvSpPr>
          <p:cNvPr id="14" name="Oval 13"/>
          <p:cNvSpPr/>
          <p:nvPr/>
        </p:nvSpPr>
        <p:spPr>
          <a:xfrm>
            <a:off x="3369728" y="3471321"/>
            <a:ext cx="524933" cy="321734"/>
          </a:xfrm>
          <a:prstGeom prst="ellipse">
            <a:avLst/>
          </a:prstGeom>
          <a:noFill/>
          <a:ln w="444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4656661" y="2963321"/>
            <a:ext cx="1913472" cy="646331"/>
          </a:xfrm>
          <a:prstGeom prst="rect">
            <a:avLst/>
          </a:prstGeom>
          <a:solidFill>
            <a:schemeClr val="tx1">
              <a:lumMod val="75000"/>
              <a:lumOff val="25000"/>
            </a:schemeClr>
          </a:solidFill>
        </p:spPr>
        <p:txBody>
          <a:bodyPr wrap="square" rtlCol="0">
            <a:spAutoFit/>
          </a:bodyPr>
          <a:lstStyle/>
          <a:p>
            <a:r>
              <a:rPr lang="en-US" dirty="0" smtClean="0">
                <a:solidFill>
                  <a:schemeClr val="bg1"/>
                </a:solidFill>
              </a:rPr>
              <a:t>Let’s find “Taste” Neighborhoods!</a:t>
            </a:r>
            <a:endParaRPr lang="en-US" dirty="0">
              <a:solidFill>
                <a:schemeClr val="bg1"/>
              </a:solidFill>
            </a:endParaRPr>
          </a:p>
        </p:txBody>
      </p:sp>
      <p:cxnSp>
        <p:nvCxnSpPr>
          <p:cNvPr id="16" name="Straight Arrow Connector 15"/>
          <p:cNvCxnSpPr>
            <a:endCxn id="14" idx="6"/>
          </p:cNvCxnSpPr>
          <p:nvPr/>
        </p:nvCxnSpPr>
        <p:spPr>
          <a:xfrm flipH="1">
            <a:off x="3894661" y="3285055"/>
            <a:ext cx="762000" cy="3471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31149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5" y="0"/>
            <a:ext cx="8686801" cy="576051"/>
          </a:xfrm>
        </p:spPr>
        <p:txBody>
          <a:bodyPr>
            <a:normAutofit fontScale="90000"/>
          </a:bodyPr>
          <a:lstStyle/>
          <a:p>
            <a:r>
              <a:rPr lang="en-US" u="sng" dirty="0" smtClean="0"/>
              <a:t>Towards a “taste” neighborhood</a:t>
            </a:r>
            <a:endParaRPr lang="en-US" u="sng" dirty="0"/>
          </a:p>
        </p:txBody>
      </p:sp>
      <p:sp>
        <p:nvSpPr>
          <p:cNvPr id="4" name="TextBox 3"/>
          <p:cNvSpPr txBox="1"/>
          <p:nvPr/>
        </p:nvSpPr>
        <p:spPr>
          <a:xfrm>
            <a:off x="186266" y="646274"/>
            <a:ext cx="8161867" cy="1015663"/>
          </a:xfrm>
          <a:prstGeom prst="rect">
            <a:avLst/>
          </a:prstGeom>
          <a:noFill/>
        </p:spPr>
        <p:txBody>
          <a:bodyPr wrap="square" rtlCol="0">
            <a:spAutoFit/>
          </a:bodyPr>
          <a:lstStyle/>
          <a:p>
            <a:r>
              <a:rPr lang="en-US" sz="2000" dirty="0" smtClean="0"/>
              <a:t>First let’s define the data structure.</a:t>
            </a:r>
          </a:p>
          <a:p>
            <a:r>
              <a:rPr lang="en-US" sz="2000" dirty="0" smtClean="0">
                <a:solidFill>
                  <a:schemeClr val="tx2"/>
                </a:solidFill>
              </a:rPr>
              <a:t>Let A be the user-item matrix. Each entry </a:t>
            </a:r>
            <a:r>
              <a:rPr lang="en-US" sz="2000" dirty="0" err="1" smtClean="0">
                <a:solidFill>
                  <a:schemeClr val="tx2"/>
                </a:solidFill>
              </a:rPr>
              <a:t>a</a:t>
            </a:r>
            <a:r>
              <a:rPr lang="en-US" sz="2000" baseline="-25000" dirty="0" err="1" smtClean="0">
                <a:solidFill>
                  <a:schemeClr val="tx2"/>
                </a:solidFill>
              </a:rPr>
              <a:t>ij</a:t>
            </a:r>
            <a:r>
              <a:rPr lang="en-US" sz="2000" dirty="0" smtClean="0">
                <a:solidFill>
                  <a:schemeClr val="tx2"/>
                </a:solidFill>
              </a:rPr>
              <a:t> can either be a rating or some binary indicator for user </a:t>
            </a:r>
            <a:r>
              <a:rPr lang="en-US" sz="2000" dirty="0" err="1" smtClean="0">
                <a:solidFill>
                  <a:schemeClr val="tx2"/>
                </a:solidFill>
              </a:rPr>
              <a:t>i</a:t>
            </a:r>
            <a:r>
              <a:rPr lang="en-US" sz="2000" dirty="0" smtClean="0">
                <a:solidFill>
                  <a:schemeClr val="tx2"/>
                </a:solidFill>
              </a:rPr>
              <a:t> on item j.</a:t>
            </a:r>
            <a:endParaRPr lang="en-US" sz="2000" baseline="-25000" dirty="0" smtClean="0">
              <a:solidFill>
                <a:schemeClr val="tx2"/>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399792818"/>
              </p:ext>
            </p:extLst>
          </p:nvPr>
        </p:nvGraphicFramePr>
        <p:xfrm>
          <a:off x="1794920" y="2118809"/>
          <a:ext cx="6637866" cy="3989611"/>
        </p:xfrm>
        <a:graphic>
          <a:graphicData uri="http://schemas.openxmlformats.org/drawingml/2006/table">
            <a:tbl>
              <a:tblPr/>
              <a:tblGrid>
                <a:gridCol w="1186613"/>
                <a:gridCol w="961875"/>
                <a:gridCol w="897876"/>
                <a:gridCol w="897875"/>
                <a:gridCol w="913909"/>
                <a:gridCol w="710840"/>
                <a:gridCol w="1068878"/>
              </a:tblGrid>
              <a:tr h="545371">
                <a:tc>
                  <a:txBody>
                    <a:bodyPr/>
                    <a:lstStyle/>
                    <a:p>
                      <a:pPr algn="l"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1</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2</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3</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4</a:t>
                      </a:r>
                    </a:p>
                  </a:txBody>
                  <a:tcPr marL="12700" marR="12700" marT="12700" marB="0">
                    <a:lnL>
                      <a:noFill/>
                    </a:lnL>
                    <a:lnR>
                      <a:noFill/>
                    </a:lnR>
                    <a:lnT>
                      <a:noFill/>
                    </a:lnT>
                    <a:lnB>
                      <a:noFill/>
                    </a:lnB>
                  </a:tcPr>
                </a:tc>
                <a:tc>
                  <a:txBody>
                    <a:bodyPr/>
                    <a:lstStyle/>
                    <a:p>
                      <a:pPr algn="ctr" fontAlgn="t"/>
                      <a:r>
                        <a:rPr lang="en-US" sz="1800" b="1" i="0" u="none" strike="noStrike" dirty="0">
                          <a:solidFill>
                            <a:srgbClr val="000000"/>
                          </a:solidFill>
                          <a:effectLst/>
                          <a:latin typeface="Calibri"/>
                        </a:rPr>
                        <a:t>…</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K</a:t>
                      </a:r>
                    </a:p>
                  </a:txBody>
                  <a:tcPr marL="12700" marR="12700" marT="12700" marB="0">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1</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2</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5</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5</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6</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7</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8</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5</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9</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10</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N</a:t>
                      </a: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4</a:t>
                      </a:r>
                    </a:p>
                  </a:txBody>
                  <a:tcPr marL="12700" marR="12700" marT="12700" marB="0" anchor="b">
                    <a:lnL>
                      <a:noFill/>
                    </a:lnL>
                    <a:lnR>
                      <a:noFill/>
                    </a:lnR>
                    <a:lnT>
                      <a:noFill/>
                    </a:lnT>
                    <a:lnB>
                      <a:noFill/>
                    </a:lnB>
                  </a:tcPr>
                </a:tc>
              </a:tr>
            </a:tbl>
          </a:graphicData>
        </a:graphic>
      </p:graphicFrame>
      <p:sp>
        <p:nvSpPr>
          <p:cNvPr id="5" name="Left Bracket 4"/>
          <p:cNvSpPr/>
          <p:nvPr/>
        </p:nvSpPr>
        <p:spPr>
          <a:xfrm>
            <a:off x="2861724" y="2556933"/>
            <a:ext cx="169334" cy="3623733"/>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Left Bracket 9"/>
          <p:cNvSpPr/>
          <p:nvPr/>
        </p:nvSpPr>
        <p:spPr>
          <a:xfrm flipH="1">
            <a:off x="8144924" y="2556933"/>
            <a:ext cx="152395" cy="3623733"/>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355600" y="4047053"/>
            <a:ext cx="1151467" cy="646331"/>
          </a:xfrm>
          <a:prstGeom prst="rect">
            <a:avLst/>
          </a:prstGeom>
          <a:noFill/>
        </p:spPr>
        <p:txBody>
          <a:bodyPr wrap="square" rtlCol="0">
            <a:spAutoFit/>
          </a:bodyPr>
          <a:lstStyle/>
          <a:p>
            <a:r>
              <a:rPr lang="en-US" sz="3600" dirty="0" smtClean="0"/>
              <a:t>A =</a:t>
            </a:r>
            <a:endParaRPr lang="en-US" sz="3600" dirty="0"/>
          </a:p>
        </p:txBody>
      </p:sp>
    </p:spTree>
    <p:extLst>
      <p:ext uri="{BB962C8B-B14F-4D97-AF65-F5344CB8AC3E}">
        <p14:creationId xmlns:p14="http://schemas.microsoft.com/office/powerpoint/2010/main" val="34111147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5" y="0"/>
            <a:ext cx="8686801" cy="576051"/>
          </a:xfrm>
        </p:spPr>
        <p:txBody>
          <a:bodyPr>
            <a:normAutofit fontScale="90000"/>
          </a:bodyPr>
          <a:lstStyle/>
          <a:p>
            <a:r>
              <a:rPr lang="en-US" u="sng" dirty="0" smtClean="0"/>
              <a:t>Towards a “taste” neighborhood</a:t>
            </a:r>
            <a:endParaRPr lang="en-US" u="sng" dirty="0"/>
          </a:p>
        </p:txBody>
      </p:sp>
      <p:sp>
        <p:nvSpPr>
          <p:cNvPr id="4" name="TextBox 3"/>
          <p:cNvSpPr txBox="1"/>
          <p:nvPr/>
        </p:nvSpPr>
        <p:spPr>
          <a:xfrm>
            <a:off x="186266" y="730939"/>
            <a:ext cx="8161867" cy="605294"/>
          </a:xfrm>
          <a:prstGeom prst="rect">
            <a:avLst/>
          </a:prstGeom>
          <a:noFill/>
        </p:spPr>
        <p:txBody>
          <a:bodyPr wrap="square" rtlCol="0">
            <a:spAutoFit/>
          </a:bodyPr>
          <a:lstStyle/>
          <a:p>
            <a:r>
              <a:rPr lang="en-US" sz="2000" dirty="0" smtClean="0"/>
              <a:t>Second let’s create a neighborhood for user </a:t>
            </a:r>
            <a:r>
              <a:rPr lang="en-US" sz="2000" dirty="0" err="1" smtClean="0"/>
              <a:t>i</a:t>
            </a:r>
            <a:r>
              <a:rPr lang="en-US" sz="2000" dirty="0" smtClean="0"/>
              <a:t>.</a:t>
            </a:r>
          </a:p>
          <a:p>
            <a:endParaRPr lang="en-US" sz="2000" baseline="-25000" dirty="0" smtClean="0">
              <a:solidFill>
                <a:schemeClr val="tx2"/>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531525426"/>
              </p:ext>
            </p:extLst>
          </p:nvPr>
        </p:nvGraphicFramePr>
        <p:xfrm>
          <a:off x="1794920" y="1797082"/>
          <a:ext cx="6637866" cy="3989611"/>
        </p:xfrm>
        <a:graphic>
          <a:graphicData uri="http://schemas.openxmlformats.org/drawingml/2006/table">
            <a:tbl>
              <a:tblPr/>
              <a:tblGrid>
                <a:gridCol w="1186613"/>
                <a:gridCol w="961875"/>
                <a:gridCol w="897876"/>
                <a:gridCol w="897875"/>
                <a:gridCol w="913909"/>
                <a:gridCol w="710840"/>
                <a:gridCol w="1068878"/>
              </a:tblGrid>
              <a:tr h="545371">
                <a:tc>
                  <a:txBody>
                    <a:bodyPr/>
                    <a:lstStyle/>
                    <a:p>
                      <a:pPr algn="l"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1</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2</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3</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4</a:t>
                      </a:r>
                    </a:p>
                  </a:txBody>
                  <a:tcPr marL="12700" marR="12700" marT="12700" marB="0">
                    <a:lnL>
                      <a:noFill/>
                    </a:lnL>
                    <a:lnR>
                      <a:noFill/>
                    </a:lnR>
                    <a:lnT>
                      <a:noFill/>
                    </a:lnT>
                    <a:lnB>
                      <a:noFill/>
                    </a:lnB>
                  </a:tcPr>
                </a:tc>
                <a:tc>
                  <a:txBody>
                    <a:bodyPr/>
                    <a:lstStyle/>
                    <a:p>
                      <a:pPr algn="ctr" fontAlgn="t"/>
                      <a:r>
                        <a:rPr lang="en-US" sz="1800" b="1" i="0" u="none" strike="noStrike" dirty="0">
                          <a:solidFill>
                            <a:srgbClr val="000000"/>
                          </a:solidFill>
                          <a:effectLst/>
                          <a:latin typeface="Calibri"/>
                        </a:rPr>
                        <a:t>…</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K</a:t>
                      </a:r>
                    </a:p>
                  </a:txBody>
                  <a:tcPr marL="12700" marR="12700" marT="12700" marB="0">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1</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2</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5</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5</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6</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7</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8</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5</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9</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10</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N</a:t>
                      </a: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4</a:t>
                      </a:r>
                    </a:p>
                  </a:txBody>
                  <a:tcPr marL="12700" marR="12700" marT="12700" marB="0" anchor="b">
                    <a:lnL>
                      <a:noFill/>
                    </a:lnL>
                    <a:lnR>
                      <a:noFill/>
                    </a:lnR>
                    <a:lnT>
                      <a:noFill/>
                    </a:lnT>
                    <a:lnB>
                      <a:noFill/>
                    </a:lnB>
                  </a:tcPr>
                </a:tc>
              </a:tr>
            </a:tbl>
          </a:graphicData>
        </a:graphic>
      </p:graphicFrame>
      <p:sp>
        <p:nvSpPr>
          <p:cNvPr id="5" name="Left Bracket 4"/>
          <p:cNvSpPr/>
          <p:nvPr/>
        </p:nvSpPr>
        <p:spPr>
          <a:xfrm>
            <a:off x="2861724" y="2235206"/>
            <a:ext cx="169334" cy="3623733"/>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Left Bracket 9"/>
          <p:cNvSpPr/>
          <p:nvPr/>
        </p:nvSpPr>
        <p:spPr>
          <a:xfrm flipH="1">
            <a:off x="8144924" y="2235206"/>
            <a:ext cx="152395" cy="3623733"/>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355600" y="3725326"/>
            <a:ext cx="1151467" cy="646331"/>
          </a:xfrm>
          <a:prstGeom prst="rect">
            <a:avLst/>
          </a:prstGeom>
          <a:noFill/>
        </p:spPr>
        <p:txBody>
          <a:bodyPr wrap="square" rtlCol="0">
            <a:spAutoFit/>
          </a:bodyPr>
          <a:lstStyle/>
          <a:p>
            <a:r>
              <a:rPr lang="en-US" sz="3600" dirty="0" smtClean="0"/>
              <a:t>A =</a:t>
            </a:r>
            <a:endParaRPr lang="en-US" sz="3600" dirty="0"/>
          </a:p>
        </p:txBody>
      </p:sp>
      <p:sp>
        <p:nvSpPr>
          <p:cNvPr id="7" name="Rectangle 6"/>
          <p:cNvSpPr/>
          <p:nvPr/>
        </p:nvSpPr>
        <p:spPr>
          <a:xfrm>
            <a:off x="1507067" y="3539073"/>
            <a:ext cx="7112000" cy="287867"/>
          </a:xfrm>
          <a:prstGeom prst="rect">
            <a:avLst/>
          </a:prstGeom>
          <a:solidFill>
            <a:srgbClr val="FFFF00">
              <a:alpha val="49000"/>
            </a:srgbClr>
          </a:solidFill>
          <a:ln>
            <a:solidFill>
              <a:srgbClr val="FFFF00">
                <a:alpha val="6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29060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337417"/>
            <a:ext cx="7680912" cy="1155888"/>
          </a:xfrm>
        </p:spPr>
        <p:txBody>
          <a:bodyPr>
            <a:normAutofit fontScale="90000"/>
          </a:bodyPr>
          <a:lstStyle/>
          <a:p>
            <a:pPr algn="ctr"/>
            <a:r>
              <a:rPr lang="en-US" dirty="0" smtClean="0"/>
              <a:t>Recommendations</a:t>
            </a:r>
            <a:br>
              <a:rPr lang="en-US" dirty="0" smtClean="0"/>
            </a:br>
            <a:r>
              <a:rPr lang="en-US" dirty="0" smtClean="0"/>
              <a:t>everywhere</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731551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5" y="0"/>
            <a:ext cx="8686801" cy="576051"/>
          </a:xfrm>
        </p:spPr>
        <p:txBody>
          <a:bodyPr>
            <a:normAutofit fontScale="90000"/>
          </a:bodyPr>
          <a:lstStyle/>
          <a:p>
            <a:r>
              <a:rPr lang="en-US" u="sng" dirty="0" smtClean="0"/>
              <a:t>Towards a “taste” neighborhood</a:t>
            </a:r>
            <a:endParaRPr lang="en-US" u="sng" dirty="0"/>
          </a:p>
        </p:txBody>
      </p:sp>
      <p:sp>
        <p:nvSpPr>
          <p:cNvPr id="4" name="TextBox 3"/>
          <p:cNvSpPr txBox="1"/>
          <p:nvPr/>
        </p:nvSpPr>
        <p:spPr>
          <a:xfrm>
            <a:off x="186266" y="900269"/>
            <a:ext cx="8161867" cy="605294"/>
          </a:xfrm>
          <a:prstGeom prst="rect">
            <a:avLst/>
          </a:prstGeom>
          <a:noFill/>
        </p:spPr>
        <p:txBody>
          <a:bodyPr wrap="square" rtlCol="0">
            <a:spAutoFit/>
          </a:bodyPr>
          <a:lstStyle/>
          <a:p>
            <a:r>
              <a:rPr lang="en-US" sz="2000" dirty="0" smtClean="0"/>
              <a:t>To do this, we need to define user-user similarity or distance. </a:t>
            </a:r>
          </a:p>
          <a:p>
            <a:endParaRPr lang="en-US" sz="2000" baseline="-25000" dirty="0" smtClean="0">
              <a:solidFill>
                <a:schemeClr val="tx2"/>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114385084"/>
              </p:ext>
            </p:extLst>
          </p:nvPr>
        </p:nvGraphicFramePr>
        <p:xfrm>
          <a:off x="1794920" y="1627752"/>
          <a:ext cx="6637866" cy="3989611"/>
        </p:xfrm>
        <a:graphic>
          <a:graphicData uri="http://schemas.openxmlformats.org/drawingml/2006/table">
            <a:tbl>
              <a:tblPr/>
              <a:tblGrid>
                <a:gridCol w="1186613"/>
                <a:gridCol w="961875"/>
                <a:gridCol w="897876"/>
                <a:gridCol w="897875"/>
                <a:gridCol w="913909"/>
                <a:gridCol w="710840"/>
                <a:gridCol w="1068878"/>
              </a:tblGrid>
              <a:tr h="545371">
                <a:tc>
                  <a:txBody>
                    <a:bodyPr/>
                    <a:lstStyle/>
                    <a:p>
                      <a:pPr algn="l"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1</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2</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3</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4</a:t>
                      </a:r>
                    </a:p>
                  </a:txBody>
                  <a:tcPr marL="12700" marR="12700" marT="12700" marB="0">
                    <a:lnL>
                      <a:noFill/>
                    </a:lnL>
                    <a:lnR>
                      <a:noFill/>
                    </a:lnR>
                    <a:lnT>
                      <a:noFill/>
                    </a:lnT>
                    <a:lnB>
                      <a:noFill/>
                    </a:lnB>
                  </a:tcPr>
                </a:tc>
                <a:tc>
                  <a:txBody>
                    <a:bodyPr/>
                    <a:lstStyle/>
                    <a:p>
                      <a:pPr algn="ctr" fontAlgn="t"/>
                      <a:r>
                        <a:rPr lang="en-US" sz="1800" b="1" i="0" u="none" strike="noStrike" dirty="0">
                          <a:solidFill>
                            <a:srgbClr val="000000"/>
                          </a:solidFill>
                          <a:effectLst/>
                          <a:latin typeface="Calibri"/>
                        </a:rPr>
                        <a:t>…</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K</a:t>
                      </a:r>
                    </a:p>
                  </a:txBody>
                  <a:tcPr marL="12700" marR="12700" marT="12700" marB="0">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1</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2</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5</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5</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6</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7</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8</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5</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9</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10</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N</a:t>
                      </a: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4</a:t>
                      </a:r>
                    </a:p>
                  </a:txBody>
                  <a:tcPr marL="12700" marR="12700" marT="12700" marB="0" anchor="b">
                    <a:lnL>
                      <a:noFill/>
                    </a:lnL>
                    <a:lnR>
                      <a:noFill/>
                    </a:lnR>
                    <a:lnT>
                      <a:noFill/>
                    </a:lnT>
                    <a:lnB>
                      <a:noFill/>
                    </a:lnB>
                  </a:tcPr>
                </a:tc>
              </a:tr>
            </a:tbl>
          </a:graphicData>
        </a:graphic>
      </p:graphicFrame>
      <p:sp>
        <p:nvSpPr>
          <p:cNvPr id="5" name="Left Bracket 4"/>
          <p:cNvSpPr/>
          <p:nvPr/>
        </p:nvSpPr>
        <p:spPr>
          <a:xfrm>
            <a:off x="2861724" y="2065876"/>
            <a:ext cx="169334" cy="3623733"/>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Left Bracket 9"/>
          <p:cNvSpPr/>
          <p:nvPr/>
        </p:nvSpPr>
        <p:spPr>
          <a:xfrm flipH="1">
            <a:off x="8144924" y="2065876"/>
            <a:ext cx="152395" cy="3623733"/>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355600" y="3555996"/>
            <a:ext cx="1151467" cy="646331"/>
          </a:xfrm>
          <a:prstGeom prst="rect">
            <a:avLst/>
          </a:prstGeom>
          <a:noFill/>
        </p:spPr>
        <p:txBody>
          <a:bodyPr wrap="square" rtlCol="0">
            <a:spAutoFit/>
          </a:bodyPr>
          <a:lstStyle/>
          <a:p>
            <a:r>
              <a:rPr lang="en-US" sz="3600" dirty="0" smtClean="0"/>
              <a:t>A =</a:t>
            </a:r>
            <a:endParaRPr lang="en-US" sz="3600" dirty="0"/>
          </a:p>
        </p:txBody>
      </p:sp>
      <p:sp>
        <p:nvSpPr>
          <p:cNvPr id="7" name="Rectangle 6"/>
          <p:cNvSpPr/>
          <p:nvPr/>
        </p:nvSpPr>
        <p:spPr>
          <a:xfrm>
            <a:off x="1507067" y="3369743"/>
            <a:ext cx="7112000" cy="287867"/>
          </a:xfrm>
          <a:prstGeom prst="rect">
            <a:avLst/>
          </a:prstGeom>
          <a:solidFill>
            <a:srgbClr val="FFFF00">
              <a:alpha val="49000"/>
            </a:srgbClr>
          </a:solidFill>
          <a:ln>
            <a:solidFill>
              <a:srgbClr val="FFFF00">
                <a:alpha val="6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557869" y="2218302"/>
            <a:ext cx="7112000" cy="287867"/>
          </a:xfrm>
          <a:prstGeom prst="rect">
            <a:avLst/>
          </a:prstGeom>
          <a:solidFill>
            <a:srgbClr val="CCFFCC">
              <a:alpha val="49000"/>
            </a:srgbClr>
          </a:solidFill>
          <a:ln>
            <a:solidFill>
              <a:srgbClr val="CCFFCC">
                <a:alpha val="6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61643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2014-10-25 at 4.56.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65" y="510011"/>
            <a:ext cx="8619067" cy="1839150"/>
          </a:xfrm>
          <a:prstGeom prst="rect">
            <a:avLst/>
          </a:prstGeom>
        </p:spPr>
      </p:pic>
      <p:sp>
        <p:nvSpPr>
          <p:cNvPr id="2" name="Title 1"/>
          <p:cNvSpPr>
            <a:spLocks noGrp="1"/>
          </p:cNvSpPr>
          <p:nvPr>
            <p:ph type="title"/>
          </p:nvPr>
        </p:nvSpPr>
        <p:spPr>
          <a:xfrm>
            <a:off x="186265" y="0"/>
            <a:ext cx="8686801" cy="576051"/>
          </a:xfrm>
        </p:spPr>
        <p:txBody>
          <a:bodyPr>
            <a:normAutofit fontScale="90000"/>
          </a:bodyPr>
          <a:lstStyle/>
          <a:p>
            <a:r>
              <a:rPr lang="en-US" u="sng" dirty="0" smtClean="0"/>
              <a:t>Towards a “taste” neighborhood</a:t>
            </a:r>
            <a:endParaRPr lang="en-US" u="sng" dirty="0"/>
          </a:p>
        </p:txBody>
      </p:sp>
      <p:pic>
        <p:nvPicPr>
          <p:cNvPr id="11" name="Picture 10" descr="Screen Shot 2014-10-25 at 4.56.1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067" y="4466750"/>
            <a:ext cx="5073861" cy="2137249"/>
          </a:xfrm>
          <a:prstGeom prst="rect">
            <a:avLst/>
          </a:prstGeom>
        </p:spPr>
      </p:pic>
      <p:pic>
        <p:nvPicPr>
          <p:cNvPr id="12" name="Picture 11" descr="Screen Shot 2014-10-25 at 4.56.3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535" y="2252527"/>
            <a:ext cx="6950466" cy="2234809"/>
          </a:xfrm>
          <a:prstGeom prst="rect">
            <a:avLst/>
          </a:prstGeom>
        </p:spPr>
      </p:pic>
    </p:spTree>
    <p:extLst>
      <p:ext uri="{BB962C8B-B14F-4D97-AF65-F5344CB8AC3E}">
        <p14:creationId xmlns:p14="http://schemas.microsoft.com/office/powerpoint/2010/main" val="23101100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5" y="0"/>
            <a:ext cx="8686801" cy="576051"/>
          </a:xfrm>
        </p:spPr>
        <p:txBody>
          <a:bodyPr>
            <a:normAutofit fontScale="90000"/>
          </a:bodyPr>
          <a:lstStyle/>
          <a:p>
            <a:r>
              <a:rPr lang="en-US" u="sng" dirty="0" smtClean="0"/>
              <a:t>A practical aside</a:t>
            </a:r>
            <a:endParaRPr lang="en-US" u="sng" dirty="0"/>
          </a:p>
        </p:txBody>
      </p:sp>
      <p:sp>
        <p:nvSpPr>
          <p:cNvPr id="6" name="TextBox 5"/>
          <p:cNvSpPr txBox="1"/>
          <p:nvPr/>
        </p:nvSpPr>
        <p:spPr>
          <a:xfrm>
            <a:off x="186266" y="730939"/>
            <a:ext cx="8161867" cy="4503797"/>
          </a:xfrm>
          <a:prstGeom prst="rect">
            <a:avLst/>
          </a:prstGeom>
          <a:noFill/>
        </p:spPr>
        <p:txBody>
          <a:bodyPr wrap="square" rtlCol="0">
            <a:spAutoFit/>
          </a:bodyPr>
          <a:lstStyle/>
          <a:p>
            <a:r>
              <a:rPr lang="en-US" sz="2400" dirty="0" smtClean="0"/>
              <a:t>Things to consider when choosing a similarity measure:</a:t>
            </a:r>
          </a:p>
          <a:p>
            <a:endParaRPr lang="en-US" sz="2400" dirty="0"/>
          </a:p>
          <a:p>
            <a:pPr marL="342900" indent="-342900">
              <a:buFont typeface="Arial"/>
              <a:buChar char="•"/>
            </a:pPr>
            <a:r>
              <a:rPr lang="en-US" sz="2400" dirty="0" smtClean="0"/>
              <a:t>Which metric is better for ratings vs. binary indicators?</a:t>
            </a:r>
          </a:p>
          <a:p>
            <a:pPr marL="342900" indent="-342900">
              <a:buFont typeface="Arial"/>
              <a:buChar char="•"/>
            </a:pPr>
            <a:endParaRPr lang="en-US" sz="2400" dirty="0"/>
          </a:p>
          <a:p>
            <a:pPr marL="342900" indent="-342900">
              <a:buFont typeface="Arial"/>
              <a:buChar char="•"/>
            </a:pPr>
            <a:r>
              <a:rPr lang="en-US" sz="2400" dirty="0" smtClean="0"/>
              <a:t>Should you mean normalize? I.e., subtract user and/or item average rating from each rating.</a:t>
            </a:r>
          </a:p>
          <a:p>
            <a:pPr marL="342900" indent="-342900">
              <a:buFont typeface="Arial"/>
              <a:buChar char="•"/>
            </a:pPr>
            <a:endParaRPr lang="en-US" sz="2400" dirty="0" smtClean="0"/>
          </a:p>
          <a:p>
            <a:pPr marL="342900" indent="-342900">
              <a:buFont typeface="Arial"/>
              <a:buChar char="•"/>
            </a:pPr>
            <a:r>
              <a:rPr lang="en-US" sz="2400" dirty="0" smtClean="0"/>
              <a:t>Should take Similarity over all items for each user, or just those in common. </a:t>
            </a:r>
            <a:r>
              <a:rPr lang="en-US" sz="2400" dirty="0" err="1" smtClean="0"/>
              <a:t>I.e</a:t>
            </a:r>
            <a:r>
              <a:rPr lang="en-US" sz="2400" dirty="0" smtClean="0"/>
              <a:t>, should S be the intersection or union of A</a:t>
            </a:r>
            <a:r>
              <a:rPr lang="en-US" sz="2400" baseline="-25000" dirty="0" smtClean="0"/>
              <a:t>i</a:t>
            </a:r>
            <a:r>
              <a:rPr lang="en-US" sz="2400" dirty="0" smtClean="0"/>
              <a:t> and </a:t>
            </a:r>
            <a:r>
              <a:rPr lang="en-US" sz="2400" dirty="0" err="1" smtClean="0"/>
              <a:t>A</a:t>
            </a:r>
            <a:r>
              <a:rPr lang="en-US" sz="2400" baseline="-25000" dirty="0" err="1" smtClean="0"/>
              <a:t>k</a:t>
            </a:r>
            <a:r>
              <a:rPr lang="en-US" sz="2400" dirty="0" smtClean="0"/>
              <a:t>.</a:t>
            </a:r>
          </a:p>
          <a:p>
            <a:endParaRPr lang="en-US" sz="2000" baseline="-25000" dirty="0"/>
          </a:p>
          <a:p>
            <a:pPr marL="342900" indent="-342900">
              <a:buFont typeface="Arial"/>
              <a:buChar char="•"/>
            </a:pPr>
            <a:endParaRPr lang="en-US" sz="2000" dirty="0" smtClean="0"/>
          </a:p>
          <a:p>
            <a:endParaRPr lang="en-US" sz="2000" baseline="-25000" dirty="0" smtClean="0">
              <a:solidFill>
                <a:schemeClr val="tx2"/>
              </a:solidFill>
            </a:endParaRPr>
          </a:p>
        </p:txBody>
      </p:sp>
      <p:sp>
        <p:nvSpPr>
          <p:cNvPr id="3" name="TextBox 2"/>
          <p:cNvSpPr txBox="1"/>
          <p:nvPr/>
        </p:nvSpPr>
        <p:spPr>
          <a:xfrm>
            <a:off x="406400" y="5096933"/>
            <a:ext cx="7941733" cy="830997"/>
          </a:xfrm>
          <a:prstGeom prst="rect">
            <a:avLst/>
          </a:prstGeom>
          <a:noFill/>
        </p:spPr>
        <p:txBody>
          <a:bodyPr wrap="square" rtlCol="0">
            <a:spAutoFit/>
          </a:bodyPr>
          <a:lstStyle/>
          <a:p>
            <a:r>
              <a:rPr lang="en-US" sz="2400" dirty="0" smtClean="0">
                <a:solidFill>
                  <a:srgbClr val="D1282E"/>
                </a:solidFill>
              </a:rPr>
              <a:t>The right answer will likely depend on your problem. Testing and experimentation is important in each case.</a:t>
            </a:r>
            <a:endParaRPr lang="en-US" sz="2400" dirty="0">
              <a:solidFill>
                <a:srgbClr val="D1282E"/>
              </a:solidFill>
            </a:endParaRPr>
          </a:p>
        </p:txBody>
      </p:sp>
    </p:spTree>
    <p:extLst>
      <p:ext uri="{BB962C8B-B14F-4D97-AF65-F5344CB8AC3E}">
        <p14:creationId xmlns:p14="http://schemas.microsoft.com/office/powerpoint/2010/main" val="2210745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5" y="0"/>
            <a:ext cx="8686801" cy="576051"/>
          </a:xfrm>
        </p:spPr>
        <p:txBody>
          <a:bodyPr>
            <a:normAutofit fontScale="90000"/>
          </a:bodyPr>
          <a:lstStyle/>
          <a:p>
            <a:r>
              <a:rPr lang="en-US" u="sng" dirty="0" smtClean="0"/>
              <a:t>Making the recommendation</a:t>
            </a:r>
            <a:endParaRPr lang="en-US" u="sng" dirty="0"/>
          </a:p>
        </p:txBody>
      </p:sp>
      <p:pic>
        <p:nvPicPr>
          <p:cNvPr id="3" name="Picture 2" descr="Screen Shot 2014-11-06 at 9.12.1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600" y="1625803"/>
            <a:ext cx="4682067" cy="777066"/>
          </a:xfrm>
          <a:prstGeom prst="rect">
            <a:avLst/>
          </a:prstGeom>
        </p:spPr>
      </p:pic>
      <p:sp>
        <p:nvSpPr>
          <p:cNvPr id="5" name="TextBox 4"/>
          <p:cNvSpPr txBox="1"/>
          <p:nvPr/>
        </p:nvSpPr>
        <p:spPr>
          <a:xfrm>
            <a:off x="186266" y="629341"/>
            <a:ext cx="8161867" cy="1384995"/>
          </a:xfrm>
          <a:prstGeom prst="rect">
            <a:avLst/>
          </a:prstGeom>
          <a:noFill/>
        </p:spPr>
        <p:txBody>
          <a:bodyPr wrap="square" rtlCol="0">
            <a:spAutoFit/>
          </a:bodyPr>
          <a:lstStyle/>
          <a:p>
            <a:r>
              <a:rPr lang="en-US" sz="2000" dirty="0" smtClean="0"/>
              <a:t>The predicted score/rating for user </a:t>
            </a:r>
            <a:r>
              <a:rPr lang="en-US" sz="2000" i="1" u="sng" dirty="0" smtClean="0">
                <a:solidFill>
                  <a:srgbClr val="FF0000"/>
                </a:solidFill>
              </a:rPr>
              <a:t>u</a:t>
            </a:r>
            <a:r>
              <a:rPr lang="en-US" sz="2000" dirty="0" smtClean="0"/>
              <a:t> on product </a:t>
            </a:r>
            <a:r>
              <a:rPr lang="en-US" sz="2000" i="1" dirty="0" err="1" smtClean="0">
                <a:solidFill>
                  <a:srgbClr val="FF0000"/>
                </a:solidFill>
              </a:rPr>
              <a:t>i</a:t>
            </a:r>
            <a:r>
              <a:rPr lang="en-US" sz="2000" i="1" dirty="0" smtClean="0">
                <a:solidFill>
                  <a:srgbClr val="FF0000"/>
                </a:solidFill>
              </a:rPr>
              <a:t> </a:t>
            </a:r>
            <a:r>
              <a:rPr lang="en-US" sz="2000" dirty="0" smtClean="0"/>
              <a:t>is then a function of scores/ratings that all users in u’s neighborhood gave to the same product.</a:t>
            </a:r>
            <a:endParaRPr lang="en-US" sz="2000" i="1" dirty="0" smtClean="0">
              <a:solidFill>
                <a:srgbClr val="FF0000"/>
              </a:solidFill>
            </a:endParaRPr>
          </a:p>
          <a:p>
            <a:endParaRPr lang="en-US" sz="2400" dirty="0"/>
          </a:p>
        </p:txBody>
      </p:sp>
      <p:pic>
        <p:nvPicPr>
          <p:cNvPr id="22" name="Picture 21"/>
          <p:cNvPicPr>
            <a:picLocks noChangeAspect="1"/>
          </p:cNvPicPr>
          <p:nvPr/>
        </p:nvPicPr>
        <p:blipFill>
          <a:blip r:embed="rId3"/>
          <a:stretch>
            <a:fillRect/>
          </a:stretch>
        </p:blipFill>
        <p:spPr>
          <a:xfrm>
            <a:off x="3572937" y="4185818"/>
            <a:ext cx="1557863" cy="941924"/>
          </a:xfrm>
          <a:prstGeom prst="rect">
            <a:avLst/>
          </a:prstGeom>
        </p:spPr>
      </p:pic>
      <p:cxnSp>
        <p:nvCxnSpPr>
          <p:cNvPr id="23" name="Straight Connector 22"/>
          <p:cNvCxnSpPr/>
          <p:nvPr/>
        </p:nvCxnSpPr>
        <p:spPr>
          <a:xfrm flipV="1">
            <a:off x="4889499" y="3492731"/>
            <a:ext cx="186267" cy="4188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503333" y="4470407"/>
            <a:ext cx="69426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flipV="1">
            <a:off x="3390894" y="3492731"/>
            <a:ext cx="406405" cy="418877"/>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flipV="1">
            <a:off x="2489200" y="4470407"/>
            <a:ext cx="829729" cy="1694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4334933" y="5283208"/>
            <a:ext cx="50800" cy="491059"/>
          </a:xfrm>
          <a:prstGeom prst="line">
            <a:avLst/>
          </a:prstGeom>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67467" y="2760135"/>
            <a:ext cx="1388537" cy="646331"/>
          </a:xfrm>
          <a:prstGeom prst="rect">
            <a:avLst/>
          </a:prstGeom>
          <a:noFill/>
        </p:spPr>
        <p:txBody>
          <a:bodyPr wrap="square" rtlCol="0">
            <a:spAutoFit/>
          </a:bodyPr>
          <a:lstStyle/>
          <a:p>
            <a:pPr algn="ctr"/>
            <a:r>
              <a:rPr lang="en-US" dirty="0" smtClean="0"/>
              <a:t>r</a:t>
            </a:r>
            <a:r>
              <a:rPr lang="en-US" baseline="-25000" dirty="0" smtClean="0"/>
              <a:t>1,i</a:t>
            </a:r>
            <a:r>
              <a:rPr lang="en-US" dirty="0" smtClean="0"/>
              <a:t> = 4</a:t>
            </a:r>
          </a:p>
          <a:p>
            <a:pPr algn="ctr"/>
            <a:r>
              <a:rPr lang="en-US" dirty="0" err="1" smtClean="0"/>
              <a:t>sim</a:t>
            </a:r>
            <a:r>
              <a:rPr lang="en-US" dirty="0" smtClean="0"/>
              <a:t> = 0.75</a:t>
            </a:r>
            <a:endParaRPr lang="en-US" dirty="0"/>
          </a:p>
        </p:txBody>
      </p:sp>
      <p:sp>
        <p:nvSpPr>
          <p:cNvPr id="29" name="TextBox 28"/>
          <p:cNvSpPr txBox="1"/>
          <p:nvPr/>
        </p:nvSpPr>
        <p:spPr>
          <a:xfrm>
            <a:off x="5130800" y="2846400"/>
            <a:ext cx="1405467" cy="646331"/>
          </a:xfrm>
          <a:prstGeom prst="rect">
            <a:avLst/>
          </a:prstGeom>
          <a:noFill/>
        </p:spPr>
        <p:txBody>
          <a:bodyPr wrap="square" rtlCol="0">
            <a:spAutoFit/>
          </a:bodyPr>
          <a:lstStyle/>
          <a:p>
            <a:pPr algn="ctr"/>
            <a:r>
              <a:rPr lang="en-US" dirty="0" smtClean="0"/>
              <a:t>r</a:t>
            </a:r>
            <a:r>
              <a:rPr lang="en-US" baseline="-25000" dirty="0" smtClean="0"/>
              <a:t>2,</a:t>
            </a:r>
            <a:r>
              <a:rPr lang="en-US" baseline="-25000" dirty="0"/>
              <a:t>i</a:t>
            </a:r>
            <a:r>
              <a:rPr lang="en-US" dirty="0"/>
              <a:t> = </a:t>
            </a:r>
            <a:r>
              <a:rPr lang="en-US" dirty="0" smtClean="0"/>
              <a:t>5</a:t>
            </a:r>
            <a:endParaRPr lang="en-US" dirty="0"/>
          </a:p>
          <a:p>
            <a:pPr algn="ctr"/>
            <a:r>
              <a:rPr lang="en-US" dirty="0" err="1"/>
              <a:t>sim</a:t>
            </a:r>
            <a:r>
              <a:rPr lang="en-US" dirty="0"/>
              <a:t> = 0.8</a:t>
            </a:r>
          </a:p>
        </p:txBody>
      </p:sp>
      <p:sp>
        <p:nvSpPr>
          <p:cNvPr id="30" name="TextBox 29"/>
          <p:cNvSpPr txBox="1"/>
          <p:nvPr/>
        </p:nvSpPr>
        <p:spPr>
          <a:xfrm>
            <a:off x="6333066" y="4185818"/>
            <a:ext cx="1134533" cy="646331"/>
          </a:xfrm>
          <a:prstGeom prst="rect">
            <a:avLst/>
          </a:prstGeom>
          <a:noFill/>
        </p:spPr>
        <p:txBody>
          <a:bodyPr wrap="square" rtlCol="0">
            <a:spAutoFit/>
          </a:bodyPr>
          <a:lstStyle/>
          <a:p>
            <a:pPr algn="ctr"/>
            <a:r>
              <a:rPr lang="en-US" dirty="0" smtClean="0"/>
              <a:t>r</a:t>
            </a:r>
            <a:r>
              <a:rPr lang="en-US" baseline="-25000" dirty="0" smtClean="0"/>
              <a:t>3,</a:t>
            </a:r>
            <a:r>
              <a:rPr lang="en-US" baseline="-25000" dirty="0"/>
              <a:t>i</a:t>
            </a:r>
            <a:r>
              <a:rPr lang="en-US" dirty="0"/>
              <a:t> = </a:t>
            </a:r>
            <a:r>
              <a:rPr lang="en-US" dirty="0" smtClean="0"/>
              <a:t>3</a:t>
            </a:r>
            <a:endParaRPr lang="en-US" dirty="0"/>
          </a:p>
          <a:p>
            <a:pPr algn="ctr"/>
            <a:r>
              <a:rPr lang="en-US" dirty="0" err="1"/>
              <a:t>sim</a:t>
            </a:r>
            <a:r>
              <a:rPr lang="en-US" dirty="0"/>
              <a:t> = </a:t>
            </a:r>
            <a:r>
              <a:rPr lang="en-US" dirty="0" smtClean="0"/>
              <a:t>0.7</a:t>
            </a:r>
            <a:endParaRPr lang="en-US" dirty="0"/>
          </a:p>
        </p:txBody>
      </p:sp>
      <p:sp>
        <p:nvSpPr>
          <p:cNvPr id="31" name="TextBox 30"/>
          <p:cNvSpPr txBox="1"/>
          <p:nvPr/>
        </p:nvSpPr>
        <p:spPr>
          <a:xfrm>
            <a:off x="965206" y="4185818"/>
            <a:ext cx="1523994" cy="646331"/>
          </a:xfrm>
          <a:prstGeom prst="rect">
            <a:avLst/>
          </a:prstGeom>
          <a:noFill/>
        </p:spPr>
        <p:txBody>
          <a:bodyPr wrap="square" rtlCol="0">
            <a:spAutoFit/>
          </a:bodyPr>
          <a:lstStyle/>
          <a:p>
            <a:pPr algn="ctr"/>
            <a:r>
              <a:rPr lang="en-US" dirty="0" smtClean="0"/>
              <a:t>r</a:t>
            </a:r>
            <a:r>
              <a:rPr lang="en-US" baseline="-25000" dirty="0" smtClean="0"/>
              <a:t>5,</a:t>
            </a:r>
            <a:r>
              <a:rPr lang="en-US" baseline="-25000" dirty="0"/>
              <a:t>i</a:t>
            </a:r>
            <a:r>
              <a:rPr lang="en-US" dirty="0"/>
              <a:t> = 4</a:t>
            </a:r>
          </a:p>
          <a:p>
            <a:pPr algn="ctr"/>
            <a:r>
              <a:rPr lang="en-US" dirty="0" err="1"/>
              <a:t>sim</a:t>
            </a:r>
            <a:r>
              <a:rPr lang="en-US" dirty="0"/>
              <a:t> = </a:t>
            </a:r>
            <a:r>
              <a:rPr lang="en-US" dirty="0" smtClean="0"/>
              <a:t>0.9</a:t>
            </a:r>
            <a:endParaRPr lang="en-US" dirty="0"/>
          </a:p>
        </p:txBody>
      </p:sp>
      <p:sp>
        <p:nvSpPr>
          <p:cNvPr id="32" name="TextBox 31"/>
          <p:cNvSpPr txBox="1"/>
          <p:nvPr/>
        </p:nvSpPr>
        <p:spPr>
          <a:xfrm>
            <a:off x="3797299" y="5940414"/>
            <a:ext cx="1176867" cy="646331"/>
          </a:xfrm>
          <a:prstGeom prst="rect">
            <a:avLst/>
          </a:prstGeom>
          <a:noFill/>
        </p:spPr>
        <p:txBody>
          <a:bodyPr wrap="square" rtlCol="0">
            <a:spAutoFit/>
          </a:bodyPr>
          <a:lstStyle/>
          <a:p>
            <a:pPr algn="ctr"/>
            <a:r>
              <a:rPr lang="en-US" dirty="0" smtClean="0"/>
              <a:t>r</a:t>
            </a:r>
            <a:r>
              <a:rPr lang="en-US" baseline="-25000" dirty="0" smtClean="0"/>
              <a:t>4,</a:t>
            </a:r>
            <a:r>
              <a:rPr lang="en-US" baseline="-25000" dirty="0"/>
              <a:t>i</a:t>
            </a:r>
            <a:r>
              <a:rPr lang="en-US" dirty="0"/>
              <a:t> = </a:t>
            </a:r>
            <a:r>
              <a:rPr lang="en-US" dirty="0" smtClean="0"/>
              <a:t>5</a:t>
            </a:r>
            <a:endParaRPr lang="en-US" dirty="0"/>
          </a:p>
          <a:p>
            <a:pPr algn="ctr"/>
            <a:r>
              <a:rPr lang="en-US" dirty="0" err="1"/>
              <a:t>sim</a:t>
            </a:r>
            <a:r>
              <a:rPr lang="en-US" dirty="0"/>
              <a:t> = 0.8</a:t>
            </a:r>
          </a:p>
        </p:txBody>
      </p:sp>
    </p:spTree>
    <p:extLst>
      <p:ext uri="{BB962C8B-B14F-4D97-AF65-F5344CB8AC3E}">
        <p14:creationId xmlns:p14="http://schemas.microsoft.com/office/powerpoint/2010/main" val="23968001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5" y="0"/>
            <a:ext cx="8686801" cy="576051"/>
          </a:xfrm>
        </p:spPr>
        <p:txBody>
          <a:bodyPr>
            <a:normAutofit fontScale="90000"/>
          </a:bodyPr>
          <a:lstStyle/>
          <a:p>
            <a:r>
              <a:rPr lang="en-US" u="sng" dirty="0" smtClean="0"/>
              <a:t>Different ways to aggregate</a:t>
            </a:r>
            <a:endParaRPr lang="en-US" u="sng" dirty="0"/>
          </a:p>
        </p:txBody>
      </p:sp>
      <p:pic>
        <p:nvPicPr>
          <p:cNvPr id="5" name="Picture 4" descr="Screen Shot 2014-11-06 at 9.12.2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34" y="1418166"/>
            <a:ext cx="4334934" cy="789765"/>
          </a:xfrm>
          <a:prstGeom prst="rect">
            <a:avLst/>
          </a:prstGeom>
        </p:spPr>
      </p:pic>
      <p:pic>
        <p:nvPicPr>
          <p:cNvPr id="7" name="Picture 6" descr="Screen Shot 2014-11-06 at 9.22.3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668" y="2897204"/>
            <a:ext cx="6451600" cy="770479"/>
          </a:xfrm>
          <a:prstGeom prst="rect">
            <a:avLst/>
          </a:prstGeom>
        </p:spPr>
      </p:pic>
      <p:sp>
        <p:nvSpPr>
          <p:cNvPr id="8" name="TextBox 7"/>
          <p:cNvSpPr txBox="1"/>
          <p:nvPr/>
        </p:nvSpPr>
        <p:spPr>
          <a:xfrm>
            <a:off x="592667" y="809658"/>
            <a:ext cx="4165600" cy="461665"/>
          </a:xfrm>
          <a:prstGeom prst="rect">
            <a:avLst/>
          </a:prstGeom>
          <a:noFill/>
        </p:spPr>
        <p:txBody>
          <a:bodyPr wrap="square" rtlCol="0">
            <a:spAutoFit/>
          </a:bodyPr>
          <a:lstStyle/>
          <a:p>
            <a:r>
              <a:rPr lang="en-US" sz="2400" dirty="0" smtClean="0">
                <a:solidFill>
                  <a:srgbClr val="D1282E"/>
                </a:solidFill>
              </a:rPr>
              <a:t>Take a simple average.</a:t>
            </a:r>
            <a:endParaRPr lang="en-US" sz="2400" dirty="0">
              <a:solidFill>
                <a:srgbClr val="D1282E"/>
              </a:solidFill>
            </a:endParaRPr>
          </a:p>
        </p:txBody>
      </p:sp>
      <p:sp>
        <p:nvSpPr>
          <p:cNvPr id="9" name="TextBox 8"/>
          <p:cNvSpPr txBox="1"/>
          <p:nvPr/>
        </p:nvSpPr>
        <p:spPr>
          <a:xfrm>
            <a:off x="609603" y="2442060"/>
            <a:ext cx="7095064" cy="461665"/>
          </a:xfrm>
          <a:prstGeom prst="rect">
            <a:avLst/>
          </a:prstGeom>
          <a:noFill/>
        </p:spPr>
        <p:txBody>
          <a:bodyPr wrap="square" rtlCol="0">
            <a:spAutoFit/>
          </a:bodyPr>
          <a:lstStyle/>
          <a:p>
            <a:r>
              <a:rPr lang="en-US" sz="2400" dirty="0" smtClean="0">
                <a:solidFill>
                  <a:schemeClr val="tx2"/>
                </a:solidFill>
              </a:rPr>
              <a:t>Take a weighted </a:t>
            </a:r>
            <a:r>
              <a:rPr lang="en-US" sz="2400" dirty="0" err="1" smtClean="0">
                <a:solidFill>
                  <a:schemeClr val="tx2"/>
                </a:solidFill>
              </a:rPr>
              <a:t>avg</a:t>
            </a:r>
            <a:r>
              <a:rPr lang="en-US" sz="2400" dirty="0" smtClean="0">
                <a:solidFill>
                  <a:schemeClr val="tx2"/>
                </a:solidFill>
              </a:rPr>
              <a:t>, weighted by similarity…</a:t>
            </a:r>
            <a:endParaRPr lang="en-US" sz="2400" dirty="0">
              <a:solidFill>
                <a:schemeClr val="tx2"/>
              </a:solidFill>
            </a:endParaRPr>
          </a:p>
        </p:txBody>
      </p:sp>
      <p:pic>
        <p:nvPicPr>
          <p:cNvPr id="10" name="Picture 9" descr="Screen Shot 2014-11-06 at 9.22.41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1833" y="3667683"/>
            <a:ext cx="3314700" cy="643360"/>
          </a:xfrm>
          <a:prstGeom prst="rect">
            <a:avLst/>
          </a:prstGeom>
        </p:spPr>
      </p:pic>
      <p:sp>
        <p:nvSpPr>
          <p:cNvPr id="11" name="TextBox 10"/>
          <p:cNvSpPr txBox="1"/>
          <p:nvPr/>
        </p:nvSpPr>
        <p:spPr>
          <a:xfrm>
            <a:off x="592667" y="5046133"/>
            <a:ext cx="7721599" cy="923330"/>
          </a:xfrm>
          <a:prstGeom prst="rect">
            <a:avLst/>
          </a:prstGeom>
          <a:noFill/>
        </p:spPr>
        <p:txBody>
          <a:bodyPr wrap="square" rtlCol="0">
            <a:spAutoFit/>
          </a:bodyPr>
          <a:lstStyle/>
          <a:p>
            <a:r>
              <a:rPr lang="en-US" i="1" dirty="0" smtClean="0"/>
              <a:t>There are many other ways to define the aggregation function. Other variants use averages but normalize out the means of the individual users to account for user-specific biases.</a:t>
            </a:r>
            <a:endParaRPr lang="en-US" i="1" dirty="0"/>
          </a:p>
        </p:txBody>
      </p:sp>
    </p:spTree>
    <p:extLst>
      <p:ext uri="{BB962C8B-B14F-4D97-AF65-F5344CB8AC3E}">
        <p14:creationId xmlns:p14="http://schemas.microsoft.com/office/powerpoint/2010/main" val="26306526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128369"/>
            <a:ext cx="7967134" cy="576051"/>
          </a:xfrm>
        </p:spPr>
        <p:txBody>
          <a:bodyPr>
            <a:normAutofit/>
          </a:bodyPr>
          <a:lstStyle/>
          <a:p>
            <a:r>
              <a:rPr lang="en-US" sz="2800" u="sng" dirty="0" smtClean="0"/>
              <a:t>EG.</a:t>
            </a:r>
            <a:endParaRPr lang="en-US" sz="2800" u="sng" dirty="0"/>
          </a:p>
        </p:txBody>
      </p:sp>
      <p:pic>
        <p:nvPicPr>
          <p:cNvPr id="4" name="Picture 3"/>
          <p:cNvPicPr>
            <a:picLocks noChangeAspect="1"/>
          </p:cNvPicPr>
          <p:nvPr/>
        </p:nvPicPr>
        <p:blipFill>
          <a:blip r:embed="rId2"/>
          <a:stretch>
            <a:fillRect/>
          </a:stretch>
        </p:blipFill>
        <p:spPr>
          <a:xfrm>
            <a:off x="457204" y="1562892"/>
            <a:ext cx="1557863" cy="941924"/>
          </a:xfrm>
          <a:prstGeom prst="rect">
            <a:avLst/>
          </a:prstGeom>
        </p:spPr>
      </p:pic>
      <p:sp>
        <p:nvSpPr>
          <p:cNvPr id="11" name="TextBox 10"/>
          <p:cNvSpPr txBox="1"/>
          <p:nvPr/>
        </p:nvSpPr>
        <p:spPr>
          <a:xfrm>
            <a:off x="626530" y="2760135"/>
            <a:ext cx="1388537" cy="646331"/>
          </a:xfrm>
          <a:prstGeom prst="rect">
            <a:avLst/>
          </a:prstGeom>
          <a:noFill/>
        </p:spPr>
        <p:txBody>
          <a:bodyPr wrap="square" rtlCol="0">
            <a:spAutoFit/>
          </a:bodyPr>
          <a:lstStyle/>
          <a:p>
            <a:pPr algn="ctr"/>
            <a:r>
              <a:rPr lang="en-US" dirty="0" smtClean="0"/>
              <a:t>r</a:t>
            </a:r>
            <a:r>
              <a:rPr lang="en-US" baseline="-25000" dirty="0" smtClean="0"/>
              <a:t>1,i</a:t>
            </a:r>
            <a:r>
              <a:rPr lang="en-US" dirty="0" smtClean="0"/>
              <a:t> = 4</a:t>
            </a:r>
          </a:p>
          <a:p>
            <a:pPr algn="ctr"/>
            <a:r>
              <a:rPr lang="en-US" dirty="0" err="1" smtClean="0"/>
              <a:t>sim</a:t>
            </a:r>
            <a:r>
              <a:rPr lang="en-US" dirty="0" smtClean="0"/>
              <a:t> = 0.75</a:t>
            </a:r>
            <a:endParaRPr lang="en-US" dirty="0"/>
          </a:p>
        </p:txBody>
      </p:sp>
      <p:sp>
        <p:nvSpPr>
          <p:cNvPr id="12" name="TextBox 11"/>
          <p:cNvSpPr txBox="1"/>
          <p:nvPr/>
        </p:nvSpPr>
        <p:spPr>
          <a:xfrm>
            <a:off x="558798" y="3471618"/>
            <a:ext cx="1405467" cy="646331"/>
          </a:xfrm>
          <a:prstGeom prst="rect">
            <a:avLst/>
          </a:prstGeom>
          <a:noFill/>
        </p:spPr>
        <p:txBody>
          <a:bodyPr wrap="square" rtlCol="0">
            <a:spAutoFit/>
          </a:bodyPr>
          <a:lstStyle/>
          <a:p>
            <a:pPr algn="ctr"/>
            <a:r>
              <a:rPr lang="en-US" dirty="0" smtClean="0"/>
              <a:t>r</a:t>
            </a:r>
            <a:r>
              <a:rPr lang="en-US" baseline="-25000" dirty="0" smtClean="0"/>
              <a:t>2,</a:t>
            </a:r>
            <a:r>
              <a:rPr lang="en-US" baseline="-25000" dirty="0"/>
              <a:t>i</a:t>
            </a:r>
            <a:r>
              <a:rPr lang="en-US" dirty="0"/>
              <a:t> = </a:t>
            </a:r>
            <a:r>
              <a:rPr lang="en-US" dirty="0" smtClean="0"/>
              <a:t>5</a:t>
            </a:r>
            <a:endParaRPr lang="en-US" dirty="0"/>
          </a:p>
          <a:p>
            <a:pPr algn="ctr"/>
            <a:r>
              <a:rPr lang="en-US" dirty="0" err="1"/>
              <a:t>sim</a:t>
            </a:r>
            <a:r>
              <a:rPr lang="en-US" dirty="0"/>
              <a:t> = 0.8</a:t>
            </a:r>
          </a:p>
        </p:txBody>
      </p:sp>
      <p:sp>
        <p:nvSpPr>
          <p:cNvPr id="13" name="TextBox 12"/>
          <p:cNvSpPr txBox="1"/>
          <p:nvPr/>
        </p:nvSpPr>
        <p:spPr>
          <a:xfrm>
            <a:off x="677329" y="4187256"/>
            <a:ext cx="1134533" cy="646331"/>
          </a:xfrm>
          <a:prstGeom prst="rect">
            <a:avLst/>
          </a:prstGeom>
          <a:noFill/>
        </p:spPr>
        <p:txBody>
          <a:bodyPr wrap="square" rtlCol="0">
            <a:spAutoFit/>
          </a:bodyPr>
          <a:lstStyle/>
          <a:p>
            <a:pPr algn="ctr"/>
            <a:r>
              <a:rPr lang="en-US" dirty="0" smtClean="0"/>
              <a:t>r</a:t>
            </a:r>
            <a:r>
              <a:rPr lang="en-US" baseline="-25000" dirty="0" smtClean="0"/>
              <a:t>3,</a:t>
            </a:r>
            <a:r>
              <a:rPr lang="en-US" baseline="-25000" dirty="0"/>
              <a:t>i</a:t>
            </a:r>
            <a:r>
              <a:rPr lang="en-US" dirty="0"/>
              <a:t> = </a:t>
            </a:r>
            <a:r>
              <a:rPr lang="en-US" dirty="0" smtClean="0"/>
              <a:t>3</a:t>
            </a:r>
            <a:endParaRPr lang="en-US" dirty="0"/>
          </a:p>
          <a:p>
            <a:pPr algn="ctr"/>
            <a:r>
              <a:rPr lang="en-US" dirty="0" err="1"/>
              <a:t>sim</a:t>
            </a:r>
            <a:r>
              <a:rPr lang="en-US" dirty="0"/>
              <a:t> = </a:t>
            </a:r>
            <a:r>
              <a:rPr lang="en-US" dirty="0" smtClean="0"/>
              <a:t>0.7</a:t>
            </a:r>
            <a:endParaRPr lang="en-US" dirty="0"/>
          </a:p>
        </p:txBody>
      </p:sp>
      <p:sp>
        <p:nvSpPr>
          <p:cNvPr id="14" name="TextBox 13"/>
          <p:cNvSpPr txBox="1"/>
          <p:nvPr/>
        </p:nvSpPr>
        <p:spPr>
          <a:xfrm>
            <a:off x="491073" y="5527532"/>
            <a:ext cx="1523994" cy="646331"/>
          </a:xfrm>
          <a:prstGeom prst="rect">
            <a:avLst/>
          </a:prstGeom>
          <a:noFill/>
        </p:spPr>
        <p:txBody>
          <a:bodyPr wrap="square" rtlCol="0">
            <a:spAutoFit/>
          </a:bodyPr>
          <a:lstStyle/>
          <a:p>
            <a:pPr algn="ctr"/>
            <a:r>
              <a:rPr lang="en-US" dirty="0" smtClean="0"/>
              <a:t>r</a:t>
            </a:r>
            <a:r>
              <a:rPr lang="en-US" baseline="-25000" dirty="0" smtClean="0"/>
              <a:t>5,</a:t>
            </a:r>
            <a:r>
              <a:rPr lang="en-US" baseline="-25000" dirty="0"/>
              <a:t>i</a:t>
            </a:r>
            <a:r>
              <a:rPr lang="en-US" dirty="0"/>
              <a:t> = 4</a:t>
            </a:r>
          </a:p>
          <a:p>
            <a:pPr algn="ctr"/>
            <a:r>
              <a:rPr lang="en-US" dirty="0" err="1"/>
              <a:t>sim</a:t>
            </a:r>
            <a:r>
              <a:rPr lang="en-US" dirty="0"/>
              <a:t> = </a:t>
            </a:r>
            <a:r>
              <a:rPr lang="en-US" dirty="0" smtClean="0"/>
              <a:t>0.9</a:t>
            </a:r>
            <a:endParaRPr lang="en-US" dirty="0"/>
          </a:p>
        </p:txBody>
      </p:sp>
      <p:sp>
        <p:nvSpPr>
          <p:cNvPr id="15" name="TextBox 14"/>
          <p:cNvSpPr txBox="1"/>
          <p:nvPr/>
        </p:nvSpPr>
        <p:spPr>
          <a:xfrm>
            <a:off x="677329" y="4881201"/>
            <a:ext cx="1176867" cy="646331"/>
          </a:xfrm>
          <a:prstGeom prst="rect">
            <a:avLst/>
          </a:prstGeom>
          <a:noFill/>
        </p:spPr>
        <p:txBody>
          <a:bodyPr wrap="square" rtlCol="0">
            <a:spAutoFit/>
          </a:bodyPr>
          <a:lstStyle/>
          <a:p>
            <a:pPr algn="ctr"/>
            <a:r>
              <a:rPr lang="en-US" dirty="0" smtClean="0"/>
              <a:t>r</a:t>
            </a:r>
            <a:r>
              <a:rPr lang="en-US" baseline="-25000" dirty="0" smtClean="0"/>
              <a:t>4,</a:t>
            </a:r>
            <a:r>
              <a:rPr lang="en-US" baseline="-25000" dirty="0"/>
              <a:t>i</a:t>
            </a:r>
            <a:r>
              <a:rPr lang="en-US" dirty="0"/>
              <a:t> = </a:t>
            </a:r>
            <a:r>
              <a:rPr lang="en-US" dirty="0" smtClean="0"/>
              <a:t>5</a:t>
            </a:r>
            <a:endParaRPr lang="en-US" dirty="0"/>
          </a:p>
          <a:p>
            <a:pPr algn="ctr"/>
            <a:r>
              <a:rPr lang="en-US" dirty="0" err="1"/>
              <a:t>sim</a:t>
            </a:r>
            <a:r>
              <a:rPr lang="en-US" dirty="0"/>
              <a:t> = 0.8</a:t>
            </a:r>
          </a:p>
        </p:txBody>
      </p:sp>
      <p:graphicFrame>
        <p:nvGraphicFramePr>
          <p:cNvPr id="24" name="Table 23"/>
          <p:cNvGraphicFramePr>
            <a:graphicFrameLocks noGrp="1"/>
          </p:cNvGraphicFramePr>
          <p:nvPr>
            <p:extLst>
              <p:ext uri="{D42A27DB-BD31-4B8C-83A1-F6EECF244321}">
                <p14:modId xmlns:p14="http://schemas.microsoft.com/office/powerpoint/2010/main" val="2765465736"/>
              </p:ext>
            </p:extLst>
          </p:nvPr>
        </p:nvGraphicFramePr>
        <p:xfrm>
          <a:off x="3454396" y="2049419"/>
          <a:ext cx="4944536" cy="3478113"/>
        </p:xfrm>
        <a:graphic>
          <a:graphicData uri="http://schemas.openxmlformats.org/drawingml/2006/table">
            <a:tbl>
              <a:tblPr/>
              <a:tblGrid>
                <a:gridCol w="1236134"/>
                <a:gridCol w="1236134"/>
                <a:gridCol w="1236134"/>
                <a:gridCol w="1236134"/>
              </a:tblGrid>
              <a:tr h="386457">
                <a:tc>
                  <a:txBody>
                    <a:bodyPr/>
                    <a:lstStyle/>
                    <a:p>
                      <a:pPr algn="ctr" fontAlgn="b"/>
                      <a:r>
                        <a:rPr lang="en-US" sz="2000" b="1" i="0" u="none" strike="noStrike" dirty="0">
                          <a:solidFill>
                            <a:srgbClr val="000000"/>
                          </a:solidFill>
                          <a:effectLst/>
                          <a:latin typeface="Calibri"/>
                        </a:rPr>
                        <a:t>User</a:t>
                      </a:r>
                    </a:p>
                  </a:txBody>
                  <a:tcPr marL="12700" marR="12700" marT="12700" marB="0" anchor="b">
                    <a:lnL>
                      <a:noFill/>
                    </a:lnL>
                    <a:lnR>
                      <a:noFill/>
                    </a:lnR>
                    <a:lnT>
                      <a:noFill/>
                    </a:lnT>
                    <a:lnB>
                      <a:noFill/>
                    </a:lnB>
                  </a:tcPr>
                </a:tc>
                <a:tc>
                  <a:txBody>
                    <a:bodyPr/>
                    <a:lstStyle/>
                    <a:p>
                      <a:pPr algn="ctr" fontAlgn="b"/>
                      <a:r>
                        <a:rPr lang="en-US" sz="2000" b="1" i="0" u="none" strike="noStrike">
                          <a:solidFill>
                            <a:srgbClr val="000000"/>
                          </a:solidFill>
                          <a:effectLst/>
                          <a:latin typeface="Calibri"/>
                        </a:rPr>
                        <a:t>ri,j</a:t>
                      </a:r>
                    </a:p>
                  </a:txBody>
                  <a:tcPr marL="12700" marR="12700" marT="12700" marB="0" anchor="b">
                    <a:lnL>
                      <a:noFill/>
                    </a:lnL>
                    <a:lnR>
                      <a:noFill/>
                    </a:lnR>
                    <a:lnT>
                      <a:noFill/>
                    </a:lnT>
                    <a:lnB>
                      <a:noFill/>
                    </a:lnB>
                  </a:tcPr>
                </a:tc>
                <a:tc>
                  <a:txBody>
                    <a:bodyPr/>
                    <a:lstStyle/>
                    <a:p>
                      <a:pPr algn="ctr" fontAlgn="b"/>
                      <a:r>
                        <a:rPr lang="en-US" sz="2000" b="1" i="0" u="none" strike="noStrike">
                          <a:solidFill>
                            <a:srgbClr val="000000"/>
                          </a:solidFill>
                          <a:effectLst/>
                          <a:latin typeface="Calibri"/>
                        </a:rPr>
                        <a:t>sim</a:t>
                      </a:r>
                    </a:p>
                  </a:txBody>
                  <a:tcPr marL="12700" marR="12700" marT="12700" marB="0" anchor="b">
                    <a:lnL>
                      <a:noFill/>
                    </a:lnL>
                    <a:lnR>
                      <a:noFill/>
                    </a:lnR>
                    <a:lnT>
                      <a:noFill/>
                    </a:lnT>
                    <a:lnB>
                      <a:noFill/>
                    </a:lnB>
                  </a:tcPr>
                </a:tc>
                <a:tc>
                  <a:txBody>
                    <a:bodyPr/>
                    <a:lstStyle/>
                    <a:p>
                      <a:pPr algn="ctr" fontAlgn="b"/>
                      <a:r>
                        <a:rPr lang="en-US" sz="2000" b="1" i="0" u="none" strike="noStrike">
                          <a:solidFill>
                            <a:srgbClr val="000000"/>
                          </a:solidFill>
                          <a:effectLst/>
                          <a:latin typeface="Calibri"/>
                        </a:rPr>
                        <a:t>ri,j*sim</a:t>
                      </a:r>
                    </a:p>
                  </a:txBody>
                  <a:tcPr marL="12700" marR="12700" marT="12700" marB="0" anchor="b">
                    <a:lnL>
                      <a:noFill/>
                    </a:lnL>
                    <a:lnR>
                      <a:noFill/>
                    </a:lnR>
                    <a:lnT>
                      <a:noFill/>
                    </a:lnT>
                    <a:lnB>
                      <a:noFill/>
                    </a:lnB>
                  </a:tcPr>
                </a:tc>
              </a:tr>
              <a:tr h="386457">
                <a:tc>
                  <a:txBody>
                    <a:bodyPr/>
                    <a:lstStyle/>
                    <a:p>
                      <a:pPr algn="ctr" fontAlgn="b"/>
                      <a:r>
                        <a:rPr lang="en-US" sz="2000" b="0" i="0" u="none" strike="noStrike" dirty="0">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a:rPr>
                        <a:t>0.75</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a:rPr>
                        <a:t>3.0</a:t>
                      </a:r>
                    </a:p>
                  </a:txBody>
                  <a:tcPr marL="12700" marR="12700" marT="12700" marB="0" anchor="b">
                    <a:lnL>
                      <a:noFill/>
                    </a:lnL>
                    <a:lnR>
                      <a:noFill/>
                    </a:lnR>
                    <a:lnT>
                      <a:noFill/>
                    </a:lnT>
                    <a:lnB>
                      <a:noFill/>
                    </a:lnB>
                  </a:tcPr>
                </a:tc>
              </a:tr>
              <a:tr h="386457">
                <a:tc>
                  <a:txBody>
                    <a:bodyPr/>
                    <a:lstStyle/>
                    <a:p>
                      <a:pPr algn="ctr" fontAlgn="b"/>
                      <a:r>
                        <a:rPr lang="en-US" sz="2000" b="0" i="0" u="none" strike="noStrike" dirty="0">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a:rPr>
                        <a:t>5</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a:rPr>
                        <a:t>0.8</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a:rPr>
                        <a:t>4.0</a:t>
                      </a:r>
                    </a:p>
                  </a:txBody>
                  <a:tcPr marL="12700" marR="12700" marT="12700" marB="0" anchor="b">
                    <a:lnL>
                      <a:noFill/>
                    </a:lnL>
                    <a:lnR>
                      <a:noFill/>
                    </a:lnR>
                    <a:lnT>
                      <a:noFill/>
                    </a:lnT>
                    <a:lnB>
                      <a:noFill/>
                    </a:lnB>
                  </a:tcPr>
                </a:tc>
              </a:tr>
              <a:tr h="386457">
                <a:tc>
                  <a:txBody>
                    <a:bodyPr/>
                    <a:lstStyle/>
                    <a:p>
                      <a:pPr algn="ctr" fontAlgn="b"/>
                      <a:r>
                        <a:rPr lang="en-US" sz="2000" b="0" i="0" u="none" strike="noStrike" dirty="0">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a:rPr>
                        <a:t>0.6</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a:rPr>
                        <a:t>1.8</a:t>
                      </a:r>
                    </a:p>
                  </a:txBody>
                  <a:tcPr marL="12700" marR="12700" marT="12700" marB="0" anchor="b">
                    <a:lnL>
                      <a:noFill/>
                    </a:lnL>
                    <a:lnR>
                      <a:noFill/>
                    </a:lnR>
                    <a:lnT>
                      <a:noFill/>
                    </a:lnT>
                    <a:lnB>
                      <a:noFill/>
                    </a:lnB>
                  </a:tcPr>
                </a:tc>
              </a:tr>
              <a:tr h="386457">
                <a:tc>
                  <a:txBody>
                    <a:bodyPr/>
                    <a:lstStyle/>
                    <a:p>
                      <a:pPr algn="ctr" fontAlgn="b"/>
                      <a:r>
                        <a:rPr lang="en-US" sz="2000" b="0" i="0" u="none" strike="noStrike" dirty="0">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a:rPr>
                        <a:t>0.8</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a:rPr>
                        <a:t>3.2</a:t>
                      </a:r>
                    </a:p>
                  </a:txBody>
                  <a:tcPr marL="12700" marR="12700" marT="12700" marB="0" anchor="b">
                    <a:lnL>
                      <a:noFill/>
                    </a:lnL>
                    <a:lnR>
                      <a:noFill/>
                    </a:lnR>
                    <a:lnT>
                      <a:noFill/>
                    </a:lnT>
                    <a:lnB>
                      <a:noFill/>
                    </a:lnB>
                  </a:tcPr>
                </a:tc>
              </a:tr>
              <a:tr h="386457">
                <a:tc>
                  <a:txBody>
                    <a:bodyPr/>
                    <a:lstStyle/>
                    <a:p>
                      <a:pPr algn="ctr" fontAlgn="b"/>
                      <a:r>
                        <a:rPr lang="en-US" sz="2000" b="0" i="0" u="none" strike="noStrike" dirty="0">
                          <a:solidFill>
                            <a:srgbClr val="000000"/>
                          </a:solidFill>
                          <a:effectLst/>
                          <a:latin typeface="Calibri"/>
                        </a:rPr>
                        <a:t>5</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a:rPr>
                        <a:t>5</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a:rPr>
                        <a:t>0.9</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a:rPr>
                        <a:t>4.5</a:t>
                      </a:r>
                    </a:p>
                  </a:txBody>
                  <a:tcPr marL="12700" marR="12700" marT="12700" marB="0" anchor="b">
                    <a:lnL>
                      <a:noFill/>
                    </a:lnL>
                    <a:lnR>
                      <a:noFill/>
                    </a:lnR>
                    <a:lnT>
                      <a:noFill/>
                    </a:lnT>
                    <a:lnB>
                      <a:noFill/>
                    </a:lnB>
                  </a:tcPr>
                </a:tc>
              </a:tr>
              <a:tr h="386457">
                <a:tc>
                  <a:txBody>
                    <a:bodyPr/>
                    <a:lstStyle/>
                    <a:p>
                      <a:pPr algn="l" fontAlgn="b"/>
                      <a:endParaRPr lang="en-US" sz="20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l" fontAlgn="b"/>
                      <a:endParaRPr lang="en-US" sz="20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l" fontAlgn="b"/>
                      <a:endParaRPr lang="en-US" sz="20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l" fontAlgn="b"/>
                      <a:endParaRPr lang="en-US" sz="2000" b="0" i="0" u="none" strike="noStrike">
                        <a:solidFill>
                          <a:srgbClr val="000000"/>
                        </a:solidFill>
                        <a:effectLst/>
                        <a:latin typeface="Calibri"/>
                      </a:endParaRPr>
                    </a:p>
                  </a:txBody>
                  <a:tcPr marL="12700" marR="12700" marT="12700" marB="0" anchor="b">
                    <a:lnL>
                      <a:noFill/>
                    </a:lnL>
                    <a:lnR>
                      <a:noFill/>
                    </a:lnR>
                    <a:lnT>
                      <a:noFill/>
                    </a:lnT>
                    <a:lnB>
                      <a:noFill/>
                    </a:lnB>
                  </a:tcPr>
                </a:tc>
              </a:tr>
              <a:tr h="386457">
                <a:tc>
                  <a:txBody>
                    <a:bodyPr/>
                    <a:lstStyle/>
                    <a:p>
                      <a:pPr algn="l" fontAlgn="b"/>
                      <a:r>
                        <a:rPr lang="en-US" sz="2000" b="1" i="0" u="none" strike="noStrike" dirty="0">
                          <a:solidFill>
                            <a:srgbClr val="000000"/>
                          </a:solidFill>
                          <a:effectLst/>
                          <a:latin typeface="Calibri"/>
                        </a:rPr>
                        <a:t>Average</a:t>
                      </a:r>
                    </a:p>
                  </a:txBody>
                  <a:tcPr marL="12700" marR="12700" marT="12700" marB="0" anchor="b">
                    <a:lnL>
                      <a:noFill/>
                    </a:lnL>
                    <a:lnR>
                      <a:noFill/>
                    </a:lnR>
                    <a:lnT>
                      <a:noFill/>
                    </a:lnT>
                    <a:lnB>
                      <a:noFill/>
                    </a:lnB>
                  </a:tcPr>
                </a:tc>
                <a:tc>
                  <a:txBody>
                    <a:bodyPr/>
                    <a:lstStyle/>
                    <a:p>
                      <a:pPr algn="l" fontAlgn="b"/>
                      <a:endParaRPr lang="en-US" sz="2000" b="1"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r" fontAlgn="b"/>
                      <a:r>
                        <a:rPr lang="en-US" sz="2000" b="1" i="0" u="none" strike="noStrike">
                          <a:solidFill>
                            <a:srgbClr val="000000"/>
                          </a:solidFill>
                          <a:effectLst/>
                          <a:latin typeface="Calibri"/>
                        </a:rPr>
                        <a:t>4.20</a:t>
                      </a:r>
                    </a:p>
                  </a:txBody>
                  <a:tcPr marL="12700" marR="12700" marT="12700" marB="0" anchor="b">
                    <a:lnL>
                      <a:noFill/>
                    </a:lnL>
                    <a:lnR>
                      <a:noFill/>
                    </a:lnR>
                    <a:lnT>
                      <a:noFill/>
                    </a:lnT>
                    <a:lnB>
                      <a:noFill/>
                    </a:lnB>
                  </a:tcPr>
                </a:tc>
                <a:tc>
                  <a:txBody>
                    <a:bodyPr/>
                    <a:lstStyle/>
                    <a:p>
                      <a:pPr algn="l" fontAlgn="b"/>
                      <a:endParaRPr lang="en-US" sz="2000" b="0" i="0" u="none" strike="noStrike">
                        <a:solidFill>
                          <a:srgbClr val="000000"/>
                        </a:solidFill>
                        <a:effectLst/>
                        <a:latin typeface="Calibri"/>
                      </a:endParaRPr>
                    </a:p>
                  </a:txBody>
                  <a:tcPr marL="12700" marR="12700" marT="12700" marB="0" anchor="b">
                    <a:lnL>
                      <a:noFill/>
                    </a:lnL>
                    <a:lnR>
                      <a:noFill/>
                    </a:lnR>
                    <a:lnT>
                      <a:noFill/>
                    </a:lnT>
                    <a:lnB>
                      <a:noFill/>
                    </a:lnB>
                  </a:tcPr>
                </a:tc>
              </a:tr>
              <a:tr h="386457">
                <a:tc gridSpan="2">
                  <a:txBody>
                    <a:bodyPr/>
                    <a:lstStyle/>
                    <a:p>
                      <a:pPr algn="l" fontAlgn="b"/>
                      <a:r>
                        <a:rPr lang="en-US" sz="2000" b="1" i="0" u="none" strike="noStrike" dirty="0">
                          <a:solidFill>
                            <a:srgbClr val="000000"/>
                          </a:solidFill>
                          <a:effectLst/>
                          <a:latin typeface="Calibri"/>
                        </a:rPr>
                        <a:t>Weighted Average</a:t>
                      </a:r>
                    </a:p>
                  </a:txBody>
                  <a:tcPr marL="12700" marR="12700" marT="12700" marB="0" anchor="b">
                    <a:lnL>
                      <a:noFill/>
                    </a:lnL>
                    <a:lnR>
                      <a:noFill/>
                    </a:lnR>
                    <a:lnT>
                      <a:noFill/>
                    </a:lnT>
                    <a:lnB>
                      <a:noFill/>
                    </a:lnB>
                  </a:tcPr>
                </a:tc>
                <a:tc hMerge="1">
                  <a:txBody>
                    <a:bodyPr/>
                    <a:lstStyle/>
                    <a:p>
                      <a:endParaRPr lang="en-US"/>
                    </a:p>
                  </a:txBody>
                  <a:tcPr/>
                </a:tc>
                <a:tc>
                  <a:txBody>
                    <a:bodyPr/>
                    <a:lstStyle/>
                    <a:p>
                      <a:pPr algn="r" fontAlgn="b"/>
                      <a:r>
                        <a:rPr lang="en-US" sz="2000" b="1" i="0" u="none" strike="noStrike" dirty="0">
                          <a:solidFill>
                            <a:srgbClr val="000000"/>
                          </a:solidFill>
                          <a:effectLst/>
                          <a:latin typeface="Calibri"/>
                        </a:rPr>
                        <a:t>4.29</a:t>
                      </a:r>
                    </a:p>
                  </a:txBody>
                  <a:tcPr marL="12700" marR="12700" marT="12700" marB="0" anchor="b">
                    <a:lnL>
                      <a:noFill/>
                    </a:lnL>
                    <a:lnR>
                      <a:noFill/>
                    </a:lnR>
                    <a:lnT>
                      <a:noFill/>
                    </a:lnT>
                    <a:lnB>
                      <a:noFill/>
                    </a:lnB>
                  </a:tcPr>
                </a:tc>
                <a:tc>
                  <a:txBody>
                    <a:bodyPr/>
                    <a:lstStyle/>
                    <a:p>
                      <a:pPr algn="l" fontAlgn="b"/>
                      <a:endParaRPr lang="en-US" sz="2000" b="0" i="0" u="none" strike="noStrike" dirty="0">
                        <a:solidFill>
                          <a:srgbClr val="000000"/>
                        </a:solidFill>
                        <a:effectLst/>
                        <a:latin typeface="Calibri"/>
                      </a:endParaRPr>
                    </a:p>
                  </a:txBody>
                  <a:tcPr marL="12700" marR="12700" marT="12700" marB="0" anchor="b">
                    <a:lnL>
                      <a:noFill/>
                    </a:lnL>
                    <a:lnR>
                      <a:noFill/>
                    </a:lnR>
                    <a:lnT>
                      <a:noFill/>
                    </a:lnT>
                    <a:lnB>
                      <a:noFill/>
                    </a:lnB>
                  </a:tcPr>
                </a:tc>
              </a:tr>
            </a:tbl>
          </a:graphicData>
        </a:graphic>
      </p:graphicFrame>
      <p:sp>
        <p:nvSpPr>
          <p:cNvPr id="25" name="TextBox 24"/>
          <p:cNvSpPr txBox="1"/>
          <p:nvPr/>
        </p:nvSpPr>
        <p:spPr>
          <a:xfrm>
            <a:off x="558798" y="762003"/>
            <a:ext cx="7840134" cy="646331"/>
          </a:xfrm>
          <a:prstGeom prst="rect">
            <a:avLst/>
          </a:prstGeom>
          <a:noFill/>
        </p:spPr>
        <p:txBody>
          <a:bodyPr wrap="square" rtlCol="0">
            <a:spAutoFit/>
          </a:bodyPr>
          <a:lstStyle/>
          <a:p>
            <a:r>
              <a:rPr lang="en-US" dirty="0" smtClean="0"/>
              <a:t>Once you have defined the neighborhood, aggregation is pretty straightforward.</a:t>
            </a:r>
            <a:endParaRPr lang="en-US" dirty="0"/>
          </a:p>
        </p:txBody>
      </p:sp>
    </p:spTree>
    <p:extLst>
      <p:ext uri="{BB962C8B-B14F-4D97-AF65-F5344CB8AC3E}">
        <p14:creationId xmlns:p14="http://schemas.microsoft.com/office/powerpoint/2010/main" val="14208463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337417"/>
            <a:ext cx="7680912" cy="1155888"/>
          </a:xfrm>
        </p:spPr>
        <p:txBody>
          <a:bodyPr>
            <a:normAutofit/>
          </a:bodyPr>
          <a:lstStyle/>
          <a:p>
            <a:pPr algn="ctr"/>
            <a:r>
              <a:rPr lang="en-US" dirty="0" smtClean="0"/>
              <a:t>item based</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823045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73" y="217111"/>
            <a:ext cx="7967134" cy="576051"/>
          </a:xfrm>
        </p:spPr>
        <p:txBody>
          <a:bodyPr>
            <a:normAutofit fontScale="90000"/>
          </a:bodyPr>
          <a:lstStyle/>
          <a:p>
            <a:r>
              <a:rPr lang="en-US" u="sng" dirty="0" smtClean="0"/>
              <a:t>Developed by amazon</a:t>
            </a:r>
            <a:endParaRPr lang="en-US" u="sng" dirty="0"/>
          </a:p>
        </p:txBody>
      </p:sp>
      <p:sp>
        <p:nvSpPr>
          <p:cNvPr id="4" name="TextBox 3"/>
          <p:cNvSpPr txBox="1"/>
          <p:nvPr/>
        </p:nvSpPr>
        <p:spPr>
          <a:xfrm>
            <a:off x="423332" y="846678"/>
            <a:ext cx="8161867" cy="738664"/>
          </a:xfrm>
          <a:prstGeom prst="rect">
            <a:avLst/>
          </a:prstGeom>
          <a:noFill/>
        </p:spPr>
        <p:txBody>
          <a:bodyPr wrap="square" rtlCol="0">
            <a:spAutoFit/>
          </a:bodyPr>
          <a:lstStyle/>
          <a:p>
            <a:r>
              <a:rPr lang="en-US" dirty="0" smtClean="0"/>
              <a:t>User based methods can be </a:t>
            </a:r>
            <a:r>
              <a:rPr lang="en-US" dirty="0" err="1" smtClean="0"/>
              <a:t>unscalable</a:t>
            </a:r>
            <a:r>
              <a:rPr lang="en-US" dirty="0" smtClean="0"/>
              <a:t> as user-item matrix grows.</a:t>
            </a:r>
          </a:p>
          <a:p>
            <a:pPr marL="285750" indent="-285750">
              <a:buFont typeface="Arial"/>
              <a:buChar char="•"/>
            </a:pPr>
            <a:endParaRPr lang="en-US" sz="2400" dirty="0"/>
          </a:p>
        </p:txBody>
      </p:sp>
      <p:pic>
        <p:nvPicPr>
          <p:cNvPr id="3" name="Picture 2" descr="Screen Shot 2014-11-06 at 10.29.2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367" y="1845734"/>
            <a:ext cx="4917420" cy="4292599"/>
          </a:xfrm>
          <a:prstGeom prst="rect">
            <a:avLst/>
          </a:prstGeom>
        </p:spPr>
      </p:pic>
    </p:spTree>
    <p:extLst>
      <p:ext uri="{BB962C8B-B14F-4D97-AF65-F5344CB8AC3E}">
        <p14:creationId xmlns:p14="http://schemas.microsoft.com/office/powerpoint/2010/main" val="32005415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5" y="0"/>
            <a:ext cx="8686801" cy="576051"/>
          </a:xfrm>
        </p:spPr>
        <p:txBody>
          <a:bodyPr>
            <a:normAutofit fontScale="90000"/>
          </a:bodyPr>
          <a:lstStyle/>
          <a:p>
            <a:r>
              <a:rPr lang="en-US" u="sng" dirty="0" smtClean="0"/>
              <a:t>Start with user-item matrix</a:t>
            </a:r>
            <a:endParaRPr lang="en-US" u="sng" dirty="0"/>
          </a:p>
        </p:txBody>
      </p:sp>
      <p:sp>
        <p:nvSpPr>
          <p:cNvPr id="4" name="TextBox 3"/>
          <p:cNvSpPr txBox="1"/>
          <p:nvPr/>
        </p:nvSpPr>
        <p:spPr>
          <a:xfrm>
            <a:off x="186266" y="576051"/>
            <a:ext cx="8161867" cy="1015663"/>
          </a:xfrm>
          <a:prstGeom prst="rect">
            <a:avLst/>
          </a:prstGeom>
          <a:noFill/>
        </p:spPr>
        <p:txBody>
          <a:bodyPr wrap="square" rtlCol="0">
            <a:spAutoFit/>
          </a:bodyPr>
          <a:lstStyle/>
          <a:p>
            <a:r>
              <a:rPr lang="en-US" sz="2000" dirty="0" smtClean="0"/>
              <a:t>But this time we care about similarity between columns, not rows. We can use the same type of similarity functions that we used in the user based system.</a:t>
            </a:r>
          </a:p>
        </p:txBody>
      </p:sp>
      <p:graphicFrame>
        <p:nvGraphicFramePr>
          <p:cNvPr id="3" name="Table 2"/>
          <p:cNvGraphicFramePr>
            <a:graphicFrameLocks noGrp="1"/>
          </p:cNvGraphicFramePr>
          <p:nvPr>
            <p:extLst>
              <p:ext uri="{D42A27DB-BD31-4B8C-83A1-F6EECF244321}">
                <p14:modId xmlns:p14="http://schemas.microsoft.com/office/powerpoint/2010/main" val="2653236269"/>
              </p:ext>
            </p:extLst>
          </p:nvPr>
        </p:nvGraphicFramePr>
        <p:xfrm>
          <a:off x="1794920" y="2101876"/>
          <a:ext cx="6637866" cy="3989611"/>
        </p:xfrm>
        <a:graphic>
          <a:graphicData uri="http://schemas.openxmlformats.org/drawingml/2006/table">
            <a:tbl>
              <a:tblPr/>
              <a:tblGrid>
                <a:gridCol w="1186613"/>
                <a:gridCol w="961875"/>
                <a:gridCol w="897876"/>
                <a:gridCol w="897875"/>
                <a:gridCol w="913909"/>
                <a:gridCol w="710840"/>
                <a:gridCol w="1068878"/>
              </a:tblGrid>
              <a:tr h="545371">
                <a:tc>
                  <a:txBody>
                    <a:bodyPr/>
                    <a:lstStyle/>
                    <a:p>
                      <a:pPr algn="l"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1</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2</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3</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4</a:t>
                      </a:r>
                    </a:p>
                  </a:txBody>
                  <a:tcPr marL="12700" marR="12700" marT="12700" marB="0">
                    <a:lnL>
                      <a:noFill/>
                    </a:lnL>
                    <a:lnR>
                      <a:noFill/>
                    </a:lnR>
                    <a:lnT>
                      <a:noFill/>
                    </a:lnT>
                    <a:lnB>
                      <a:noFill/>
                    </a:lnB>
                  </a:tcPr>
                </a:tc>
                <a:tc>
                  <a:txBody>
                    <a:bodyPr/>
                    <a:lstStyle/>
                    <a:p>
                      <a:pPr algn="ctr" fontAlgn="t"/>
                      <a:r>
                        <a:rPr lang="en-US" sz="1800" b="1" i="0" u="none" strike="noStrike" dirty="0">
                          <a:solidFill>
                            <a:srgbClr val="000000"/>
                          </a:solidFill>
                          <a:effectLst/>
                          <a:latin typeface="Calibri"/>
                        </a:rPr>
                        <a:t>…</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K</a:t>
                      </a:r>
                    </a:p>
                  </a:txBody>
                  <a:tcPr marL="12700" marR="12700" marT="12700" marB="0">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1</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2</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5</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5</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6</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7</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8</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5</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9</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10</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N</a:t>
                      </a: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4</a:t>
                      </a:r>
                    </a:p>
                  </a:txBody>
                  <a:tcPr marL="12700" marR="12700" marT="12700" marB="0" anchor="b">
                    <a:lnL>
                      <a:noFill/>
                    </a:lnL>
                    <a:lnR>
                      <a:noFill/>
                    </a:lnR>
                    <a:lnT>
                      <a:noFill/>
                    </a:lnT>
                    <a:lnB>
                      <a:noFill/>
                    </a:lnB>
                  </a:tcPr>
                </a:tc>
              </a:tr>
            </a:tbl>
          </a:graphicData>
        </a:graphic>
      </p:graphicFrame>
      <p:sp>
        <p:nvSpPr>
          <p:cNvPr id="5" name="Left Bracket 4"/>
          <p:cNvSpPr/>
          <p:nvPr/>
        </p:nvSpPr>
        <p:spPr>
          <a:xfrm>
            <a:off x="2861724" y="2540000"/>
            <a:ext cx="169334" cy="3623733"/>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Left Bracket 9"/>
          <p:cNvSpPr/>
          <p:nvPr/>
        </p:nvSpPr>
        <p:spPr>
          <a:xfrm flipH="1">
            <a:off x="8144924" y="2540000"/>
            <a:ext cx="152395" cy="3623733"/>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355600" y="4030120"/>
            <a:ext cx="1151467" cy="646331"/>
          </a:xfrm>
          <a:prstGeom prst="rect">
            <a:avLst/>
          </a:prstGeom>
          <a:noFill/>
        </p:spPr>
        <p:txBody>
          <a:bodyPr wrap="square" rtlCol="0">
            <a:spAutoFit/>
          </a:bodyPr>
          <a:lstStyle/>
          <a:p>
            <a:r>
              <a:rPr lang="en-US" sz="3600" dirty="0" smtClean="0"/>
              <a:t>A =</a:t>
            </a:r>
            <a:endParaRPr lang="en-US" sz="3600" dirty="0"/>
          </a:p>
        </p:txBody>
      </p:sp>
      <p:sp>
        <p:nvSpPr>
          <p:cNvPr id="7" name="Rectangle 6"/>
          <p:cNvSpPr/>
          <p:nvPr/>
        </p:nvSpPr>
        <p:spPr>
          <a:xfrm>
            <a:off x="4047067" y="1710267"/>
            <a:ext cx="694267" cy="4741333"/>
          </a:xfrm>
          <a:prstGeom prst="rect">
            <a:avLst/>
          </a:prstGeom>
          <a:solidFill>
            <a:srgbClr val="FFFF00">
              <a:alpha val="2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841968" y="1693337"/>
            <a:ext cx="694267" cy="4741333"/>
          </a:xfrm>
          <a:prstGeom prst="rect">
            <a:avLst/>
          </a:prstGeom>
          <a:solidFill>
            <a:srgbClr val="FFFF00">
              <a:alpha val="2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4673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5" y="0"/>
            <a:ext cx="8686801" cy="576051"/>
          </a:xfrm>
        </p:spPr>
        <p:txBody>
          <a:bodyPr>
            <a:normAutofit fontScale="90000"/>
          </a:bodyPr>
          <a:lstStyle/>
          <a:p>
            <a:r>
              <a:rPr lang="en-US" u="sng" dirty="0" smtClean="0"/>
              <a:t>Derive the item-item matrix</a:t>
            </a:r>
            <a:endParaRPr lang="en-US" u="sng" dirty="0"/>
          </a:p>
        </p:txBody>
      </p:sp>
      <p:sp>
        <p:nvSpPr>
          <p:cNvPr id="4" name="TextBox 3"/>
          <p:cNvSpPr txBox="1"/>
          <p:nvPr/>
        </p:nvSpPr>
        <p:spPr>
          <a:xfrm>
            <a:off x="186266" y="576051"/>
            <a:ext cx="8161867" cy="2554545"/>
          </a:xfrm>
          <a:prstGeom prst="rect">
            <a:avLst/>
          </a:prstGeom>
          <a:noFill/>
        </p:spPr>
        <p:txBody>
          <a:bodyPr wrap="square" rtlCol="0">
            <a:spAutoFit/>
          </a:bodyPr>
          <a:lstStyle/>
          <a:p>
            <a:r>
              <a:rPr lang="en-US" sz="2000" b="1" dirty="0" smtClean="0"/>
              <a:t>2 approaches to recommendation:</a:t>
            </a:r>
          </a:p>
          <a:p>
            <a:endParaRPr lang="en-US" sz="2000" b="1" dirty="0" smtClean="0"/>
          </a:p>
          <a:p>
            <a:pPr marL="457200" indent="-457200">
              <a:buAutoNum type="arabicPeriod"/>
            </a:pPr>
            <a:r>
              <a:rPr lang="en-US" sz="2000" dirty="0" smtClean="0"/>
              <a:t>If a user has selected/purchased an item, find the k most similar items</a:t>
            </a:r>
          </a:p>
          <a:p>
            <a:pPr marL="457200" indent="-457200">
              <a:buAutoNum type="arabicPeriod"/>
            </a:pPr>
            <a:endParaRPr lang="en-US" sz="2000" dirty="0" smtClean="0"/>
          </a:p>
          <a:p>
            <a:pPr marL="457200" indent="-457200">
              <a:buAutoNum type="arabicPeriod"/>
            </a:pPr>
            <a:r>
              <a:rPr lang="en-US" sz="2000" dirty="0" smtClean="0"/>
              <a:t>For each item the user hasn’t selected/purchased, predict user’s rating/score for that product as a function of the user’s rating/score on similar items (similar to the user based </a:t>
            </a:r>
            <a:r>
              <a:rPr lang="en-US" sz="2000" dirty="0" err="1" smtClean="0"/>
              <a:t>kNN</a:t>
            </a:r>
            <a:r>
              <a:rPr lang="en-US" sz="2000" dirty="0" smtClean="0"/>
              <a:t> approach) </a:t>
            </a:r>
          </a:p>
        </p:txBody>
      </p:sp>
      <p:graphicFrame>
        <p:nvGraphicFramePr>
          <p:cNvPr id="3" name="Table 2"/>
          <p:cNvGraphicFramePr>
            <a:graphicFrameLocks noGrp="1"/>
          </p:cNvGraphicFramePr>
          <p:nvPr>
            <p:extLst>
              <p:ext uri="{D42A27DB-BD31-4B8C-83A1-F6EECF244321}">
                <p14:modId xmlns:p14="http://schemas.microsoft.com/office/powerpoint/2010/main" val="1353446795"/>
              </p:ext>
            </p:extLst>
          </p:nvPr>
        </p:nvGraphicFramePr>
        <p:xfrm>
          <a:off x="1761054" y="3439583"/>
          <a:ext cx="6637866" cy="2267491"/>
        </p:xfrm>
        <a:graphic>
          <a:graphicData uri="http://schemas.openxmlformats.org/drawingml/2006/table">
            <a:tbl>
              <a:tblPr/>
              <a:tblGrid>
                <a:gridCol w="1186613"/>
                <a:gridCol w="961875"/>
                <a:gridCol w="897876"/>
                <a:gridCol w="897875"/>
                <a:gridCol w="913909"/>
                <a:gridCol w="710840"/>
                <a:gridCol w="1068878"/>
              </a:tblGrid>
              <a:tr h="545371">
                <a:tc>
                  <a:txBody>
                    <a:bodyPr/>
                    <a:lstStyle/>
                    <a:p>
                      <a:pPr algn="l"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1</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2</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3</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4</a:t>
                      </a:r>
                    </a:p>
                  </a:txBody>
                  <a:tcPr marL="12700" marR="12700" marT="12700" marB="0">
                    <a:lnL>
                      <a:noFill/>
                    </a:lnL>
                    <a:lnR>
                      <a:noFill/>
                    </a:lnR>
                    <a:lnT>
                      <a:noFill/>
                    </a:lnT>
                    <a:lnB>
                      <a:noFill/>
                    </a:lnB>
                  </a:tcPr>
                </a:tc>
                <a:tc>
                  <a:txBody>
                    <a:bodyPr/>
                    <a:lstStyle/>
                    <a:p>
                      <a:pPr algn="ctr" fontAlgn="t"/>
                      <a:r>
                        <a:rPr lang="en-US" sz="1800" b="1" i="0" u="none" strike="noStrike" dirty="0">
                          <a:solidFill>
                            <a:srgbClr val="000000"/>
                          </a:solidFill>
                          <a:effectLst/>
                          <a:latin typeface="Calibri"/>
                        </a:rPr>
                        <a:t>…</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K</a:t>
                      </a:r>
                    </a:p>
                  </a:txBody>
                  <a:tcPr marL="12700" marR="12700" marT="12700" marB="0">
                    <a:lnL>
                      <a:noFill/>
                    </a:lnL>
                    <a:lnR>
                      <a:noFill/>
                    </a:lnR>
                    <a:lnT>
                      <a:noFill/>
                    </a:lnT>
                    <a:lnB>
                      <a:noFill/>
                    </a:lnB>
                  </a:tcPr>
                </a:tc>
              </a:tr>
              <a:tr h="277321">
                <a:tc>
                  <a:txBody>
                    <a:bodyPr/>
                    <a:lstStyle/>
                    <a:p>
                      <a:pPr algn="l" fontAlgn="b"/>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.8</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0.2</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0.1</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0.5</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0.11</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0.6</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0.3</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0.4</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0.8</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0.3</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smtClean="0">
                          <a:solidFill>
                            <a:srgbClr val="000000"/>
                          </a:solidFill>
                          <a:effectLst/>
                          <a:latin typeface="Calibri"/>
                        </a:rPr>
                        <a:t>Item K</a:t>
                      </a:r>
                      <a:endParaRPr lang="en-US" sz="1800" b="1"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r>
            </a:tbl>
          </a:graphicData>
        </a:graphic>
      </p:graphicFrame>
      <p:sp>
        <p:nvSpPr>
          <p:cNvPr id="5" name="Left Bracket 4"/>
          <p:cNvSpPr/>
          <p:nvPr/>
        </p:nvSpPr>
        <p:spPr>
          <a:xfrm>
            <a:off x="2827858" y="3877707"/>
            <a:ext cx="169334" cy="182936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Left Bracket 9"/>
          <p:cNvSpPr/>
          <p:nvPr/>
        </p:nvSpPr>
        <p:spPr>
          <a:xfrm flipH="1">
            <a:off x="8111057" y="3843841"/>
            <a:ext cx="152395" cy="182936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321734" y="4470378"/>
            <a:ext cx="1151467" cy="646331"/>
          </a:xfrm>
          <a:prstGeom prst="rect">
            <a:avLst/>
          </a:prstGeom>
          <a:noFill/>
        </p:spPr>
        <p:txBody>
          <a:bodyPr wrap="square" rtlCol="0">
            <a:spAutoFit/>
          </a:bodyPr>
          <a:lstStyle/>
          <a:p>
            <a:r>
              <a:rPr lang="en-US" sz="3600" dirty="0" smtClean="0"/>
              <a:t>M =</a:t>
            </a:r>
            <a:endParaRPr lang="en-US" sz="3600" dirty="0"/>
          </a:p>
        </p:txBody>
      </p:sp>
      <p:sp>
        <p:nvSpPr>
          <p:cNvPr id="8" name="Right Triangle 7"/>
          <p:cNvSpPr/>
          <p:nvPr/>
        </p:nvSpPr>
        <p:spPr>
          <a:xfrm rot="10800000">
            <a:off x="2997191" y="4030106"/>
            <a:ext cx="5113865" cy="1490133"/>
          </a:xfrm>
          <a:prstGeom prst="rtTriangle">
            <a:avLst/>
          </a:prstGeom>
          <a:solidFill>
            <a:srgbClr val="CCFFCC">
              <a:alpha val="12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2197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153769"/>
            <a:ext cx="7967134" cy="576051"/>
          </a:xfrm>
        </p:spPr>
        <p:txBody>
          <a:bodyPr>
            <a:normAutofit/>
          </a:bodyPr>
          <a:lstStyle/>
          <a:p>
            <a:r>
              <a:rPr lang="en-US" sz="2800" u="sng" dirty="0" smtClean="0"/>
              <a:t>Recommendations are everywhere</a:t>
            </a:r>
            <a:endParaRPr lang="en-US" sz="2800" u="sng" dirty="0"/>
          </a:p>
        </p:txBody>
      </p:sp>
      <p:sp>
        <p:nvSpPr>
          <p:cNvPr id="7" name="TextBox 6"/>
          <p:cNvSpPr txBox="1"/>
          <p:nvPr/>
        </p:nvSpPr>
        <p:spPr>
          <a:xfrm>
            <a:off x="186266" y="750841"/>
            <a:ext cx="8229600" cy="1200329"/>
          </a:xfrm>
          <a:prstGeom prst="rect">
            <a:avLst/>
          </a:prstGeom>
          <a:noFill/>
        </p:spPr>
        <p:txBody>
          <a:bodyPr wrap="square" rtlCol="0">
            <a:spAutoFit/>
          </a:bodyPr>
          <a:lstStyle/>
          <a:p>
            <a:r>
              <a:rPr lang="en-US" dirty="0" smtClean="0"/>
              <a:t>If you use the internet, you likely suffer from this little problem - </a:t>
            </a:r>
            <a:r>
              <a:rPr lang="en-US" i="1" dirty="0" smtClean="0"/>
              <a:t>too much information and too little time.</a:t>
            </a:r>
          </a:p>
          <a:p>
            <a:endParaRPr lang="en-US" i="1" dirty="0"/>
          </a:p>
          <a:p>
            <a:pPr algn="ctr"/>
            <a:r>
              <a:rPr lang="en-US" dirty="0" smtClean="0">
                <a:solidFill>
                  <a:srgbClr val="FF0000"/>
                </a:solidFill>
              </a:rPr>
              <a:t>Most companies try to solve this problem for you using data science</a:t>
            </a:r>
            <a:endParaRPr lang="en-US" dirty="0">
              <a:solidFill>
                <a:srgbClr val="FF0000"/>
              </a:solidFill>
            </a:endParaRPr>
          </a:p>
        </p:txBody>
      </p:sp>
      <p:grpSp>
        <p:nvGrpSpPr>
          <p:cNvPr id="12" name="Group 11"/>
          <p:cNvGrpSpPr/>
          <p:nvPr/>
        </p:nvGrpSpPr>
        <p:grpSpPr>
          <a:xfrm>
            <a:off x="469900" y="2240402"/>
            <a:ext cx="7467601" cy="4109476"/>
            <a:chOff x="469900" y="1707002"/>
            <a:chExt cx="7467601" cy="4109476"/>
          </a:xfrm>
        </p:grpSpPr>
        <p:pic>
          <p:nvPicPr>
            <p:cNvPr id="4" name="Picture 3" descr="Screen Shot 2014-10-25 at 1.13.4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00" y="1930400"/>
              <a:ext cx="2219481" cy="2616200"/>
            </a:xfrm>
            <a:prstGeom prst="rect">
              <a:avLst/>
            </a:prstGeom>
            <a:ln>
              <a:solidFill>
                <a:schemeClr val="tx1"/>
              </a:solidFill>
            </a:ln>
          </p:spPr>
        </p:pic>
        <p:pic>
          <p:nvPicPr>
            <p:cNvPr id="5" name="Picture 4" descr="Screen Shot 2014-10-25 at 1.23.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8500" y="3530600"/>
              <a:ext cx="3443233" cy="2285878"/>
            </a:xfrm>
            <a:prstGeom prst="rect">
              <a:avLst/>
            </a:prstGeom>
            <a:ln>
              <a:solidFill>
                <a:schemeClr val="tx1"/>
              </a:solidFill>
            </a:ln>
          </p:spPr>
        </p:pic>
        <p:pic>
          <p:nvPicPr>
            <p:cNvPr id="8" name="Picture 7" descr="Screen Shot 2014-10-25 at 1.08.0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0901" y="1707002"/>
              <a:ext cx="2006600" cy="1823598"/>
            </a:xfrm>
            <a:prstGeom prst="rect">
              <a:avLst/>
            </a:prstGeom>
            <a:ln>
              <a:solidFill>
                <a:schemeClr val="tx1"/>
              </a:solidFill>
            </a:ln>
          </p:spPr>
        </p:pic>
        <p:pic>
          <p:nvPicPr>
            <p:cNvPr id="9" name="Picture 8" descr="Screen Shot 2014-10-25 at 12.58.3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2607" y="3784600"/>
              <a:ext cx="3736587" cy="1614757"/>
            </a:xfrm>
            <a:prstGeom prst="rect">
              <a:avLst/>
            </a:prstGeom>
            <a:ln>
              <a:solidFill>
                <a:schemeClr val="tx1"/>
              </a:solidFill>
            </a:ln>
          </p:spPr>
        </p:pic>
        <p:pic>
          <p:nvPicPr>
            <p:cNvPr id="11" name="Picture 10" descr="Screen Shot 2014-10-25 at 1.00.11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89381" y="1960582"/>
              <a:ext cx="4038600" cy="1824018"/>
            </a:xfrm>
            <a:prstGeom prst="rect">
              <a:avLst/>
            </a:prstGeom>
          </p:spPr>
        </p:pic>
      </p:grpSp>
    </p:spTree>
    <p:extLst>
      <p:ext uri="{BB962C8B-B14F-4D97-AF65-F5344CB8AC3E}">
        <p14:creationId xmlns:p14="http://schemas.microsoft.com/office/powerpoint/2010/main" val="1267236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48094"/>
            <a:ext cx="7967134" cy="576051"/>
          </a:xfrm>
        </p:spPr>
        <p:txBody>
          <a:bodyPr>
            <a:normAutofit fontScale="90000"/>
          </a:bodyPr>
          <a:lstStyle/>
          <a:p>
            <a:r>
              <a:rPr lang="en-US" u="sng" dirty="0" smtClean="0"/>
              <a:t>Recommendations drive</a:t>
            </a:r>
            <a:endParaRPr lang="en-US" u="sng" dirty="0"/>
          </a:p>
        </p:txBody>
      </p:sp>
      <p:sp>
        <p:nvSpPr>
          <p:cNvPr id="7" name="TextBox 6"/>
          <p:cNvSpPr txBox="1"/>
          <p:nvPr/>
        </p:nvSpPr>
        <p:spPr>
          <a:xfrm>
            <a:off x="321732" y="945888"/>
            <a:ext cx="8229600" cy="461665"/>
          </a:xfrm>
          <a:prstGeom prst="rect">
            <a:avLst/>
          </a:prstGeom>
          <a:noFill/>
        </p:spPr>
        <p:txBody>
          <a:bodyPr wrap="square" rtlCol="0">
            <a:spAutoFit/>
          </a:bodyPr>
          <a:lstStyle/>
          <a:p>
            <a:pPr algn="ctr"/>
            <a:r>
              <a:rPr lang="en-US" sz="2400" b="1" i="1" dirty="0" smtClean="0"/>
              <a:t>Who gets to be your friend…</a:t>
            </a:r>
            <a:endParaRPr lang="en-US" sz="2400" b="1" i="1" dirty="0"/>
          </a:p>
        </p:txBody>
      </p:sp>
      <p:grpSp>
        <p:nvGrpSpPr>
          <p:cNvPr id="16" name="Group 15"/>
          <p:cNvGrpSpPr/>
          <p:nvPr/>
        </p:nvGrpSpPr>
        <p:grpSpPr>
          <a:xfrm>
            <a:off x="2404533" y="1901201"/>
            <a:ext cx="4461933" cy="4211731"/>
            <a:chOff x="2404533" y="1901201"/>
            <a:chExt cx="4461933" cy="4211731"/>
          </a:xfrm>
        </p:grpSpPr>
        <p:pic>
          <p:nvPicPr>
            <p:cNvPr id="3" name="Picture 2" descr="Screen Shot 2014-10-25 at 1.01.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4533" y="1901201"/>
              <a:ext cx="4461933" cy="4211731"/>
            </a:xfrm>
            <a:prstGeom prst="rect">
              <a:avLst/>
            </a:prstGeom>
          </p:spPr>
        </p:pic>
        <p:sp>
          <p:nvSpPr>
            <p:cNvPr id="4" name="Rectangle 3"/>
            <p:cNvSpPr/>
            <p:nvPr/>
          </p:nvSpPr>
          <p:spPr>
            <a:xfrm>
              <a:off x="3081866" y="2319866"/>
              <a:ext cx="1253067" cy="1693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098802" y="2929457"/>
              <a:ext cx="1253067" cy="1693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081869" y="3572911"/>
              <a:ext cx="1253067" cy="1693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098802" y="4233298"/>
              <a:ext cx="1253067" cy="1693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081869" y="4859819"/>
              <a:ext cx="1253067" cy="1693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098802" y="5486340"/>
              <a:ext cx="1253067" cy="1693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2489200" y="2895591"/>
              <a:ext cx="491068" cy="491068"/>
            </a:xfrm>
            <a:prstGeom prst="rect">
              <a:avLst/>
            </a:prstGeom>
          </p:spPr>
        </p:pic>
        <p:pic>
          <p:nvPicPr>
            <p:cNvPr id="12" name="Picture 11"/>
            <p:cNvPicPr>
              <a:picLocks noChangeAspect="1"/>
            </p:cNvPicPr>
            <p:nvPr/>
          </p:nvPicPr>
          <p:blipFill>
            <a:blip r:embed="rId3"/>
            <a:stretch>
              <a:fillRect/>
            </a:stretch>
          </p:blipFill>
          <p:spPr>
            <a:xfrm>
              <a:off x="2472270" y="3522115"/>
              <a:ext cx="491068" cy="491068"/>
            </a:xfrm>
            <a:prstGeom prst="rect">
              <a:avLst/>
            </a:prstGeom>
          </p:spPr>
        </p:pic>
        <p:pic>
          <p:nvPicPr>
            <p:cNvPr id="13" name="Picture 12"/>
            <p:cNvPicPr>
              <a:picLocks noChangeAspect="1"/>
            </p:cNvPicPr>
            <p:nvPr/>
          </p:nvPicPr>
          <p:blipFill>
            <a:blip r:embed="rId3"/>
            <a:stretch>
              <a:fillRect/>
            </a:stretch>
          </p:blipFill>
          <p:spPr>
            <a:xfrm>
              <a:off x="2489203" y="4114770"/>
              <a:ext cx="491068" cy="491068"/>
            </a:xfrm>
            <a:prstGeom prst="rect">
              <a:avLst/>
            </a:prstGeom>
          </p:spPr>
        </p:pic>
        <p:pic>
          <p:nvPicPr>
            <p:cNvPr id="14" name="Picture 13"/>
            <p:cNvPicPr>
              <a:picLocks noChangeAspect="1"/>
            </p:cNvPicPr>
            <p:nvPr/>
          </p:nvPicPr>
          <p:blipFill>
            <a:blip r:embed="rId3"/>
            <a:stretch>
              <a:fillRect/>
            </a:stretch>
          </p:blipFill>
          <p:spPr>
            <a:xfrm>
              <a:off x="2506136" y="4775157"/>
              <a:ext cx="491068" cy="491068"/>
            </a:xfrm>
            <a:prstGeom prst="rect">
              <a:avLst/>
            </a:prstGeom>
          </p:spPr>
        </p:pic>
        <p:pic>
          <p:nvPicPr>
            <p:cNvPr id="15" name="Picture 14"/>
            <p:cNvPicPr>
              <a:picLocks noChangeAspect="1"/>
            </p:cNvPicPr>
            <p:nvPr/>
          </p:nvPicPr>
          <p:blipFill>
            <a:blip r:embed="rId3"/>
            <a:stretch>
              <a:fillRect/>
            </a:stretch>
          </p:blipFill>
          <p:spPr>
            <a:xfrm>
              <a:off x="2489203" y="5401678"/>
              <a:ext cx="491068" cy="491068"/>
            </a:xfrm>
            <a:prstGeom prst="rect">
              <a:avLst/>
            </a:prstGeom>
          </p:spPr>
        </p:pic>
      </p:grpSp>
    </p:spTree>
    <p:extLst>
      <p:ext uri="{BB962C8B-B14F-4D97-AF65-F5344CB8AC3E}">
        <p14:creationId xmlns:p14="http://schemas.microsoft.com/office/powerpoint/2010/main" val="30094924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200343"/>
            <a:ext cx="7967134" cy="576051"/>
          </a:xfrm>
        </p:spPr>
        <p:txBody>
          <a:bodyPr>
            <a:normAutofit fontScale="90000"/>
          </a:bodyPr>
          <a:lstStyle/>
          <a:p>
            <a:r>
              <a:rPr lang="en-US" u="sng" dirty="0" smtClean="0"/>
              <a:t>Recommendations drive</a:t>
            </a:r>
            <a:endParaRPr lang="en-US" u="sng" dirty="0"/>
          </a:p>
        </p:txBody>
      </p:sp>
      <p:sp>
        <p:nvSpPr>
          <p:cNvPr id="4" name="TextBox 3"/>
          <p:cNvSpPr txBox="1"/>
          <p:nvPr/>
        </p:nvSpPr>
        <p:spPr>
          <a:xfrm>
            <a:off x="321732" y="945888"/>
            <a:ext cx="8229600" cy="461665"/>
          </a:xfrm>
          <a:prstGeom prst="rect">
            <a:avLst/>
          </a:prstGeom>
          <a:noFill/>
        </p:spPr>
        <p:txBody>
          <a:bodyPr wrap="square" rtlCol="0">
            <a:spAutoFit/>
          </a:bodyPr>
          <a:lstStyle/>
          <a:p>
            <a:pPr algn="ctr"/>
            <a:r>
              <a:rPr lang="en-US" sz="2400" b="1" i="1" dirty="0" smtClean="0"/>
              <a:t>Where you might work …</a:t>
            </a:r>
            <a:endParaRPr lang="en-US" sz="2400" b="1" i="1" dirty="0"/>
          </a:p>
        </p:txBody>
      </p:sp>
      <p:pic>
        <p:nvPicPr>
          <p:cNvPr id="3" name="Picture 2" descr="Screen Shot 2014-10-25 at 1.08.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798" y="1735677"/>
            <a:ext cx="4946949" cy="4495788"/>
          </a:xfrm>
          <a:prstGeom prst="rect">
            <a:avLst/>
          </a:prstGeom>
        </p:spPr>
      </p:pic>
    </p:spTree>
    <p:extLst>
      <p:ext uri="{BB962C8B-B14F-4D97-AF65-F5344CB8AC3E}">
        <p14:creationId xmlns:p14="http://schemas.microsoft.com/office/powerpoint/2010/main" val="3009492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95554"/>
            <a:ext cx="7967134" cy="576051"/>
          </a:xfrm>
        </p:spPr>
        <p:txBody>
          <a:bodyPr>
            <a:normAutofit fontScale="90000"/>
          </a:bodyPr>
          <a:lstStyle/>
          <a:p>
            <a:r>
              <a:rPr lang="en-US" u="sng" dirty="0" smtClean="0"/>
              <a:t>Recommendations drive</a:t>
            </a:r>
            <a:endParaRPr lang="en-US" u="sng" dirty="0"/>
          </a:p>
        </p:txBody>
      </p:sp>
      <p:sp>
        <p:nvSpPr>
          <p:cNvPr id="7" name="TextBox 6"/>
          <p:cNvSpPr txBox="1"/>
          <p:nvPr/>
        </p:nvSpPr>
        <p:spPr>
          <a:xfrm>
            <a:off x="321732" y="2300069"/>
            <a:ext cx="8229600" cy="369332"/>
          </a:xfrm>
          <a:prstGeom prst="rect">
            <a:avLst/>
          </a:prstGeom>
          <a:noFill/>
        </p:spPr>
        <p:txBody>
          <a:bodyPr wrap="square" rtlCol="0">
            <a:spAutoFit/>
          </a:bodyPr>
          <a:lstStyle/>
          <a:p>
            <a:r>
              <a:rPr lang="en-US" dirty="0" err="1" smtClean="0"/>
              <a:t>rrr</a:t>
            </a:r>
            <a:endParaRPr lang="en-US" dirty="0"/>
          </a:p>
        </p:txBody>
      </p:sp>
      <p:pic>
        <p:nvPicPr>
          <p:cNvPr id="3" name="Picture 2" descr="Screen Shot 2014-10-25 at 12.58.5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932" y="1802511"/>
            <a:ext cx="8153400" cy="3526971"/>
          </a:xfrm>
          <a:prstGeom prst="rect">
            <a:avLst/>
          </a:prstGeom>
        </p:spPr>
      </p:pic>
      <p:sp>
        <p:nvSpPr>
          <p:cNvPr id="5" name="TextBox 4"/>
          <p:cNvSpPr txBox="1"/>
          <p:nvPr/>
        </p:nvSpPr>
        <p:spPr>
          <a:xfrm>
            <a:off x="321732" y="945888"/>
            <a:ext cx="8229600" cy="461665"/>
          </a:xfrm>
          <a:prstGeom prst="rect">
            <a:avLst/>
          </a:prstGeom>
          <a:noFill/>
        </p:spPr>
        <p:txBody>
          <a:bodyPr wrap="square" rtlCol="0">
            <a:spAutoFit/>
          </a:bodyPr>
          <a:lstStyle/>
          <a:p>
            <a:pPr algn="ctr"/>
            <a:r>
              <a:rPr lang="en-US" sz="2400" b="1" i="1" dirty="0" smtClean="0"/>
              <a:t>What you’ll watch tonight…</a:t>
            </a:r>
            <a:endParaRPr lang="en-US" sz="2400" b="1" i="1" dirty="0"/>
          </a:p>
        </p:txBody>
      </p:sp>
    </p:spTree>
    <p:extLst>
      <p:ext uri="{BB962C8B-B14F-4D97-AF65-F5344CB8AC3E}">
        <p14:creationId xmlns:p14="http://schemas.microsoft.com/office/powerpoint/2010/main" val="2767010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95554"/>
            <a:ext cx="7967134" cy="576051"/>
          </a:xfrm>
        </p:spPr>
        <p:txBody>
          <a:bodyPr>
            <a:normAutofit fontScale="90000"/>
          </a:bodyPr>
          <a:lstStyle/>
          <a:p>
            <a:r>
              <a:rPr lang="en-US" u="sng" dirty="0" smtClean="0"/>
              <a:t>Recommendations drive</a:t>
            </a:r>
            <a:endParaRPr lang="en-US" u="sng" dirty="0"/>
          </a:p>
        </p:txBody>
      </p:sp>
      <p:sp>
        <p:nvSpPr>
          <p:cNvPr id="5" name="TextBox 4"/>
          <p:cNvSpPr txBox="1"/>
          <p:nvPr/>
        </p:nvSpPr>
        <p:spPr>
          <a:xfrm>
            <a:off x="321732" y="945888"/>
            <a:ext cx="8229600" cy="461665"/>
          </a:xfrm>
          <a:prstGeom prst="rect">
            <a:avLst/>
          </a:prstGeom>
          <a:noFill/>
        </p:spPr>
        <p:txBody>
          <a:bodyPr wrap="square" rtlCol="0">
            <a:spAutoFit/>
          </a:bodyPr>
          <a:lstStyle/>
          <a:p>
            <a:pPr algn="ctr"/>
            <a:r>
              <a:rPr lang="en-US" sz="2400" b="1" i="1" dirty="0" smtClean="0"/>
              <a:t>The information I am exposed to…</a:t>
            </a:r>
            <a:endParaRPr lang="en-US" sz="2400" b="1" i="1" dirty="0"/>
          </a:p>
        </p:txBody>
      </p:sp>
      <p:pic>
        <p:nvPicPr>
          <p:cNvPr id="6" name="Picture 5" descr="Screen Shot 2014-10-25 at 1.23.4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0" y="1565866"/>
            <a:ext cx="5943600" cy="3945811"/>
          </a:xfrm>
          <a:prstGeom prst="rect">
            <a:avLst/>
          </a:prstGeom>
        </p:spPr>
      </p:pic>
    </p:spTree>
    <p:extLst>
      <p:ext uri="{BB962C8B-B14F-4D97-AF65-F5344CB8AC3E}">
        <p14:creationId xmlns:p14="http://schemas.microsoft.com/office/powerpoint/2010/main" val="42553140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572869"/>
            <a:ext cx="7967134" cy="576051"/>
          </a:xfrm>
        </p:spPr>
        <p:txBody>
          <a:bodyPr>
            <a:normAutofit fontScale="90000"/>
          </a:bodyPr>
          <a:lstStyle/>
          <a:p>
            <a:r>
              <a:rPr lang="en-US" u="sng" dirty="0" smtClean="0"/>
              <a:t>Recommendations are very interesting</a:t>
            </a:r>
            <a:endParaRPr lang="en-US" u="sng" dirty="0"/>
          </a:p>
        </p:txBody>
      </p:sp>
      <p:sp>
        <p:nvSpPr>
          <p:cNvPr id="4" name="TextBox 3"/>
          <p:cNvSpPr txBox="1"/>
          <p:nvPr/>
        </p:nvSpPr>
        <p:spPr>
          <a:xfrm>
            <a:off x="372533" y="1642534"/>
            <a:ext cx="8161867" cy="3477875"/>
          </a:xfrm>
          <a:prstGeom prst="rect">
            <a:avLst/>
          </a:prstGeom>
          <a:noFill/>
        </p:spPr>
        <p:txBody>
          <a:bodyPr wrap="square" rtlCol="0">
            <a:spAutoFit/>
          </a:bodyPr>
          <a:lstStyle/>
          <a:p>
            <a:pPr marL="285750" indent="-285750">
              <a:buFont typeface="Arial"/>
              <a:buChar char="•"/>
            </a:pPr>
            <a:r>
              <a:rPr lang="en-US" sz="2000" dirty="0" smtClean="0"/>
              <a:t>There is no single technique, and each problem is unique, though there are some core fundamentals</a:t>
            </a:r>
          </a:p>
          <a:p>
            <a:pPr marL="285750" indent="-285750">
              <a:buFont typeface="Arial"/>
              <a:buChar char="•"/>
            </a:pPr>
            <a:endParaRPr lang="en-US" sz="2000" dirty="0" smtClean="0"/>
          </a:p>
          <a:p>
            <a:pPr marL="285750" indent="-285750">
              <a:buFont typeface="Arial"/>
              <a:buChar char="•"/>
            </a:pPr>
            <a:endParaRPr lang="en-US" sz="2000" dirty="0" smtClean="0"/>
          </a:p>
          <a:p>
            <a:pPr marL="285750" indent="-285750">
              <a:buFont typeface="Arial"/>
              <a:buChar char="•"/>
            </a:pPr>
            <a:r>
              <a:rPr lang="en-US" sz="2000" dirty="0" smtClean="0"/>
              <a:t>Evaluation is not obvious, requires creativity and ingenuity</a:t>
            </a:r>
          </a:p>
          <a:p>
            <a:pPr marL="285750" indent="-285750">
              <a:buFont typeface="Arial"/>
              <a:buChar char="•"/>
            </a:pPr>
            <a:endParaRPr lang="en-US" sz="2000" dirty="0" smtClean="0"/>
          </a:p>
          <a:p>
            <a:pPr marL="285750" indent="-285750">
              <a:buFont typeface="Arial"/>
              <a:buChar char="•"/>
            </a:pPr>
            <a:endParaRPr lang="en-US" sz="2000" dirty="0"/>
          </a:p>
          <a:p>
            <a:pPr marL="285750" indent="-285750">
              <a:buFont typeface="Arial"/>
              <a:buChar char="•"/>
            </a:pPr>
            <a:endParaRPr lang="en-US" sz="2000" dirty="0"/>
          </a:p>
          <a:p>
            <a:pPr marL="285750" indent="-285750">
              <a:buFont typeface="Arial"/>
              <a:buChar char="•"/>
            </a:pPr>
            <a:r>
              <a:rPr lang="en-US" sz="2000" dirty="0" smtClean="0"/>
              <a:t>Very few data mining products are this exposed to the public. </a:t>
            </a:r>
          </a:p>
          <a:p>
            <a:pPr marL="742950" lvl="1" indent="-285750">
              <a:buFont typeface="Arial"/>
              <a:buChar char="•"/>
            </a:pPr>
            <a:r>
              <a:rPr lang="en-US" sz="2000" dirty="0" smtClean="0"/>
              <a:t>What are the design implications of a recommender system?</a:t>
            </a:r>
          </a:p>
          <a:p>
            <a:pPr marL="742950" lvl="1" indent="-285750">
              <a:buFont typeface="Arial"/>
              <a:buChar char="•"/>
            </a:pPr>
            <a:r>
              <a:rPr lang="en-US" sz="2000" dirty="0" smtClean="0"/>
              <a:t>What are the ethical implications of a recommender system?</a:t>
            </a:r>
            <a:endParaRPr lang="en-US" sz="2000" dirty="0"/>
          </a:p>
        </p:txBody>
      </p:sp>
    </p:spTree>
    <p:extLst>
      <p:ext uri="{BB962C8B-B14F-4D97-AF65-F5344CB8AC3E}">
        <p14:creationId xmlns:p14="http://schemas.microsoft.com/office/powerpoint/2010/main" val="2767010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337417"/>
            <a:ext cx="7680912" cy="1155888"/>
          </a:xfrm>
        </p:spPr>
        <p:txBody>
          <a:bodyPr>
            <a:normAutofit/>
          </a:bodyPr>
          <a:lstStyle/>
          <a:p>
            <a:pPr algn="ctr"/>
            <a:r>
              <a:rPr lang="en-US" dirty="0" smtClean="0"/>
              <a:t>How to recommend</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116048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40050</TotalTime>
  <Words>1495</Words>
  <Application>Microsoft Macintosh PowerPoint</Application>
  <PresentationFormat>On-screen Show (4:3)</PresentationFormat>
  <Paragraphs>457</Paragraphs>
  <Slides>29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 Black</vt:lpstr>
      <vt:lpstr>Calibri</vt:lpstr>
      <vt:lpstr>Century Gothic</vt:lpstr>
      <vt:lpstr>Arial</vt:lpstr>
      <vt:lpstr>Essential</vt:lpstr>
      <vt:lpstr>PowerPoint Presentation</vt:lpstr>
      <vt:lpstr>Recommendations everywhere</vt:lpstr>
      <vt:lpstr>Recommendations are everywhere</vt:lpstr>
      <vt:lpstr>Recommendations drive</vt:lpstr>
      <vt:lpstr>Recommendations drive</vt:lpstr>
      <vt:lpstr>Recommendations drive</vt:lpstr>
      <vt:lpstr>Recommendations drive</vt:lpstr>
      <vt:lpstr>Recommendations are very interesting</vt:lpstr>
      <vt:lpstr>How to recommend</vt:lpstr>
      <vt:lpstr>Two philosophical approaches</vt:lpstr>
      <vt:lpstr>We’ll cover</vt:lpstr>
      <vt:lpstr>Collaborative filtering</vt:lpstr>
      <vt:lpstr>2 types</vt:lpstr>
      <vt:lpstr>User based</vt:lpstr>
      <vt:lpstr>intuition</vt:lpstr>
      <vt:lpstr>intuition</vt:lpstr>
      <vt:lpstr>Defining a mechanism for “we have similar tastes”</vt:lpstr>
      <vt:lpstr>Towards a “taste” neighborhood</vt:lpstr>
      <vt:lpstr>Towards a “taste” neighborhood</vt:lpstr>
      <vt:lpstr>Towards a “taste” neighborhood</vt:lpstr>
      <vt:lpstr>Towards a “taste” neighborhood</vt:lpstr>
      <vt:lpstr>A practical aside</vt:lpstr>
      <vt:lpstr>Making the recommendation</vt:lpstr>
      <vt:lpstr>Different ways to aggregate</vt:lpstr>
      <vt:lpstr>EG.</vt:lpstr>
      <vt:lpstr>item based</vt:lpstr>
      <vt:lpstr>Developed by amazon</vt:lpstr>
      <vt:lpstr>Start with user-item matrix</vt:lpstr>
      <vt:lpstr>Derive the item-item matrix</vt:lpstr>
    </vt:vector>
  </TitlesOfParts>
  <Company>Dstillery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Dalessandro</dc:creator>
  <cp:lastModifiedBy>brian d'Alessandro</cp:lastModifiedBy>
  <cp:revision>299</cp:revision>
  <cp:lastPrinted>2015-12-09T22:37:46Z</cp:lastPrinted>
  <dcterms:created xsi:type="dcterms:W3CDTF">2014-08-12T17:27:36Z</dcterms:created>
  <dcterms:modified xsi:type="dcterms:W3CDTF">2015-12-16T22:49:04Z</dcterms:modified>
</cp:coreProperties>
</file>