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8"/>
  </p:notesMasterIdLst>
  <p:sldIdLst>
    <p:sldId id="256" r:id="rId2"/>
    <p:sldId id="318" r:id="rId3"/>
    <p:sldId id="362" r:id="rId4"/>
    <p:sldId id="365" r:id="rId5"/>
    <p:sldId id="366" r:id="rId6"/>
    <p:sldId id="372" r:id="rId7"/>
    <p:sldId id="373" r:id="rId8"/>
    <p:sldId id="367" r:id="rId9"/>
    <p:sldId id="369" r:id="rId10"/>
    <p:sldId id="370" r:id="rId11"/>
    <p:sldId id="368" r:id="rId12"/>
    <p:sldId id="374" r:id="rId13"/>
    <p:sldId id="375" r:id="rId14"/>
    <p:sldId id="376" r:id="rId15"/>
    <p:sldId id="377" r:id="rId16"/>
    <p:sldId id="37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0828" autoAdjust="0"/>
  </p:normalViewPr>
  <p:slideViewPr>
    <p:cSldViewPr snapToGrid="0" snapToObjects="1">
      <p:cViewPr>
        <p:scale>
          <a:sx n="100" d="100"/>
          <a:sy n="100" d="100"/>
        </p:scale>
        <p:origin x="1736" y="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a given rating decomposes</a:t>
            </a:r>
            <a:r>
              <a:rPr lang="en-US" baseline="0" dirty="0" smtClean="0"/>
              <a:t> to u*s*</a:t>
            </a:r>
            <a:r>
              <a:rPr lang="en-US" baseline="0" dirty="0" err="1" smtClean="0"/>
              <a:t>vt.</a:t>
            </a:r>
            <a:r>
              <a:rPr lang="en-US" baseline="0" dirty="0" smtClean="0"/>
              <a:t> Think of this is a linear combination of movie factors and users appreciation for those factors. V is how much that movie can be described by the factor. U is how important that factor is to the user and sig is how important that factor is compared to other factors in weighting tastes. I.e., we like 10 qualities of a movie, but we might weight the first 2 </a:t>
            </a:r>
            <a:r>
              <a:rPr lang="en-US" baseline="0" smtClean="0"/>
              <a:t>the most.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297794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12/6/15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12/6/15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g"/><Relationship Id="rId9"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dirty="0" smtClean="0"/>
              <a:t>Fall </a:t>
            </a:r>
            <a:r>
              <a:rPr lang="en-US" dirty="0" smtClean="0"/>
              <a:t>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Latent factors (</a:t>
            </a:r>
            <a:r>
              <a:rPr lang="en-US" u="sng" dirty="0" err="1" smtClean="0"/>
              <a:t>revisted</a:t>
            </a:r>
            <a:r>
              <a:rPr lang="en-US" u="sng" dirty="0" smtClean="0"/>
              <a:t>)</a:t>
            </a:r>
            <a:endParaRPr lang="en-US" u="sng" dirty="0"/>
          </a:p>
        </p:txBody>
      </p:sp>
      <p:sp>
        <p:nvSpPr>
          <p:cNvPr id="4" name="TextBox 3"/>
          <p:cNvSpPr txBox="1"/>
          <p:nvPr/>
        </p:nvSpPr>
        <p:spPr>
          <a:xfrm>
            <a:off x="237066" y="735883"/>
            <a:ext cx="8415868" cy="830997"/>
          </a:xfrm>
          <a:prstGeom prst="rect">
            <a:avLst/>
          </a:prstGeom>
          <a:noFill/>
        </p:spPr>
        <p:txBody>
          <a:bodyPr wrap="square" rtlCol="0">
            <a:spAutoFit/>
          </a:bodyPr>
          <a:lstStyle/>
          <a:p>
            <a:r>
              <a:rPr lang="en-US" sz="2400" b="1" dirty="0" smtClean="0"/>
              <a:t>When uncovering latent factors, we usually only want a subset k, where k&lt;&lt;min(M,N) </a:t>
            </a:r>
          </a:p>
        </p:txBody>
      </p:sp>
      <p:sp>
        <p:nvSpPr>
          <p:cNvPr id="6" name="Left Bracket 5"/>
          <p:cNvSpPr/>
          <p:nvPr/>
        </p:nvSpPr>
        <p:spPr>
          <a:xfrm>
            <a:off x="1667924" y="3086101"/>
            <a:ext cx="169334" cy="1689099"/>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p:cNvSpPr/>
          <p:nvPr/>
        </p:nvSpPr>
        <p:spPr>
          <a:xfrm flipH="1">
            <a:off x="3191922" y="3086101"/>
            <a:ext cx="152395" cy="1689100"/>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48024411"/>
              </p:ext>
            </p:extLst>
          </p:nvPr>
        </p:nvGraphicFramePr>
        <p:xfrm>
          <a:off x="842423" y="3280251"/>
          <a:ext cx="2400300" cy="1369060"/>
        </p:xfrm>
        <a:graphic>
          <a:graphicData uri="http://schemas.openxmlformats.org/drawingml/2006/table">
            <a:tbl>
              <a:tblPr/>
              <a:tblGrid>
                <a:gridCol w="825500"/>
                <a:gridCol w="508000"/>
                <a:gridCol w="546100"/>
                <a:gridCol w="520700"/>
              </a:tblGrid>
              <a:tr h="190500">
                <a:tc>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LF 1</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LF 1</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LF 3</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0.2</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1.0</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-0.1</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1.0</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0.4</a:t>
                      </a:r>
                    </a:p>
                  </a:txBody>
                  <a:tcPr marL="12700" marR="12700" marT="12700" marB="0" anchor="b">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70051470"/>
              </p:ext>
            </p:extLst>
          </p:nvPr>
        </p:nvGraphicFramePr>
        <p:xfrm>
          <a:off x="4207917" y="3065622"/>
          <a:ext cx="3810000" cy="782320"/>
        </p:xfrm>
        <a:graphic>
          <a:graphicData uri="http://schemas.openxmlformats.org/drawingml/2006/table">
            <a:tbl>
              <a:tblPr/>
              <a:tblGrid>
                <a:gridCol w="825500"/>
                <a:gridCol w="596900"/>
                <a:gridCol w="596900"/>
                <a:gridCol w="596900"/>
                <a:gridCol w="596900"/>
                <a:gridCol w="596900"/>
              </a:tblGrid>
              <a:tr h="190500">
                <a:tc>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1</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2</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3</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M</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LF 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LF 2</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LF 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0.9</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a:t>
                      </a:r>
                    </a:p>
                  </a:txBody>
                  <a:tcPr marL="12700" marR="12700" marT="12700" marB="0" anchor="b">
                    <a:lnL>
                      <a:noFill/>
                    </a:lnL>
                    <a:lnR>
                      <a:noFill/>
                    </a:lnR>
                    <a:lnT>
                      <a:noFill/>
                    </a:lnT>
                    <a:lnB>
                      <a:noFill/>
                    </a:lnB>
                  </a:tcPr>
                </a:tc>
                <a:tc>
                  <a:txBody>
                    <a:bodyPr/>
                    <a:lstStyle/>
                    <a:p>
                      <a:pPr algn="ctr" fontAlgn="b"/>
                      <a:r>
                        <a:rPr lang="en-US" sz="12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-0.7</a:t>
                      </a:r>
                    </a:p>
                  </a:txBody>
                  <a:tcPr marL="12700" marR="12700" marT="12700" marB="0" anchor="b">
                    <a:lnL>
                      <a:noFill/>
                    </a:lnL>
                    <a:lnR>
                      <a:noFill/>
                    </a:lnR>
                    <a:lnT>
                      <a:noFill/>
                    </a:lnT>
                    <a:lnB>
                      <a:noFill/>
                    </a:lnB>
                  </a:tcPr>
                </a:tc>
              </a:tr>
            </a:tbl>
          </a:graphicData>
        </a:graphic>
      </p:graphicFrame>
      <p:sp>
        <p:nvSpPr>
          <p:cNvPr id="10" name="TextBox 9"/>
          <p:cNvSpPr txBox="1"/>
          <p:nvPr/>
        </p:nvSpPr>
        <p:spPr>
          <a:xfrm>
            <a:off x="5350934" y="1757859"/>
            <a:ext cx="1672166" cy="1015663"/>
          </a:xfrm>
          <a:prstGeom prst="rect">
            <a:avLst/>
          </a:prstGeom>
          <a:noFill/>
        </p:spPr>
        <p:txBody>
          <a:bodyPr wrap="square" rtlCol="0">
            <a:spAutoFit/>
          </a:bodyPr>
          <a:lstStyle/>
          <a:p>
            <a:r>
              <a:rPr lang="en-US" sz="6000" dirty="0" err="1" smtClean="0">
                <a:solidFill>
                  <a:srgbClr val="D1282E"/>
                </a:solidFill>
              </a:rPr>
              <a:t>V</a:t>
            </a:r>
            <a:r>
              <a:rPr lang="en-US" sz="6000" baseline="-25000" dirty="0" err="1" smtClean="0">
                <a:solidFill>
                  <a:srgbClr val="D1282E"/>
                </a:solidFill>
              </a:rPr>
              <a:t>k</a:t>
            </a:r>
            <a:r>
              <a:rPr lang="en-US" sz="6000" baseline="30000" dirty="0" err="1" smtClean="0">
                <a:solidFill>
                  <a:srgbClr val="D1282E"/>
                </a:solidFill>
              </a:rPr>
              <a:t>T</a:t>
            </a:r>
            <a:endParaRPr lang="en-US" sz="6000" baseline="30000" dirty="0">
              <a:solidFill>
                <a:srgbClr val="D1282E"/>
              </a:solidFill>
            </a:endParaRPr>
          </a:p>
        </p:txBody>
      </p:sp>
      <p:sp>
        <p:nvSpPr>
          <p:cNvPr id="11" name="TextBox 10"/>
          <p:cNvSpPr txBox="1"/>
          <p:nvPr/>
        </p:nvSpPr>
        <p:spPr>
          <a:xfrm>
            <a:off x="1998125" y="1694359"/>
            <a:ext cx="1151465" cy="1015663"/>
          </a:xfrm>
          <a:prstGeom prst="rect">
            <a:avLst/>
          </a:prstGeom>
          <a:noFill/>
        </p:spPr>
        <p:txBody>
          <a:bodyPr wrap="square" rtlCol="0">
            <a:spAutoFit/>
          </a:bodyPr>
          <a:lstStyle/>
          <a:p>
            <a:r>
              <a:rPr lang="en-US" sz="6000" dirty="0" err="1" smtClean="0">
                <a:solidFill>
                  <a:srgbClr val="D1282E"/>
                </a:solidFill>
              </a:rPr>
              <a:t>U</a:t>
            </a:r>
            <a:r>
              <a:rPr lang="en-US" sz="6000" baseline="-25000" dirty="0" err="1" smtClean="0">
                <a:solidFill>
                  <a:srgbClr val="D1282E"/>
                </a:solidFill>
              </a:rPr>
              <a:t>k</a:t>
            </a:r>
            <a:endParaRPr lang="en-US" sz="6000" baseline="-25000" dirty="0">
              <a:solidFill>
                <a:srgbClr val="D1282E"/>
              </a:solidFill>
            </a:endParaRPr>
          </a:p>
        </p:txBody>
      </p:sp>
      <p:sp>
        <p:nvSpPr>
          <p:cNvPr id="12" name="Left Bracket 11"/>
          <p:cNvSpPr/>
          <p:nvPr/>
        </p:nvSpPr>
        <p:spPr>
          <a:xfrm rot="16200000" flipH="1">
            <a:off x="6466909" y="1922997"/>
            <a:ext cx="184704" cy="291731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ket 12"/>
          <p:cNvSpPr/>
          <p:nvPr/>
        </p:nvSpPr>
        <p:spPr>
          <a:xfrm rot="16200000" flipH="1">
            <a:off x="6466909" y="2380197"/>
            <a:ext cx="184704" cy="2917312"/>
          </a:xfrm>
          <a:prstGeom prst="leftBracket">
            <a:avLst/>
          </a:prstGeom>
          <a:ln>
            <a:solidFill>
              <a:schemeClr val="tx1"/>
            </a:solidFill>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8065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268075"/>
            <a:ext cx="7967134" cy="576051"/>
          </a:xfrm>
        </p:spPr>
        <p:txBody>
          <a:bodyPr>
            <a:normAutofit fontScale="90000"/>
          </a:bodyPr>
          <a:lstStyle/>
          <a:p>
            <a:r>
              <a:rPr lang="en-US" u="sng" dirty="0" smtClean="0"/>
              <a:t>Latent factors (</a:t>
            </a:r>
            <a:r>
              <a:rPr lang="en-US" u="sng" dirty="0" err="1" smtClean="0"/>
              <a:t>revisted</a:t>
            </a:r>
            <a:r>
              <a:rPr lang="en-US" u="sng" dirty="0" smtClean="0"/>
              <a:t>)</a:t>
            </a:r>
            <a:endParaRPr lang="en-US" u="sng" dirty="0"/>
          </a:p>
        </p:txBody>
      </p:sp>
      <p:sp>
        <p:nvSpPr>
          <p:cNvPr id="4" name="TextBox 3"/>
          <p:cNvSpPr txBox="1"/>
          <p:nvPr/>
        </p:nvSpPr>
        <p:spPr>
          <a:xfrm>
            <a:off x="258234" y="822545"/>
            <a:ext cx="8161867" cy="830997"/>
          </a:xfrm>
          <a:prstGeom prst="rect">
            <a:avLst/>
          </a:prstGeom>
          <a:noFill/>
        </p:spPr>
        <p:txBody>
          <a:bodyPr wrap="square" rtlCol="0">
            <a:spAutoFit/>
          </a:bodyPr>
          <a:lstStyle/>
          <a:p>
            <a:r>
              <a:rPr lang="en-US" sz="2400" dirty="0" smtClean="0"/>
              <a:t>An example set of movies and how they load on two latent variables.</a:t>
            </a:r>
          </a:p>
        </p:txBody>
      </p:sp>
      <p:pic>
        <p:nvPicPr>
          <p:cNvPr id="3" name="Picture 2" descr="Screen Shot 2014-11-09 at 1.25.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630" y="1828800"/>
            <a:ext cx="5866171" cy="4394190"/>
          </a:xfrm>
          <a:prstGeom prst="rect">
            <a:avLst/>
          </a:prstGeom>
        </p:spPr>
      </p:pic>
    </p:spTree>
    <p:extLst>
      <p:ext uri="{BB962C8B-B14F-4D97-AF65-F5344CB8AC3E}">
        <p14:creationId xmlns:p14="http://schemas.microsoft.com/office/powerpoint/2010/main" val="14453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The rating prediction</a:t>
            </a:r>
            <a:endParaRPr lang="en-US" u="sng" dirty="0"/>
          </a:p>
        </p:txBody>
      </p:sp>
      <p:sp>
        <p:nvSpPr>
          <p:cNvPr id="4" name="TextBox 3"/>
          <p:cNvSpPr txBox="1"/>
          <p:nvPr/>
        </p:nvSpPr>
        <p:spPr>
          <a:xfrm>
            <a:off x="237066" y="735883"/>
            <a:ext cx="8415868" cy="1015663"/>
          </a:xfrm>
          <a:prstGeom prst="rect">
            <a:avLst/>
          </a:prstGeom>
          <a:noFill/>
        </p:spPr>
        <p:txBody>
          <a:bodyPr wrap="square" rtlCol="0">
            <a:spAutoFit/>
          </a:bodyPr>
          <a:lstStyle/>
          <a:p>
            <a:r>
              <a:rPr lang="en-US" sz="2000" b="1" dirty="0" smtClean="0"/>
              <a:t>The rating prediction for user </a:t>
            </a:r>
            <a:r>
              <a:rPr lang="en-US" sz="2000" b="1" dirty="0" err="1" smtClean="0"/>
              <a:t>i</a:t>
            </a:r>
            <a:r>
              <a:rPr lang="en-US" sz="2000" b="1" dirty="0" smtClean="0"/>
              <a:t> on item j is then an inner product between the the user’s preferences for each latent factor and the item’s strength on that factor.</a:t>
            </a:r>
          </a:p>
        </p:txBody>
      </p:sp>
      <p:sp>
        <p:nvSpPr>
          <p:cNvPr id="11" name="TextBox 10"/>
          <p:cNvSpPr txBox="1"/>
          <p:nvPr/>
        </p:nvSpPr>
        <p:spPr>
          <a:xfrm>
            <a:off x="237065" y="3116759"/>
            <a:ext cx="8712200" cy="584776"/>
          </a:xfrm>
          <a:prstGeom prst="rect">
            <a:avLst/>
          </a:prstGeom>
          <a:noFill/>
        </p:spPr>
        <p:txBody>
          <a:bodyPr wrap="square" rtlCol="0">
            <a:spAutoFit/>
          </a:bodyPr>
          <a:lstStyle/>
          <a:p>
            <a:r>
              <a:rPr lang="en-US" sz="3200" dirty="0" err="1" smtClean="0">
                <a:solidFill>
                  <a:srgbClr val="D1282E"/>
                </a:solidFill>
              </a:rPr>
              <a:t>r</a:t>
            </a:r>
            <a:r>
              <a:rPr lang="en-US" sz="3200" baseline="-25000" dirty="0" err="1" smtClean="0">
                <a:solidFill>
                  <a:srgbClr val="D1282E"/>
                </a:solidFill>
              </a:rPr>
              <a:t>ij</a:t>
            </a:r>
            <a:r>
              <a:rPr lang="en-US" sz="3200" baseline="-25000" dirty="0" smtClean="0">
                <a:solidFill>
                  <a:srgbClr val="D1282E"/>
                </a:solidFill>
              </a:rPr>
              <a:t> </a:t>
            </a:r>
            <a:r>
              <a:rPr lang="en-US" sz="3200" dirty="0" smtClean="0">
                <a:solidFill>
                  <a:srgbClr val="D1282E"/>
                </a:solidFill>
              </a:rPr>
              <a:t>=  u</a:t>
            </a:r>
            <a:r>
              <a:rPr lang="en-US" sz="3200" baseline="-25000" dirty="0" smtClean="0">
                <a:solidFill>
                  <a:srgbClr val="D1282E"/>
                </a:solidFill>
              </a:rPr>
              <a:t>i1</a:t>
            </a:r>
            <a:r>
              <a:rPr lang="en-US" sz="3200" dirty="0" smtClean="0">
                <a:solidFill>
                  <a:srgbClr val="D1282E"/>
                </a:solidFill>
              </a:rPr>
              <a:t>* v</a:t>
            </a:r>
            <a:r>
              <a:rPr lang="en-US" sz="3200" baseline="-25000" dirty="0" smtClean="0">
                <a:solidFill>
                  <a:srgbClr val="D1282E"/>
                </a:solidFill>
              </a:rPr>
              <a:t>j1 </a:t>
            </a:r>
            <a:r>
              <a:rPr lang="en-US" sz="3200" dirty="0" smtClean="0">
                <a:solidFill>
                  <a:srgbClr val="D1282E"/>
                </a:solidFill>
              </a:rPr>
              <a:t>+ u</a:t>
            </a:r>
            <a:r>
              <a:rPr lang="en-US" sz="3200" baseline="-25000" dirty="0" smtClean="0">
                <a:solidFill>
                  <a:srgbClr val="D1282E"/>
                </a:solidFill>
              </a:rPr>
              <a:t>i2</a:t>
            </a:r>
            <a:r>
              <a:rPr lang="en-US" sz="3200" dirty="0" smtClean="0">
                <a:solidFill>
                  <a:srgbClr val="D1282E"/>
                </a:solidFill>
              </a:rPr>
              <a:t>* v</a:t>
            </a:r>
            <a:r>
              <a:rPr lang="en-US" sz="3200" baseline="-25000" dirty="0" smtClean="0">
                <a:solidFill>
                  <a:srgbClr val="D1282E"/>
                </a:solidFill>
              </a:rPr>
              <a:t>j2 </a:t>
            </a:r>
            <a:r>
              <a:rPr lang="en-US" sz="3200" dirty="0" smtClean="0">
                <a:solidFill>
                  <a:srgbClr val="D1282E"/>
                </a:solidFill>
              </a:rPr>
              <a:t>+ … + </a:t>
            </a:r>
            <a:r>
              <a:rPr lang="en-US" sz="3200" dirty="0" err="1" smtClean="0">
                <a:solidFill>
                  <a:srgbClr val="D1282E"/>
                </a:solidFill>
              </a:rPr>
              <a:t>u</a:t>
            </a:r>
            <a:r>
              <a:rPr lang="en-US" sz="3200" baseline="-25000" dirty="0" err="1" smtClean="0">
                <a:solidFill>
                  <a:srgbClr val="D1282E"/>
                </a:solidFill>
              </a:rPr>
              <a:t>ik</a:t>
            </a:r>
            <a:r>
              <a:rPr lang="en-US" sz="3200" dirty="0" smtClean="0">
                <a:solidFill>
                  <a:srgbClr val="D1282E"/>
                </a:solidFill>
              </a:rPr>
              <a:t>* </a:t>
            </a:r>
            <a:r>
              <a:rPr lang="en-US" sz="3200" dirty="0" err="1" smtClean="0">
                <a:solidFill>
                  <a:srgbClr val="D1282E"/>
                </a:solidFill>
              </a:rPr>
              <a:t>v</a:t>
            </a:r>
            <a:r>
              <a:rPr lang="en-US" sz="3200" baseline="-25000" dirty="0" err="1" smtClean="0">
                <a:solidFill>
                  <a:srgbClr val="D1282E"/>
                </a:solidFill>
              </a:rPr>
              <a:t>jk</a:t>
            </a:r>
            <a:r>
              <a:rPr lang="en-US" sz="3200" baseline="-25000" dirty="0" smtClean="0">
                <a:solidFill>
                  <a:srgbClr val="D1282E"/>
                </a:solidFill>
              </a:rPr>
              <a:t> </a:t>
            </a:r>
            <a:r>
              <a:rPr lang="en-US" sz="3200" dirty="0" smtClean="0">
                <a:solidFill>
                  <a:srgbClr val="D1282E"/>
                </a:solidFill>
              </a:rPr>
              <a:t>= </a:t>
            </a:r>
            <a:r>
              <a:rPr lang="en-US" sz="3200" dirty="0" err="1" smtClean="0">
                <a:solidFill>
                  <a:srgbClr val="D1282E"/>
                </a:solidFill>
              </a:rPr>
              <a:t>Σ</a:t>
            </a:r>
            <a:r>
              <a:rPr lang="en-US" sz="3200" baseline="-25000" dirty="0" err="1">
                <a:solidFill>
                  <a:srgbClr val="D1282E"/>
                </a:solidFill>
              </a:rPr>
              <a:t>t</a:t>
            </a:r>
            <a:r>
              <a:rPr lang="en-US" sz="3200" baseline="-25000" dirty="0" smtClean="0">
                <a:solidFill>
                  <a:srgbClr val="D1282E"/>
                </a:solidFill>
              </a:rPr>
              <a:t>=1,k</a:t>
            </a:r>
            <a:r>
              <a:rPr lang="en-US" sz="3200" dirty="0" smtClean="0">
                <a:solidFill>
                  <a:srgbClr val="D1282E"/>
                </a:solidFill>
              </a:rPr>
              <a:t> </a:t>
            </a:r>
            <a:r>
              <a:rPr lang="en-US" sz="3200" dirty="0" err="1" smtClean="0">
                <a:solidFill>
                  <a:srgbClr val="D1282E"/>
                </a:solidFill>
              </a:rPr>
              <a:t>u</a:t>
            </a:r>
            <a:r>
              <a:rPr lang="en-US" sz="3200" baseline="-25000" dirty="0" err="1" smtClean="0">
                <a:solidFill>
                  <a:srgbClr val="D1282E"/>
                </a:solidFill>
              </a:rPr>
              <a:t>it</a:t>
            </a:r>
            <a:r>
              <a:rPr lang="en-US" sz="3200" dirty="0" smtClean="0">
                <a:solidFill>
                  <a:srgbClr val="D1282E"/>
                </a:solidFill>
              </a:rPr>
              <a:t> * </a:t>
            </a:r>
            <a:r>
              <a:rPr lang="en-US" sz="3200" dirty="0" err="1" smtClean="0">
                <a:solidFill>
                  <a:srgbClr val="D1282E"/>
                </a:solidFill>
              </a:rPr>
              <a:t>v</a:t>
            </a:r>
            <a:r>
              <a:rPr lang="en-US" sz="3200" baseline="-25000" dirty="0" err="1" smtClean="0">
                <a:solidFill>
                  <a:srgbClr val="D1282E"/>
                </a:solidFill>
              </a:rPr>
              <a:t>jt</a:t>
            </a:r>
            <a:r>
              <a:rPr lang="en-US" sz="3200" baseline="-25000" dirty="0" smtClean="0">
                <a:solidFill>
                  <a:srgbClr val="D1282E"/>
                </a:solidFill>
              </a:rPr>
              <a:t>  </a:t>
            </a:r>
            <a:endParaRPr lang="en-US" sz="3200" baseline="-25000" dirty="0">
              <a:solidFill>
                <a:srgbClr val="D1282E"/>
              </a:solidFill>
            </a:endParaRPr>
          </a:p>
        </p:txBody>
      </p:sp>
      <p:cxnSp>
        <p:nvCxnSpPr>
          <p:cNvPr id="8" name="Straight Arrow Connector 7"/>
          <p:cNvCxnSpPr/>
          <p:nvPr/>
        </p:nvCxnSpPr>
        <p:spPr>
          <a:xfrm flipH="1">
            <a:off x="2044700" y="2717800"/>
            <a:ext cx="14605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505200" y="27178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505200" y="2717800"/>
            <a:ext cx="23368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41400" y="2273300"/>
            <a:ext cx="5334000" cy="369332"/>
          </a:xfrm>
          <a:prstGeom prst="rect">
            <a:avLst/>
          </a:prstGeom>
          <a:noFill/>
          <a:ln>
            <a:solidFill>
              <a:schemeClr val="tx1"/>
            </a:solidFill>
          </a:ln>
        </p:spPr>
        <p:txBody>
          <a:bodyPr wrap="square" rtlCol="0">
            <a:spAutoFit/>
          </a:bodyPr>
          <a:lstStyle/>
          <a:p>
            <a:r>
              <a:rPr lang="en-US" b="1" i="1" dirty="0" err="1" smtClean="0">
                <a:solidFill>
                  <a:srgbClr val="FF0000"/>
                </a:solidFill>
              </a:rPr>
              <a:t>v</a:t>
            </a:r>
            <a:r>
              <a:rPr lang="en-US" b="1" i="1" baseline="-25000" dirty="0" err="1" smtClean="0">
                <a:solidFill>
                  <a:srgbClr val="FF0000"/>
                </a:solidFill>
              </a:rPr>
              <a:t>jt</a:t>
            </a:r>
            <a:r>
              <a:rPr lang="en-US" i="1" baseline="-25000" dirty="0" smtClean="0"/>
              <a:t> </a:t>
            </a:r>
            <a:r>
              <a:rPr lang="en-US" i="1" dirty="0" smtClean="0"/>
              <a:t>indicates how much factor </a:t>
            </a:r>
            <a:r>
              <a:rPr lang="en-US" b="1" i="1" dirty="0" smtClean="0">
                <a:solidFill>
                  <a:srgbClr val="FF0000"/>
                </a:solidFill>
              </a:rPr>
              <a:t>t</a:t>
            </a:r>
            <a:r>
              <a:rPr lang="en-US" i="1" dirty="0" smtClean="0"/>
              <a:t> describes item </a:t>
            </a:r>
            <a:r>
              <a:rPr lang="en-US" b="1" i="1" dirty="0" smtClean="0">
                <a:solidFill>
                  <a:srgbClr val="FF0000"/>
                </a:solidFill>
              </a:rPr>
              <a:t>j</a:t>
            </a:r>
            <a:endParaRPr lang="en-US" b="1" i="1" baseline="-25000" dirty="0">
              <a:solidFill>
                <a:srgbClr val="FF0000"/>
              </a:solidFill>
            </a:endParaRPr>
          </a:p>
        </p:txBody>
      </p:sp>
      <p:sp>
        <p:nvSpPr>
          <p:cNvPr id="19" name="TextBox 18"/>
          <p:cNvSpPr txBox="1"/>
          <p:nvPr/>
        </p:nvSpPr>
        <p:spPr>
          <a:xfrm>
            <a:off x="1054100" y="4699000"/>
            <a:ext cx="5334000" cy="369332"/>
          </a:xfrm>
          <a:prstGeom prst="rect">
            <a:avLst/>
          </a:prstGeom>
          <a:noFill/>
          <a:ln>
            <a:solidFill>
              <a:schemeClr val="tx1"/>
            </a:solidFill>
          </a:ln>
        </p:spPr>
        <p:txBody>
          <a:bodyPr wrap="square" rtlCol="0">
            <a:spAutoFit/>
          </a:bodyPr>
          <a:lstStyle/>
          <a:p>
            <a:r>
              <a:rPr lang="en-US" b="1" i="1" dirty="0" err="1" smtClean="0">
                <a:solidFill>
                  <a:srgbClr val="FF0000"/>
                </a:solidFill>
              </a:rPr>
              <a:t>u</a:t>
            </a:r>
            <a:r>
              <a:rPr lang="en-US" b="1" i="1" baseline="-25000" dirty="0" err="1" smtClean="0">
                <a:solidFill>
                  <a:srgbClr val="FF0000"/>
                </a:solidFill>
              </a:rPr>
              <a:t>it</a:t>
            </a:r>
            <a:r>
              <a:rPr lang="en-US" i="1" baseline="-25000" dirty="0" smtClean="0"/>
              <a:t> </a:t>
            </a:r>
            <a:r>
              <a:rPr lang="en-US" i="1" dirty="0" smtClean="0"/>
              <a:t>indicates how user </a:t>
            </a:r>
            <a:r>
              <a:rPr lang="en-US" b="1" i="1" dirty="0" err="1" smtClean="0">
                <a:solidFill>
                  <a:srgbClr val="FF0000"/>
                </a:solidFill>
              </a:rPr>
              <a:t>i</a:t>
            </a:r>
            <a:r>
              <a:rPr lang="en-US" b="1" i="1" dirty="0" smtClean="0">
                <a:solidFill>
                  <a:srgbClr val="FF0000"/>
                </a:solidFill>
              </a:rPr>
              <a:t> </a:t>
            </a:r>
            <a:r>
              <a:rPr lang="en-US" dirty="0" smtClean="0"/>
              <a:t>prefers factor </a:t>
            </a:r>
            <a:r>
              <a:rPr lang="en-US" b="1" i="1" dirty="0" smtClean="0">
                <a:solidFill>
                  <a:schemeClr val="tx2"/>
                </a:solidFill>
              </a:rPr>
              <a:t>t</a:t>
            </a:r>
            <a:endParaRPr lang="en-US" b="1" i="1" baseline="-25000" dirty="0">
              <a:solidFill>
                <a:schemeClr val="tx2"/>
              </a:solidFill>
            </a:endParaRPr>
          </a:p>
        </p:txBody>
      </p:sp>
      <p:cxnSp>
        <p:nvCxnSpPr>
          <p:cNvPr id="21" name="Straight Arrow Connector 20"/>
          <p:cNvCxnSpPr/>
          <p:nvPr/>
        </p:nvCxnSpPr>
        <p:spPr>
          <a:xfrm flipH="1" flipV="1">
            <a:off x="1460500" y="3797300"/>
            <a:ext cx="20447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2971800" y="3797300"/>
            <a:ext cx="5334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505200" y="3797300"/>
            <a:ext cx="17907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01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Learning the factorization</a:t>
            </a:r>
            <a:endParaRPr lang="en-US" u="sng" dirty="0"/>
          </a:p>
        </p:txBody>
      </p:sp>
      <p:sp>
        <p:nvSpPr>
          <p:cNvPr id="4" name="TextBox 3"/>
          <p:cNvSpPr txBox="1"/>
          <p:nvPr/>
        </p:nvSpPr>
        <p:spPr>
          <a:xfrm>
            <a:off x="237066" y="735883"/>
            <a:ext cx="8415868" cy="707886"/>
          </a:xfrm>
          <a:prstGeom prst="rect">
            <a:avLst/>
          </a:prstGeom>
          <a:noFill/>
        </p:spPr>
        <p:txBody>
          <a:bodyPr wrap="square" rtlCol="0">
            <a:spAutoFit/>
          </a:bodyPr>
          <a:lstStyle/>
          <a:p>
            <a:r>
              <a:rPr lang="en-US" sz="2000" b="1" dirty="0" smtClean="0"/>
              <a:t>We can set this recommendation problem up as a supervised learning problem.</a:t>
            </a:r>
          </a:p>
        </p:txBody>
      </p:sp>
      <p:pic>
        <p:nvPicPr>
          <p:cNvPr id="3" name="Picture 2" descr="Screen Shot 2014-11-16 at 3.3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66" y="2826892"/>
            <a:ext cx="8652934" cy="1250943"/>
          </a:xfrm>
          <a:prstGeom prst="rect">
            <a:avLst/>
          </a:prstGeom>
        </p:spPr>
      </p:pic>
      <p:sp>
        <p:nvSpPr>
          <p:cNvPr id="5" name="TextBox 4"/>
          <p:cNvSpPr txBox="1"/>
          <p:nvPr/>
        </p:nvSpPr>
        <p:spPr>
          <a:xfrm>
            <a:off x="660401" y="1834634"/>
            <a:ext cx="6464300" cy="369332"/>
          </a:xfrm>
          <a:prstGeom prst="rect">
            <a:avLst/>
          </a:prstGeom>
          <a:noFill/>
          <a:ln>
            <a:solidFill>
              <a:schemeClr val="tx1"/>
            </a:solidFill>
          </a:ln>
        </p:spPr>
        <p:txBody>
          <a:bodyPr wrap="square" rtlCol="0">
            <a:spAutoFit/>
          </a:bodyPr>
          <a:lstStyle/>
          <a:p>
            <a:r>
              <a:rPr lang="en-US" dirty="0" smtClean="0"/>
              <a:t>Minimize the sum of squares predictions of observed ratings.</a:t>
            </a:r>
            <a:endParaRPr lang="en-US" dirty="0"/>
          </a:p>
        </p:txBody>
      </p:sp>
      <p:cxnSp>
        <p:nvCxnSpPr>
          <p:cNvPr id="7" name="Straight Arrow Connector 6"/>
          <p:cNvCxnSpPr/>
          <p:nvPr/>
        </p:nvCxnSpPr>
        <p:spPr>
          <a:xfrm>
            <a:off x="3879851" y="2229366"/>
            <a:ext cx="0" cy="622926"/>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6301" y="4590534"/>
            <a:ext cx="6464300" cy="369332"/>
          </a:xfrm>
          <a:prstGeom prst="rect">
            <a:avLst/>
          </a:prstGeom>
          <a:noFill/>
          <a:ln>
            <a:solidFill>
              <a:schemeClr val="tx1"/>
            </a:solidFill>
          </a:ln>
        </p:spPr>
        <p:txBody>
          <a:bodyPr wrap="square" rtlCol="0">
            <a:spAutoFit/>
          </a:bodyPr>
          <a:lstStyle/>
          <a:p>
            <a:r>
              <a:rPr lang="en-US" dirty="0" smtClean="0"/>
              <a:t>We regularize the components of U and V to avoid over-fitting</a:t>
            </a:r>
            <a:endParaRPr lang="en-US" dirty="0"/>
          </a:p>
        </p:txBody>
      </p:sp>
      <p:cxnSp>
        <p:nvCxnSpPr>
          <p:cNvPr id="10" name="Straight Arrow Connector 9"/>
          <p:cNvCxnSpPr/>
          <p:nvPr/>
        </p:nvCxnSpPr>
        <p:spPr>
          <a:xfrm flipV="1">
            <a:off x="6642100" y="3708400"/>
            <a:ext cx="0" cy="882134"/>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68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A clustering approach</a:t>
            </a:r>
            <a:endParaRPr lang="en-US" u="sng" dirty="0"/>
          </a:p>
        </p:txBody>
      </p:sp>
      <p:sp>
        <p:nvSpPr>
          <p:cNvPr id="4" name="TextBox 3"/>
          <p:cNvSpPr txBox="1"/>
          <p:nvPr/>
        </p:nvSpPr>
        <p:spPr>
          <a:xfrm>
            <a:off x="186266" y="576051"/>
            <a:ext cx="8161867" cy="1015663"/>
          </a:xfrm>
          <a:prstGeom prst="rect">
            <a:avLst/>
          </a:prstGeom>
          <a:noFill/>
        </p:spPr>
        <p:txBody>
          <a:bodyPr wrap="square" rtlCol="0">
            <a:spAutoFit/>
          </a:bodyPr>
          <a:lstStyle/>
          <a:p>
            <a:r>
              <a:rPr lang="en-US" sz="2000" dirty="0" smtClean="0"/>
              <a:t>Again we start with the user-item matrix. This time we want to cluster items into similar groups. However, clustering with incredibly high dimension (in this case, the number of users) is a daunting task.</a:t>
            </a:r>
          </a:p>
        </p:txBody>
      </p:sp>
      <p:graphicFrame>
        <p:nvGraphicFramePr>
          <p:cNvPr id="3" name="Table 2"/>
          <p:cNvGraphicFramePr>
            <a:graphicFrameLocks noGrp="1"/>
          </p:cNvGraphicFramePr>
          <p:nvPr>
            <p:extLst/>
          </p:nvPr>
        </p:nvGraphicFramePr>
        <p:xfrm>
          <a:off x="1794920" y="2101876"/>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540000"/>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540000"/>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4030120"/>
            <a:ext cx="1151467" cy="646331"/>
          </a:xfrm>
          <a:prstGeom prst="rect">
            <a:avLst/>
          </a:prstGeom>
          <a:noFill/>
        </p:spPr>
        <p:txBody>
          <a:bodyPr wrap="square" rtlCol="0">
            <a:spAutoFit/>
          </a:bodyPr>
          <a:lstStyle/>
          <a:p>
            <a:r>
              <a:rPr lang="en-US" sz="3600" dirty="0" smtClean="0"/>
              <a:t>A =</a:t>
            </a:r>
            <a:endParaRPr lang="en-US" sz="3600" dirty="0"/>
          </a:p>
        </p:txBody>
      </p:sp>
    </p:spTree>
    <p:extLst>
      <p:ext uri="{BB962C8B-B14F-4D97-AF65-F5344CB8AC3E}">
        <p14:creationId xmlns:p14="http://schemas.microsoft.com/office/powerpoint/2010/main" val="12242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67732"/>
            <a:ext cx="8686801" cy="576051"/>
          </a:xfrm>
        </p:spPr>
        <p:txBody>
          <a:bodyPr>
            <a:normAutofit fontScale="90000"/>
          </a:bodyPr>
          <a:lstStyle/>
          <a:p>
            <a:r>
              <a:rPr lang="en-US" u="sng" dirty="0" smtClean="0"/>
              <a:t>Reduce the dimension</a:t>
            </a:r>
            <a:endParaRPr lang="en-US" u="sng" dirty="0"/>
          </a:p>
        </p:txBody>
      </p:sp>
      <p:sp>
        <p:nvSpPr>
          <p:cNvPr id="4" name="TextBox 3"/>
          <p:cNvSpPr txBox="1"/>
          <p:nvPr/>
        </p:nvSpPr>
        <p:spPr>
          <a:xfrm>
            <a:off x="355605" y="1353930"/>
            <a:ext cx="4064000" cy="461665"/>
          </a:xfrm>
          <a:prstGeom prst="rect">
            <a:avLst/>
          </a:prstGeom>
          <a:noFill/>
        </p:spPr>
        <p:txBody>
          <a:bodyPr wrap="square" rtlCol="0">
            <a:spAutoFit/>
          </a:bodyPr>
          <a:lstStyle/>
          <a:p>
            <a:r>
              <a:rPr lang="en-US" sz="2400" dirty="0" smtClean="0"/>
              <a:t>Compute SVD of A:</a:t>
            </a:r>
          </a:p>
        </p:txBody>
      </p:sp>
      <p:sp>
        <p:nvSpPr>
          <p:cNvPr id="6" name="TextBox 5"/>
          <p:cNvSpPr txBox="1"/>
          <p:nvPr/>
        </p:nvSpPr>
        <p:spPr>
          <a:xfrm>
            <a:off x="3903134" y="930605"/>
            <a:ext cx="3937000" cy="1015663"/>
          </a:xfrm>
          <a:prstGeom prst="rect">
            <a:avLst/>
          </a:prstGeom>
          <a:noFill/>
        </p:spPr>
        <p:txBody>
          <a:bodyPr wrap="square" rtlCol="0">
            <a:spAutoFit/>
          </a:bodyPr>
          <a:lstStyle/>
          <a:p>
            <a:r>
              <a:rPr lang="en-US" sz="6000" dirty="0" smtClean="0">
                <a:solidFill>
                  <a:srgbClr val="D1282E"/>
                </a:solidFill>
              </a:rPr>
              <a:t>A = U </a:t>
            </a:r>
            <a:r>
              <a:rPr lang="en-US" sz="6000" dirty="0" err="1" smtClean="0">
                <a:solidFill>
                  <a:srgbClr val="D1282E"/>
                </a:solidFill>
              </a:rPr>
              <a:t>Σ</a:t>
            </a:r>
            <a:r>
              <a:rPr lang="en-US" sz="6000" dirty="0" smtClean="0">
                <a:solidFill>
                  <a:srgbClr val="D1282E"/>
                </a:solidFill>
              </a:rPr>
              <a:t> V</a:t>
            </a:r>
            <a:r>
              <a:rPr lang="en-US" sz="6000" baseline="30000" dirty="0" smtClean="0">
                <a:solidFill>
                  <a:srgbClr val="D1282E"/>
                </a:solidFill>
              </a:rPr>
              <a:t>T</a:t>
            </a:r>
            <a:endParaRPr lang="en-US" sz="6000" baseline="30000" dirty="0">
              <a:solidFill>
                <a:srgbClr val="D1282E"/>
              </a:solidFill>
            </a:endParaRPr>
          </a:p>
        </p:txBody>
      </p:sp>
      <p:sp>
        <p:nvSpPr>
          <p:cNvPr id="8" name="TextBox 7"/>
          <p:cNvSpPr txBox="1"/>
          <p:nvPr/>
        </p:nvSpPr>
        <p:spPr>
          <a:xfrm>
            <a:off x="389471" y="2935867"/>
            <a:ext cx="3606798" cy="461665"/>
          </a:xfrm>
          <a:prstGeom prst="rect">
            <a:avLst/>
          </a:prstGeom>
          <a:noFill/>
        </p:spPr>
        <p:txBody>
          <a:bodyPr wrap="square" rtlCol="0">
            <a:spAutoFit/>
          </a:bodyPr>
          <a:lstStyle/>
          <a:p>
            <a:r>
              <a:rPr lang="en-US" sz="2400" dirty="0" smtClean="0"/>
              <a:t>Take first k columns of V</a:t>
            </a:r>
            <a:r>
              <a:rPr lang="en-US" sz="2400" dirty="0"/>
              <a:t>:</a:t>
            </a:r>
            <a:endParaRPr lang="en-US" sz="2400" dirty="0" smtClean="0"/>
          </a:p>
        </p:txBody>
      </p:sp>
      <p:sp>
        <p:nvSpPr>
          <p:cNvPr id="9" name="TextBox 8"/>
          <p:cNvSpPr txBox="1"/>
          <p:nvPr/>
        </p:nvSpPr>
        <p:spPr>
          <a:xfrm>
            <a:off x="3276600" y="2449437"/>
            <a:ext cx="3937000" cy="1015663"/>
          </a:xfrm>
          <a:prstGeom prst="rect">
            <a:avLst/>
          </a:prstGeom>
          <a:noFill/>
        </p:spPr>
        <p:txBody>
          <a:bodyPr wrap="square" rtlCol="0">
            <a:spAutoFit/>
          </a:bodyPr>
          <a:lstStyle/>
          <a:p>
            <a:pPr algn="ctr"/>
            <a:r>
              <a:rPr lang="en-US" sz="6000" dirty="0" err="1" smtClean="0">
                <a:solidFill>
                  <a:srgbClr val="D1282E"/>
                </a:solidFill>
              </a:rPr>
              <a:t>V</a:t>
            </a:r>
            <a:r>
              <a:rPr lang="en-US" sz="6000" baseline="-25000" dirty="0" err="1" smtClean="0">
                <a:solidFill>
                  <a:srgbClr val="D1282E"/>
                </a:solidFill>
              </a:rPr>
              <a:t>k</a:t>
            </a:r>
            <a:endParaRPr lang="en-US" sz="6000" baseline="-25000" dirty="0">
              <a:solidFill>
                <a:srgbClr val="D1282E"/>
              </a:solidFill>
            </a:endParaRPr>
          </a:p>
        </p:txBody>
      </p:sp>
      <p:sp>
        <p:nvSpPr>
          <p:cNvPr id="11" name="TextBox 10"/>
          <p:cNvSpPr txBox="1"/>
          <p:nvPr/>
        </p:nvSpPr>
        <p:spPr>
          <a:xfrm>
            <a:off x="448747" y="4442907"/>
            <a:ext cx="8034853" cy="830997"/>
          </a:xfrm>
          <a:prstGeom prst="rect">
            <a:avLst/>
          </a:prstGeom>
          <a:noFill/>
        </p:spPr>
        <p:txBody>
          <a:bodyPr wrap="square" rtlCol="0">
            <a:spAutoFit/>
          </a:bodyPr>
          <a:lstStyle/>
          <a:p>
            <a:r>
              <a:rPr lang="en-US" sz="2400" dirty="0" smtClean="0"/>
              <a:t>Cluster items into groups using </a:t>
            </a:r>
            <a:r>
              <a:rPr lang="en-US" sz="2400" dirty="0" err="1" smtClean="0"/>
              <a:t>V</a:t>
            </a:r>
            <a:r>
              <a:rPr lang="en-US" sz="2400" baseline="-25000" dirty="0" err="1" smtClean="0"/>
              <a:t>k</a:t>
            </a:r>
            <a:r>
              <a:rPr lang="en-US" sz="2400" baseline="-25000" dirty="0" smtClean="0"/>
              <a:t>, </a:t>
            </a:r>
            <a:r>
              <a:rPr lang="en-US" sz="2400" dirty="0" smtClean="0"/>
              <a:t>create item neighborhoods based on the cluster assignments.</a:t>
            </a:r>
            <a:endParaRPr lang="en-US" sz="2400" baseline="-25000" dirty="0" smtClean="0"/>
          </a:p>
        </p:txBody>
      </p:sp>
    </p:spTree>
    <p:extLst>
      <p:ext uri="{BB962C8B-B14F-4D97-AF65-F5344CB8AC3E}">
        <p14:creationId xmlns:p14="http://schemas.microsoft.com/office/powerpoint/2010/main" val="34557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67732"/>
            <a:ext cx="8686801" cy="576051"/>
          </a:xfrm>
        </p:spPr>
        <p:txBody>
          <a:bodyPr>
            <a:normAutofit fontScale="90000"/>
          </a:bodyPr>
          <a:lstStyle/>
          <a:p>
            <a:r>
              <a:rPr lang="en-US" u="sng" dirty="0" smtClean="0"/>
              <a:t>What is </a:t>
            </a:r>
            <a:r>
              <a:rPr lang="en-US" u="sng" dirty="0" err="1" smtClean="0"/>
              <a:t>v</a:t>
            </a:r>
            <a:r>
              <a:rPr lang="en-US" u="sng" baseline="-25000" dirty="0" err="1" smtClean="0"/>
              <a:t>k</a:t>
            </a:r>
            <a:r>
              <a:rPr lang="en-US" u="sng" dirty="0" smtClean="0"/>
              <a:t>?</a:t>
            </a:r>
            <a:endParaRPr lang="en-US" u="sng" baseline="-25000" dirty="0"/>
          </a:p>
        </p:txBody>
      </p:sp>
      <p:graphicFrame>
        <p:nvGraphicFramePr>
          <p:cNvPr id="10" name="Table 9"/>
          <p:cNvGraphicFramePr>
            <a:graphicFrameLocks noGrp="1"/>
          </p:cNvGraphicFramePr>
          <p:nvPr>
            <p:extLst/>
          </p:nvPr>
        </p:nvGraphicFramePr>
        <p:xfrm>
          <a:off x="1761054" y="3488266"/>
          <a:ext cx="6654812" cy="2184401"/>
        </p:xfrm>
        <a:graphic>
          <a:graphicData uri="http://schemas.openxmlformats.org/drawingml/2006/table">
            <a:tbl>
              <a:tblPr/>
              <a:tblGrid>
                <a:gridCol w="1189643"/>
                <a:gridCol w="1079436"/>
                <a:gridCol w="965200"/>
                <a:gridCol w="914400"/>
                <a:gridCol w="999067"/>
                <a:gridCol w="435460"/>
                <a:gridCol w="1071606"/>
              </a:tblGrid>
              <a:tr h="321227">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0.15</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0.41</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0.14</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0.9</a:t>
                      </a: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0.32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0.76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M</a:t>
                      </a:r>
                      <a:endParaRPr lang="en-US" sz="1800" b="1"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0.8</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0.05</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
        <p:nvSpPr>
          <p:cNvPr id="12" name="TextBox 11"/>
          <p:cNvSpPr txBox="1"/>
          <p:nvPr/>
        </p:nvSpPr>
        <p:spPr>
          <a:xfrm>
            <a:off x="321734" y="4250249"/>
            <a:ext cx="1151467" cy="646331"/>
          </a:xfrm>
          <a:prstGeom prst="rect">
            <a:avLst/>
          </a:prstGeom>
          <a:noFill/>
        </p:spPr>
        <p:txBody>
          <a:bodyPr wrap="square" rtlCol="0">
            <a:spAutoFit/>
          </a:bodyPr>
          <a:lstStyle/>
          <a:p>
            <a:r>
              <a:rPr lang="en-US" sz="3600" dirty="0" err="1" smtClean="0"/>
              <a:t>V</a:t>
            </a:r>
            <a:r>
              <a:rPr lang="en-US" sz="3600" baseline="-25000" dirty="0" err="1" smtClean="0"/>
              <a:t>k</a:t>
            </a:r>
            <a:r>
              <a:rPr lang="en-US" sz="3600" dirty="0" smtClean="0"/>
              <a:t> =</a:t>
            </a:r>
            <a:endParaRPr lang="en-US" sz="3600" dirty="0"/>
          </a:p>
        </p:txBody>
      </p:sp>
      <p:sp>
        <p:nvSpPr>
          <p:cNvPr id="13" name="Left Bracket 12"/>
          <p:cNvSpPr/>
          <p:nvPr/>
        </p:nvSpPr>
        <p:spPr>
          <a:xfrm>
            <a:off x="2827858" y="3877707"/>
            <a:ext cx="169334"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ket 13"/>
          <p:cNvSpPr/>
          <p:nvPr/>
        </p:nvSpPr>
        <p:spPr>
          <a:xfrm flipH="1">
            <a:off x="8111057" y="3843841"/>
            <a:ext cx="152395"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321734" y="780534"/>
            <a:ext cx="7873999" cy="1938992"/>
          </a:xfrm>
          <a:prstGeom prst="rect">
            <a:avLst/>
          </a:prstGeom>
          <a:noFill/>
        </p:spPr>
        <p:txBody>
          <a:bodyPr wrap="square" rtlCol="0">
            <a:spAutoFit/>
          </a:bodyPr>
          <a:lstStyle/>
          <a:p>
            <a:pPr marL="285750" indent="-285750">
              <a:buFont typeface="Arial"/>
              <a:buChar char="•"/>
            </a:pPr>
            <a:r>
              <a:rPr lang="en-US" sz="2000" dirty="0" smtClean="0"/>
              <a:t>V represents the right singular vectors of A.</a:t>
            </a:r>
          </a:p>
          <a:p>
            <a:pPr marL="285750" indent="-285750">
              <a:buFont typeface="Arial"/>
              <a:buChar char="•"/>
            </a:pPr>
            <a:r>
              <a:rPr lang="en-US" sz="2000" dirty="0" smtClean="0"/>
              <a:t>Each RSV can be considered a concept or latent dimension of A</a:t>
            </a:r>
          </a:p>
          <a:p>
            <a:pPr marL="285750" indent="-285750">
              <a:buFont typeface="Arial"/>
              <a:buChar char="•"/>
            </a:pPr>
            <a:r>
              <a:rPr lang="en-US" sz="2000" dirty="0" smtClean="0"/>
              <a:t>The first k right singular vectors contribute the most to the matrix A</a:t>
            </a:r>
          </a:p>
          <a:p>
            <a:pPr marL="285750" indent="-285750">
              <a:buFont typeface="Arial"/>
              <a:buChar char="•"/>
            </a:pPr>
            <a:r>
              <a:rPr lang="en-US" sz="2000" dirty="0" smtClean="0"/>
              <a:t>Each value in </a:t>
            </a:r>
            <a:r>
              <a:rPr lang="en-US" sz="2000" dirty="0" err="1" smtClean="0"/>
              <a:t>V</a:t>
            </a:r>
            <a:r>
              <a:rPr lang="en-US" sz="2000" baseline="-25000" dirty="0" err="1" smtClean="0"/>
              <a:t>k</a:t>
            </a:r>
            <a:r>
              <a:rPr lang="en-US" sz="2000" dirty="0" smtClean="0"/>
              <a:t> reflects how important item is is to that particular latent dimension</a:t>
            </a:r>
            <a:endParaRPr lang="en-US" sz="2000" baseline="-25000" dirty="0"/>
          </a:p>
        </p:txBody>
      </p:sp>
    </p:spTree>
    <p:extLst>
      <p:ext uri="{BB962C8B-B14F-4D97-AF65-F5344CB8AC3E}">
        <p14:creationId xmlns:p14="http://schemas.microsoft.com/office/powerpoint/2010/main" val="12760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fontScale="90000"/>
          </a:bodyPr>
          <a:lstStyle/>
          <a:p>
            <a:pPr algn="ctr"/>
            <a:r>
              <a:rPr lang="en-US" dirty="0" smtClean="0"/>
              <a:t>Matrix factorization based recommendations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53769"/>
            <a:ext cx="7967134" cy="576051"/>
          </a:xfrm>
        </p:spPr>
        <p:txBody>
          <a:bodyPr>
            <a:normAutofit/>
          </a:bodyPr>
          <a:lstStyle/>
          <a:p>
            <a:r>
              <a:rPr lang="en-US" sz="2800" u="sng" dirty="0" smtClean="0"/>
              <a:t>The </a:t>
            </a:r>
            <a:r>
              <a:rPr lang="en-US" sz="2800" u="sng" dirty="0" err="1" smtClean="0"/>
              <a:t>netflix</a:t>
            </a:r>
            <a:r>
              <a:rPr lang="en-US" sz="2800" u="sng" dirty="0" smtClean="0"/>
              <a:t> prize</a:t>
            </a:r>
            <a:endParaRPr lang="en-US" sz="2800" u="sng" dirty="0"/>
          </a:p>
        </p:txBody>
      </p:sp>
      <p:sp>
        <p:nvSpPr>
          <p:cNvPr id="7" name="TextBox 6"/>
          <p:cNvSpPr txBox="1"/>
          <p:nvPr/>
        </p:nvSpPr>
        <p:spPr>
          <a:xfrm>
            <a:off x="186266" y="750841"/>
            <a:ext cx="8229600" cy="646331"/>
          </a:xfrm>
          <a:prstGeom prst="rect">
            <a:avLst/>
          </a:prstGeom>
          <a:noFill/>
        </p:spPr>
        <p:txBody>
          <a:bodyPr wrap="square" rtlCol="0">
            <a:spAutoFit/>
          </a:bodyPr>
          <a:lstStyle/>
          <a:p>
            <a:r>
              <a:rPr lang="en-US" dirty="0" smtClean="0"/>
              <a:t>The $1MM Netflix prize issued a renaissance of recommendation system techniques. Most notably, Matrix Factorizations become popular.</a:t>
            </a:r>
            <a:endParaRPr lang="en-US" dirty="0">
              <a:solidFill>
                <a:srgbClr val="FF0000"/>
              </a:solidFill>
            </a:endParaRPr>
          </a:p>
        </p:txBody>
      </p:sp>
      <p:pic>
        <p:nvPicPr>
          <p:cNvPr id="3" name="Picture 2" descr="Screen Shot 2014-11-08 at 2.0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15" y="1574799"/>
            <a:ext cx="8492418" cy="4730949"/>
          </a:xfrm>
          <a:prstGeom prst="rect">
            <a:avLst/>
          </a:prstGeom>
        </p:spPr>
      </p:pic>
    </p:spTree>
    <p:extLst>
      <p:ext uri="{BB962C8B-B14F-4D97-AF65-F5344CB8AC3E}">
        <p14:creationId xmlns:p14="http://schemas.microsoft.com/office/powerpoint/2010/main" val="12672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268075"/>
            <a:ext cx="7967134" cy="576051"/>
          </a:xfrm>
        </p:spPr>
        <p:txBody>
          <a:bodyPr>
            <a:normAutofit fontScale="90000"/>
          </a:bodyPr>
          <a:lstStyle/>
          <a:p>
            <a:r>
              <a:rPr lang="en-US" u="sng" dirty="0" smtClean="0"/>
              <a:t>Multi-year development</a:t>
            </a:r>
            <a:endParaRPr lang="en-US" u="sng" dirty="0"/>
          </a:p>
        </p:txBody>
      </p:sp>
      <p:sp>
        <p:nvSpPr>
          <p:cNvPr id="4" name="TextBox 3"/>
          <p:cNvSpPr txBox="1"/>
          <p:nvPr/>
        </p:nvSpPr>
        <p:spPr>
          <a:xfrm>
            <a:off x="321734" y="936845"/>
            <a:ext cx="8161867" cy="400110"/>
          </a:xfrm>
          <a:prstGeom prst="rect">
            <a:avLst/>
          </a:prstGeom>
          <a:noFill/>
        </p:spPr>
        <p:txBody>
          <a:bodyPr wrap="square" rtlCol="0">
            <a:spAutoFit/>
          </a:bodyPr>
          <a:lstStyle/>
          <a:p>
            <a:r>
              <a:rPr lang="en-US" sz="2000" dirty="0" smtClean="0"/>
              <a:t>It took several years to beat house algorithm by &gt;10%</a:t>
            </a:r>
          </a:p>
        </p:txBody>
      </p:sp>
      <p:pic>
        <p:nvPicPr>
          <p:cNvPr id="3" name="Picture 2" descr="Screen Shot 2014-11-09 at 1.08.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65" y="1597074"/>
            <a:ext cx="7133167" cy="4507396"/>
          </a:xfrm>
          <a:prstGeom prst="rect">
            <a:avLst/>
          </a:prstGeom>
        </p:spPr>
      </p:pic>
    </p:spTree>
    <p:extLst>
      <p:ext uri="{BB962C8B-B14F-4D97-AF65-F5344CB8AC3E}">
        <p14:creationId xmlns:p14="http://schemas.microsoft.com/office/powerpoint/2010/main" val="276701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268075"/>
            <a:ext cx="7967134" cy="576051"/>
          </a:xfrm>
        </p:spPr>
        <p:txBody>
          <a:bodyPr>
            <a:normAutofit fontScale="90000"/>
          </a:bodyPr>
          <a:lstStyle/>
          <a:p>
            <a:r>
              <a:rPr lang="en-US" u="sng" dirty="0" smtClean="0"/>
              <a:t>aftermath</a:t>
            </a:r>
            <a:endParaRPr lang="en-US" u="sng" dirty="0"/>
          </a:p>
        </p:txBody>
      </p:sp>
      <p:sp>
        <p:nvSpPr>
          <p:cNvPr id="4" name="TextBox 3"/>
          <p:cNvSpPr txBox="1"/>
          <p:nvPr/>
        </p:nvSpPr>
        <p:spPr>
          <a:xfrm>
            <a:off x="321734" y="936845"/>
            <a:ext cx="8161867" cy="461665"/>
          </a:xfrm>
          <a:prstGeom prst="rect">
            <a:avLst/>
          </a:prstGeom>
          <a:noFill/>
        </p:spPr>
        <p:txBody>
          <a:bodyPr wrap="square" rtlCol="0">
            <a:spAutoFit/>
          </a:bodyPr>
          <a:lstStyle/>
          <a:p>
            <a:r>
              <a:rPr lang="en-US" sz="2400" dirty="0" smtClean="0"/>
              <a:t>The winning algorithm was never used…</a:t>
            </a:r>
          </a:p>
        </p:txBody>
      </p:sp>
      <p:sp>
        <p:nvSpPr>
          <p:cNvPr id="5" name="TextBox 4"/>
          <p:cNvSpPr txBox="1"/>
          <p:nvPr/>
        </p:nvSpPr>
        <p:spPr>
          <a:xfrm>
            <a:off x="321733" y="1473199"/>
            <a:ext cx="7882465" cy="1323439"/>
          </a:xfrm>
          <a:prstGeom prst="rect">
            <a:avLst/>
          </a:prstGeom>
          <a:noFill/>
        </p:spPr>
        <p:txBody>
          <a:bodyPr wrap="square" rtlCol="0">
            <a:spAutoFit/>
          </a:bodyPr>
          <a:lstStyle/>
          <a:p>
            <a:r>
              <a:rPr lang="en-US" sz="2000" dirty="0" smtClean="0">
                <a:solidFill>
                  <a:schemeClr val="tx2"/>
                </a:solidFill>
              </a:rPr>
              <a:t>“</a:t>
            </a:r>
            <a:r>
              <a:rPr lang="en-US" sz="2000" i="1" dirty="0">
                <a:solidFill>
                  <a:schemeClr val="tx2"/>
                </a:solidFill>
              </a:rPr>
              <a:t>We evaluated some of the new methods offline but the additional accuracy gains that we measured did not seem to justify the engineering effort needed to bring them into a production environment</a:t>
            </a:r>
            <a:r>
              <a:rPr lang="en-US" sz="2000" i="1" dirty="0" smtClean="0">
                <a:solidFill>
                  <a:schemeClr val="tx2"/>
                </a:solidFill>
              </a:rPr>
              <a:t>.“</a:t>
            </a:r>
            <a:endParaRPr lang="en-US" sz="2000" dirty="0">
              <a:solidFill>
                <a:schemeClr val="tx2"/>
              </a:solidFill>
            </a:endParaRPr>
          </a:p>
        </p:txBody>
      </p:sp>
      <p:sp>
        <p:nvSpPr>
          <p:cNvPr id="6" name="TextBox 5"/>
          <p:cNvSpPr txBox="1"/>
          <p:nvPr/>
        </p:nvSpPr>
        <p:spPr>
          <a:xfrm>
            <a:off x="355603" y="3053475"/>
            <a:ext cx="8161867" cy="2677656"/>
          </a:xfrm>
          <a:prstGeom prst="rect">
            <a:avLst/>
          </a:prstGeom>
          <a:noFill/>
        </p:spPr>
        <p:txBody>
          <a:bodyPr wrap="square" rtlCol="0">
            <a:spAutoFit/>
          </a:bodyPr>
          <a:lstStyle/>
          <a:p>
            <a:r>
              <a:rPr lang="en-US" sz="2400" dirty="0" smtClean="0"/>
              <a:t>The leader after 1 year of development:</a:t>
            </a:r>
          </a:p>
          <a:p>
            <a:endParaRPr lang="en-US" sz="2400" dirty="0" smtClean="0"/>
          </a:p>
          <a:p>
            <a:pPr marL="342900" indent="-342900">
              <a:buFont typeface="Arial"/>
              <a:buChar char="•"/>
            </a:pPr>
            <a:r>
              <a:rPr lang="en-US" sz="2400" dirty="0" smtClean="0"/>
              <a:t>Reported more than 2000 </a:t>
            </a:r>
            <a:r>
              <a:rPr lang="en-US" sz="2400" dirty="0" err="1" smtClean="0"/>
              <a:t>hrs</a:t>
            </a:r>
            <a:r>
              <a:rPr lang="en-US" sz="2400" dirty="0" smtClean="0"/>
              <a:t> of work</a:t>
            </a:r>
          </a:p>
          <a:p>
            <a:pPr marL="342900" indent="-342900">
              <a:buFont typeface="Arial"/>
              <a:buChar char="•"/>
            </a:pPr>
            <a:endParaRPr lang="en-US" sz="2400" dirty="0" smtClean="0"/>
          </a:p>
          <a:p>
            <a:pPr marL="342900" indent="-342900">
              <a:buFont typeface="Arial"/>
              <a:buChar char="•"/>
            </a:pPr>
            <a:r>
              <a:rPr lang="en-US" sz="2400" dirty="0" smtClean="0"/>
              <a:t>Solution was a combination of 107 different algorithms</a:t>
            </a:r>
          </a:p>
          <a:p>
            <a:pPr marL="342900" indent="-342900">
              <a:buFont typeface="Arial"/>
              <a:buChar char="•"/>
            </a:pPr>
            <a:endParaRPr lang="en-US" sz="2400" dirty="0"/>
          </a:p>
          <a:p>
            <a:pPr algn="ctr"/>
            <a:r>
              <a:rPr lang="en-US" sz="2400" b="1" dirty="0" smtClean="0">
                <a:solidFill>
                  <a:srgbClr val="D1282E"/>
                </a:solidFill>
              </a:rPr>
              <a:t>Do you think this was worth $1MM? Why?</a:t>
            </a:r>
          </a:p>
        </p:txBody>
      </p:sp>
    </p:spTree>
    <p:extLst>
      <p:ext uri="{BB962C8B-B14F-4D97-AF65-F5344CB8AC3E}">
        <p14:creationId xmlns:p14="http://schemas.microsoft.com/office/powerpoint/2010/main" val="228919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268075"/>
            <a:ext cx="8462435" cy="576051"/>
          </a:xfrm>
        </p:spPr>
        <p:txBody>
          <a:bodyPr>
            <a:normAutofit fontScale="90000"/>
          </a:bodyPr>
          <a:lstStyle/>
          <a:p>
            <a:r>
              <a:rPr lang="en-US" u="sng" dirty="0" smtClean="0"/>
              <a:t>A very important development</a:t>
            </a:r>
            <a:endParaRPr lang="en-US" u="sng" dirty="0"/>
          </a:p>
        </p:txBody>
      </p:sp>
      <p:sp>
        <p:nvSpPr>
          <p:cNvPr id="4" name="TextBox 3"/>
          <p:cNvSpPr txBox="1"/>
          <p:nvPr/>
        </p:nvSpPr>
        <p:spPr>
          <a:xfrm>
            <a:off x="309034" y="936845"/>
            <a:ext cx="8161867" cy="707886"/>
          </a:xfrm>
          <a:prstGeom prst="rect">
            <a:avLst/>
          </a:prstGeom>
          <a:noFill/>
        </p:spPr>
        <p:txBody>
          <a:bodyPr wrap="square" rtlCol="0">
            <a:spAutoFit/>
          </a:bodyPr>
          <a:lstStyle/>
          <a:p>
            <a:r>
              <a:rPr lang="en-US" sz="2000" dirty="0" smtClean="0"/>
              <a:t>Despite not being adopted exactly, the collective research was very important for the development of recommender systems.</a:t>
            </a:r>
          </a:p>
        </p:txBody>
      </p:sp>
      <p:sp>
        <p:nvSpPr>
          <p:cNvPr id="7" name="TextBox 6"/>
          <p:cNvSpPr txBox="1"/>
          <p:nvPr/>
        </p:nvSpPr>
        <p:spPr>
          <a:xfrm>
            <a:off x="436035" y="2327614"/>
            <a:ext cx="3056465" cy="830997"/>
          </a:xfrm>
          <a:prstGeom prst="rect">
            <a:avLst/>
          </a:prstGeom>
          <a:noFill/>
        </p:spPr>
        <p:txBody>
          <a:bodyPr wrap="square" rtlCol="0">
            <a:spAutoFit/>
          </a:bodyPr>
          <a:lstStyle/>
          <a:p>
            <a:r>
              <a:rPr lang="en-US" sz="2400" b="1" dirty="0" smtClean="0"/>
              <a:t>Given a ratings matrix, remember:</a:t>
            </a:r>
          </a:p>
        </p:txBody>
      </p:sp>
      <p:sp>
        <p:nvSpPr>
          <p:cNvPr id="8" name="TextBox 7"/>
          <p:cNvSpPr txBox="1"/>
          <p:nvPr/>
        </p:nvSpPr>
        <p:spPr>
          <a:xfrm>
            <a:off x="4389966" y="2199066"/>
            <a:ext cx="3937000" cy="1015663"/>
          </a:xfrm>
          <a:prstGeom prst="rect">
            <a:avLst/>
          </a:prstGeom>
          <a:noFill/>
        </p:spPr>
        <p:txBody>
          <a:bodyPr wrap="square" rtlCol="0">
            <a:spAutoFit/>
          </a:bodyPr>
          <a:lstStyle/>
          <a:p>
            <a:r>
              <a:rPr lang="en-US" sz="6000" dirty="0" smtClean="0">
                <a:solidFill>
                  <a:srgbClr val="D1282E"/>
                </a:solidFill>
              </a:rPr>
              <a:t>A = U </a:t>
            </a:r>
            <a:r>
              <a:rPr lang="en-US" sz="6000" dirty="0" err="1" smtClean="0">
                <a:solidFill>
                  <a:srgbClr val="D1282E"/>
                </a:solidFill>
              </a:rPr>
              <a:t>Σ</a:t>
            </a:r>
            <a:r>
              <a:rPr lang="en-US" sz="6000" dirty="0" smtClean="0">
                <a:solidFill>
                  <a:srgbClr val="D1282E"/>
                </a:solidFill>
              </a:rPr>
              <a:t> V</a:t>
            </a:r>
            <a:r>
              <a:rPr lang="en-US" sz="6000" baseline="30000" dirty="0" smtClean="0">
                <a:solidFill>
                  <a:srgbClr val="D1282E"/>
                </a:solidFill>
              </a:rPr>
              <a:t>T</a:t>
            </a:r>
            <a:endParaRPr lang="en-US" sz="6000" baseline="30000" dirty="0">
              <a:solidFill>
                <a:srgbClr val="D1282E"/>
              </a:solidFill>
            </a:endParaRPr>
          </a:p>
        </p:txBody>
      </p:sp>
      <p:sp>
        <p:nvSpPr>
          <p:cNvPr id="9" name="TextBox 8"/>
          <p:cNvSpPr txBox="1"/>
          <p:nvPr/>
        </p:nvSpPr>
        <p:spPr>
          <a:xfrm>
            <a:off x="309034" y="4302345"/>
            <a:ext cx="8161867" cy="1015663"/>
          </a:xfrm>
          <a:prstGeom prst="rect">
            <a:avLst/>
          </a:prstGeom>
          <a:noFill/>
        </p:spPr>
        <p:txBody>
          <a:bodyPr wrap="square" rtlCol="0">
            <a:spAutoFit/>
          </a:bodyPr>
          <a:lstStyle/>
          <a:p>
            <a:r>
              <a:rPr lang="en-US" sz="2000" dirty="0" smtClean="0"/>
              <a:t>Instead of creating user taste, or item similarity neighborhoods, we can predict a user’s rating on an item by uncovering the latent dimensions of the ratings matrix. </a:t>
            </a:r>
          </a:p>
        </p:txBody>
      </p:sp>
    </p:spTree>
    <p:extLst>
      <p:ext uri="{BB962C8B-B14F-4D97-AF65-F5344CB8AC3E}">
        <p14:creationId xmlns:p14="http://schemas.microsoft.com/office/powerpoint/2010/main" val="198144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8398940" cy="576051"/>
          </a:xfrm>
        </p:spPr>
        <p:txBody>
          <a:bodyPr>
            <a:normAutofit fontScale="90000"/>
          </a:bodyPr>
          <a:lstStyle/>
          <a:p>
            <a:r>
              <a:rPr lang="en-US" u="sng" dirty="0" smtClean="0"/>
              <a:t>Factorizing the ratings matrix</a:t>
            </a:r>
            <a:endParaRPr lang="en-US" u="sng" dirty="0"/>
          </a:p>
        </p:txBody>
      </p:sp>
      <p:sp>
        <p:nvSpPr>
          <p:cNvPr id="4" name="TextBox 3"/>
          <p:cNvSpPr txBox="1"/>
          <p:nvPr/>
        </p:nvSpPr>
        <p:spPr>
          <a:xfrm>
            <a:off x="359835" y="968714"/>
            <a:ext cx="4199465" cy="830997"/>
          </a:xfrm>
          <a:prstGeom prst="rect">
            <a:avLst/>
          </a:prstGeom>
          <a:noFill/>
        </p:spPr>
        <p:txBody>
          <a:bodyPr wrap="square" rtlCol="0">
            <a:spAutoFit/>
          </a:bodyPr>
          <a:lstStyle/>
          <a:p>
            <a:r>
              <a:rPr lang="en-US" sz="2400" b="1" dirty="0" smtClean="0"/>
              <a:t>We simplify the factorization to:</a:t>
            </a:r>
          </a:p>
        </p:txBody>
      </p:sp>
      <p:sp>
        <p:nvSpPr>
          <p:cNvPr id="5" name="TextBox 4"/>
          <p:cNvSpPr txBox="1"/>
          <p:nvPr/>
        </p:nvSpPr>
        <p:spPr>
          <a:xfrm>
            <a:off x="4555066" y="814766"/>
            <a:ext cx="3937000" cy="1015663"/>
          </a:xfrm>
          <a:prstGeom prst="rect">
            <a:avLst/>
          </a:prstGeom>
          <a:noFill/>
        </p:spPr>
        <p:txBody>
          <a:bodyPr wrap="square" rtlCol="0">
            <a:spAutoFit/>
          </a:bodyPr>
          <a:lstStyle/>
          <a:p>
            <a:r>
              <a:rPr lang="en-US" sz="6000" dirty="0" smtClean="0">
                <a:solidFill>
                  <a:srgbClr val="D1282E"/>
                </a:solidFill>
              </a:rPr>
              <a:t>A = UV</a:t>
            </a:r>
            <a:r>
              <a:rPr lang="en-US" sz="6000" baseline="30000" dirty="0" smtClean="0">
                <a:solidFill>
                  <a:srgbClr val="D1282E"/>
                </a:solidFill>
              </a:rPr>
              <a:t>T</a:t>
            </a:r>
            <a:endParaRPr lang="en-US" sz="6000" baseline="30000" dirty="0">
              <a:solidFill>
                <a:srgbClr val="D1282E"/>
              </a:solidFill>
            </a:endParaRPr>
          </a:p>
        </p:txBody>
      </p:sp>
      <p:sp>
        <p:nvSpPr>
          <p:cNvPr id="6" name="TextBox 5"/>
          <p:cNvSpPr txBox="1"/>
          <p:nvPr/>
        </p:nvSpPr>
        <p:spPr>
          <a:xfrm>
            <a:off x="372534" y="2381098"/>
            <a:ext cx="1151465" cy="1015663"/>
          </a:xfrm>
          <a:prstGeom prst="rect">
            <a:avLst/>
          </a:prstGeom>
          <a:noFill/>
        </p:spPr>
        <p:txBody>
          <a:bodyPr wrap="square" rtlCol="0">
            <a:spAutoFit/>
          </a:bodyPr>
          <a:lstStyle/>
          <a:p>
            <a:r>
              <a:rPr lang="en-US" sz="6000" dirty="0" smtClean="0">
                <a:solidFill>
                  <a:srgbClr val="D1282E"/>
                </a:solidFill>
              </a:rPr>
              <a:t>V</a:t>
            </a:r>
            <a:endParaRPr lang="en-US" sz="6000" baseline="30000" dirty="0">
              <a:solidFill>
                <a:srgbClr val="D1282E"/>
              </a:solidFill>
            </a:endParaRPr>
          </a:p>
        </p:txBody>
      </p:sp>
      <p:sp>
        <p:nvSpPr>
          <p:cNvPr id="3" name="TextBox 2"/>
          <p:cNvSpPr txBox="1"/>
          <p:nvPr/>
        </p:nvSpPr>
        <p:spPr>
          <a:xfrm>
            <a:off x="1388535" y="2497670"/>
            <a:ext cx="7247467" cy="923330"/>
          </a:xfrm>
          <a:prstGeom prst="rect">
            <a:avLst/>
          </a:prstGeom>
          <a:noFill/>
        </p:spPr>
        <p:txBody>
          <a:bodyPr wrap="square" rtlCol="0">
            <a:spAutoFit/>
          </a:bodyPr>
          <a:lstStyle/>
          <a:p>
            <a:r>
              <a:rPr lang="en-US" dirty="0" smtClean="0"/>
              <a:t>Each column of V represents a latent movie dimension. The value </a:t>
            </a:r>
            <a:r>
              <a:rPr lang="en-US" dirty="0" err="1" smtClean="0"/>
              <a:t>V</a:t>
            </a:r>
            <a:r>
              <a:rPr lang="en-US" baseline="-25000" dirty="0" err="1" smtClean="0"/>
              <a:t>ij</a:t>
            </a:r>
            <a:r>
              <a:rPr lang="en-US" baseline="-25000" dirty="0" smtClean="0"/>
              <a:t> </a:t>
            </a:r>
            <a:r>
              <a:rPr lang="en-US" dirty="0" smtClean="0"/>
              <a:t>tells us how much movie </a:t>
            </a:r>
            <a:r>
              <a:rPr lang="en-US" dirty="0" err="1" smtClean="0"/>
              <a:t>i</a:t>
            </a:r>
            <a:r>
              <a:rPr lang="en-US" dirty="0" smtClean="0"/>
              <a:t> can be described by the latent movie dimension j. </a:t>
            </a:r>
            <a:endParaRPr lang="en-US" baseline="-25000" dirty="0"/>
          </a:p>
        </p:txBody>
      </p:sp>
      <p:sp>
        <p:nvSpPr>
          <p:cNvPr id="7" name="TextBox 6"/>
          <p:cNvSpPr txBox="1"/>
          <p:nvPr/>
        </p:nvSpPr>
        <p:spPr>
          <a:xfrm>
            <a:off x="372537" y="3998209"/>
            <a:ext cx="1151465" cy="1015663"/>
          </a:xfrm>
          <a:prstGeom prst="rect">
            <a:avLst/>
          </a:prstGeom>
          <a:noFill/>
        </p:spPr>
        <p:txBody>
          <a:bodyPr wrap="square" rtlCol="0">
            <a:spAutoFit/>
          </a:bodyPr>
          <a:lstStyle/>
          <a:p>
            <a:r>
              <a:rPr lang="en-US" sz="6000" dirty="0" smtClean="0">
                <a:solidFill>
                  <a:srgbClr val="D1282E"/>
                </a:solidFill>
              </a:rPr>
              <a:t>U</a:t>
            </a:r>
            <a:endParaRPr lang="en-US" sz="6000" baseline="30000" dirty="0">
              <a:solidFill>
                <a:srgbClr val="D1282E"/>
              </a:solidFill>
            </a:endParaRPr>
          </a:p>
        </p:txBody>
      </p:sp>
      <p:sp>
        <p:nvSpPr>
          <p:cNvPr id="8" name="TextBox 7"/>
          <p:cNvSpPr txBox="1"/>
          <p:nvPr/>
        </p:nvSpPr>
        <p:spPr>
          <a:xfrm>
            <a:off x="1388538" y="4254481"/>
            <a:ext cx="7247467" cy="646331"/>
          </a:xfrm>
          <a:prstGeom prst="rect">
            <a:avLst/>
          </a:prstGeom>
          <a:noFill/>
        </p:spPr>
        <p:txBody>
          <a:bodyPr wrap="square" rtlCol="0">
            <a:spAutoFit/>
          </a:bodyPr>
          <a:lstStyle/>
          <a:p>
            <a:r>
              <a:rPr lang="en-US" dirty="0" smtClean="0"/>
              <a:t>Each element </a:t>
            </a:r>
            <a:r>
              <a:rPr lang="en-US" dirty="0" err="1" smtClean="0"/>
              <a:t>U</a:t>
            </a:r>
            <a:r>
              <a:rPr lang="en-US" baseline="-25000" dirty="0" err="1" smtClean="0"/>
              <a:t>ij</a:t>
            </a:r>
            <a:r>
              <a:rPr lang="en-US" dirty="0" smtClean="0"/>
              <a:t> of U represents how much user </a:t>
            </a:r>
            <a:r>
              <a:rPr lang="en-US" dirty="0" err="1" smtClean="0"/>
              <a:t>i</a:t>
            </a:r>
            <a:r>
              <a:rPr lang="en-US" dirty="0" smtClean="0"/>
              <a:t> has an affinity for the latent movie dimension </a:t>
            </a:r>
            <a:r>
              <a:rPr lang="en-US" dirty="0" err="1" smtClean="0"/>
              <a:t>V</a:t>
            </a:r>
            <a:r>
              <a:rPr lang="en-US" baseline="-25000" dirty="0" err="1" smtClean="0"/>
              <a:t>j</a:t>
            </a:r>
            <a:r>
              <a:rPr lang="en-US" dirty="0" smtClean="0"/>
              <a:t>.</a:t>
            </a:r>
            <a:endParaRPr lang="en-US" baseline="-25000" dirty="0"/>
          </a:p>
        </p:txBody>
      </p:sp>
    </p:spTree>
    <p:extLst>
      <p:ext uri="{BB962C8B-B14F-4D97-AF65-F5344CB8AC3E}">
        <p14:creationId xmlns:p14="http://schemas.microsoft.com/office/powerpoint/2010/main" val="77837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Latent factors (</a:t>
            </a:r>
            <a:r>
              <a:rPr lang="en-US" u="sng" dirty="0" err="1" smtClean="0"/>
              <a:t>revisted</a:t>
            </a:r>
            <a:r>
              <a:rPr lang="en-US" u="sng" dirty="0" smtClean="0"/>
              <a:t>)</a:t>
            </a:r>
            <a:endParaRPr lang="en-US" u="sng" dirty="0"/>
          </a:p>
        </p:txBody>
      </p:sp>
      <p:sp>
        <p:nvSpPr>
          <p:cNvPr id="4" name="TextBox 3"/>
          <p:cNvSpPr txBox="1"/>
          <p:nvPr/>
        </p:nvSpPr>
        <p:spPr>
          <a:xfrm>
            <a:off x="321734" y="750582"/>
            <a:ext cx="8161867" cy="461665"/>
          </a:xfrm>
          <a:prstGeom prst="rect">
            <a:avLst/>
          </a:prstGeom>
          <a:noFill/>
        </p:spPr>
        <p:txBody>
          <a:bodyPr wrap="square" rtlCol="0">
            <a:spAutoFit/>
          </a:bodyPr>
          <a:lstStyle/>
          <a:p>
            <a:r>
              <a:rPr lang="en-US" sz="2400" i="1" dirty="0" smtClean="0"/>
              <a:t>We observe things like:</a:t>
            </a:r>
          </a:p>
        </p:txBody>
      </p:sp>
      <p:pic>
        <p:nvPicPr>
          <p:cNvPr id="8" name="Picture 7" descr="Screen Shot 2014-11-09 at 1.2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403" y="3730833"/>
            <a:ext cx="1098327" cy="1548244"/>
          </a:xfrm>
          <a:prstGeom prst="rect">
            <a:avLst/>
          </a:prstGeom>
        </p:spPr>
      </p:pic>
      <p:pic>
        <p:nvPicPr>
          <p:cNvPr id="9" name="Picture 8" descr="Screen Shot 2014-11-09 at 1.27.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198" y="3730832"/>
            <a:ext cx="1104946" cy="1548246"/>
          </a:xfrm>
          <a:prstGeom prst="rect">
            <a:avLst/>
          </a:prstGeom>
        </p:spPr>
      </p:pic>
      <p:pic>
        <p:nvPicPr>
          <p:cNvPr id="10" name="Picture 9" descr="Screen Shot 2014-11-09 at 1.28.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277" y="3730833"/>
            <a:ext cx="1051929" cy="1486986"/>
          </a:xfrm>
          <a:prstGeom prst="rect">
            <a:avLst/>
          </a:prstGeom>
        </p:spPr>
      </p:pic>
      <p:pic>
        <p:nvPicPr>
          <p:cNvPr id="11" name="Picture 10" descr="Screen Shot 2014-11-09 at 1.32.5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863" y="3730832"/>
            <a:ext cx="1044667" cy="1482753"/>
          </a:xfrm>
          <a:prstGeom prst="rect">
            <a:avLst/>
          </a:prstGeom>
        </p:spPr>
      </p:pic>
      <p:pic>
        <p:nvPicPr>
          <p:cNvPr id="12" name="Picture 11" descr="Screen Shot 2014-11-09 at 1.28.5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1638" y="3687199"/>
            <a:ext cx="1104900" cy="1560253"/>
          </a:xfrm>
          <a:prstGeom prst="rect">
            <a:avLst/>
          </a:prstGeom>
        </p:spPr>
      </p:pic>
      <p:pic>
        <p:nvPicPr>
          <p:cNvPr id="13" name="Picture 12" descr="Screen Shot 2014-11-09 at 1.28.44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4270" y="3704132"/>
            <a:ext cx="1085297" cy="1547553"/>
          </a:xfrm>
          <a:prstGeom prst="rect">
            <a:avLst/>
          </a:prstGeom>
        </p:spPr>
      </p:pic>
      <p:sp>
        <p:nvSpPr>
          <p:cNvPr id="14" name="TextBox 13"/>
          <p:cNvSpPr txBox="1"/>
          <p:nvPr/>
        </p:nvSpPr>
        <p:spPr>
          <a:xfrm>
            <a:off x="6730999" y="5422890"/>
            <a:ext cx="1803401" cy="646331"/>
          </a:xfrm>
          <a:prstGeom prst="rect">
            <a:avLst/>
          </a:prstGeom>
          <a:noFill/>
        </p:spPr>
        <p:txBody>
          <a:bodyPr wrap="square" rtlCol="0">
            <a:spAutoFit/>
          </a:bodyPr>
          <a:lstStyle/>
          <a:p>
            <a:pPr algn="ctr"/>
            <a:r>
              <a:rPr lang="en-US" b="1" i="1" dirty="0" smtClean="0"/>
              <a:t>Handsome Leading Men</a:t>
            </a:r>
            <a:endParaRPr lang="en-US" b="1" i="1" dirty="0"/>
          </a:p>
        </p:txBody>
      </p:sp>
      <p:sp>
        <p:nvSpPr>
          <p:cNvPr id="15" name="TextBox 14"/>
          <p:cNvSpPr txBox="1"/>
          <p:nvPr/>
        </p:nvSpPr>
        <p:spPr>
          <a:xfrm>
            <a:off x="3568703" y="5422890"/>
            <a:ext cx="1803401" cy="646331"/>
          </a:xfrm>
          <a:prstGeom prst="rect">
            <a:avLst/>
          </a:prstGeom>
          <a:noFill/>
        </p:spPr>
        <p:txBody>
          <a:bodyPr wrap="square" rtlCol="0">
            <a:spAutoFit/>
          </a:bodyPr>
          <a:lstStyle/>
          <a:p>
            <a:pPr algn="ctr"/>
            <a:r>
              <a:rPr lang="en-US" b="1" i="1" dirty="0" smtClean="0"/>
              <a:t>Artistic</a:t>
            </a:r>
          </a:p>
          <a:p>
            <a:pPr algn="ctr"/>
            <a:r>
              <a:rPr lang="en-US" b="1" i="1" dirty="0" smtClean="0"/>
              <a:t>Dramas</a:t>
            </a:r>
            <a:endParaRPr lang="en-US" b="1" i="1" dirty="0"/>
          </a:p>
        </p:txBody>
      </p:sp>
      <p:sp>
        <p:nvSpPr>
          <p:cNvPr id="16" name="TextBox 15"/>
          <p:cNvSpPr txBox="1"/>
          <p:nvPr/>
        </p:nvSpPr>
        <p:spPr>
          <a:xfrm>
            <a:off x="372533" y="5435590"/>
            <a:ext cx="1803401" cy="646331"/>
          </a:xfrm>
          <a:prstGeom prst="rect">
            <a:avLst/>
          </a:prstGeom>
          <a:noFill/>
        </p:spPr>
        <p:txBody>
          <a:bodyPr wrap="square" rtlCol="0">
            <a:spAutoFit/>
          </a:bodyPr>
          <a:lstStyle/>
          <a:p>
            <a:pPr algn="ctr"/>
            <a:r>
              <a:rPr lang="en-US" b="1" i="1" dirty="0" smtClean="0"/>
              <a:t>Crime </a:t>
            </a:r>
          </a:p>
          <a:p>
            <a:pPr algn="ctr"/>
            <a:r>
              <a:rPr lang="en-US" b="1" i="1" dirty="0" smtClean="0"/>
              <a:t>Thrillers</a:t>
            </a:r>
            <a:endParaRPr lang="en-US" b="1" i="1" dirty="0"/>
          </a:p>
        </p:txBody>
      </p:sp>
      <p:pic>
        <p:nvPicPr>
          <p:cNvPr id="17" name="Picture 16" descr="bride.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099" y="1500108"/>
            <a:ext cx="849536" cy="1274304"/>
          </a:xfrm>
          <a:prstGeom prst="rect">
            <a:avLst/>
          </a:prstGeom>
        </p:spPr>
      </p:pic>
      <p:pic>
        <p:nvPicPr>
          <p:cNvPr id="18" name="Picture 17" descr="groom.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46862" y="1517041"/>
            <a:ext cx="849536" cy="1274304"/>
          </a:xfrm>
          <a:prstGeom prst="rect">
            <a:avLst/>
          </a:prstGeom>
        </p:spPr>
      </p:pic>
      <p:sp>
        <p:nvSpPr>
          <p:cNvPr id="19" name="Left Brace 18"/>
          <p:cNvSpPr/>
          <p:nvPr/>
        </p:nvSpPr>
        <p:spPr>
          <a:xfrm rot="5400000">
            <a:off x="1134535" y="2359230"/>
            <a:ext cx="520705" cy="24256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rot="5400000">
            <a:off x="4209498" y="2376167"/>
            <a:ext cx="520705" cy="24256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Left Brace 20"/>
          <p:cNvSpPr/>
          <p:nvPr/>
        </p:nvSpPr>
        <p:spPr>
          <a:xfrm rot="5400000">
            <a:off x="7342106" y="2393103"/>
            <a:ext cx="520705" cy="24256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Arrow Connector 22"/>
          <p:cNvCxnSpPr>
            <a:stCxn id="18" idx="2"/>
          </p:cNvCxnSpPr>
          <p:nvPr/>
        </p:nvCxnSpPr>
        <p:spPr>
          <a:xfrm flipH="1">
            <a:off x="1332530" y="2791345"/>
            <a:ext cx="1539100" cy="392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8" idx="2"/>
          </p:cNvCxnSpPr>
          <p:nvPr/>
        </p:nvCxnSpPr>
        <p:spPr>
          <a:xfrm>
            <a:off x="2871630" y="2791345"/>
            <a:ext cx="1564908" cy="392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7" idx="2"/>
          </p:cNvCxnSpPr>
          <p:nvPr/>
        </p:nvCxnSpPr>
        <p:spPr>
          <a:xfrm flipH="1">
            <a:off x="4504271" y="2774412"/>
            <a:ext cx="1546596" cy="40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7" idx="2"/>
          </p:cNvCxnSpPr>
          <p:nvPr/>
        </p:nvCxnSpPr>
        <p:spPr>
          <a:xfrm>
            <a:off x="6050867" y="2774412"/>
            <a:ext cx="1526277" cy="40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06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Latent factors (</a:t>
            </a:r>
            <a:r>
              <a:rPr lang="en-US" u="sng" dirty="0" err="1" smtClean="0"/>
              <a:t>revisted</a:t>
            </a:r>
            <a:r>
              <a:rPr lang="en-US" u="sng" dirty="0" smtClean="0"/>
              <a:t>)</a:t>
            </a:r>
            <a:endParaRPr lang="en-US" u="sng" dirty="0"/>
          </a:p>
        </p:txBody>
      </p:sp>
      <p:sp>
        <p:nvSpPr>
          <p:cNvPr id="4" name="TextBox 3"/>
          <p:cNvSpPr txBox="1"/>
          <p:nvPr/>
        </p:nvSpPr>
        <p:spPr>
          <a:xfrm>
            <a:off x="258234" y="841714"/>
            <a:ext cx="7882465" cy="4339650"/>
          </a:xfrm>
          <a:prstGeom prst="rect">
            <a:avLst/>
          </a:prstGeom>
          <a:noFill/>
        </p:spPr>
        <p:txBody>
          <a:bodyPr wrap="square" rtlCol="0">
            <a:spAutoFit/>
          </a:bodyPr>
          <a:lstStyle/>
          <a:p>
            <a:r>
              <a:rPr lang="en-US" sz="2400" b="1" i="1" dirty="0" smtClean="0"/>
              <a:t>What drives these observations?  In other words, why do we do watch what we watch?</a:t>
            </a:r>
          </a:p>
          <a:p>
            <a:endParaRPr lang="en-US" sz="2400" i="1" dirty="0" smtClean="0"/>
          </a:p>
          <a:p>
            <a:endParaRPr lang="en-US" sz="2400" i="1" dirty="0"/>
          </a:p>
          <a:p>
            <a:pPr marL="342900" indent="-342900">
              <a:buFont typeface="Arial"/>
              <a:buChar char="•"/>
            </a:pPr>
            <a:r>
              <a:rPr lang="en-US" sz="2000" dirty="0" smtClean="0"/>
              <a:t>Genre (comedy vs. romance)</a:t>
            </a:r>
          </a:p>
          <a:p>
            <a:pPr marL="342900" indent="-342900">
              <a:buFont typeface="Arial"/>
              <a:buChar char="•"/>
            </a:pPr>
            <a:endParaRPr lang="en-US" sz="2000" dirty="0"/>
          </a:p>
          <a:p>
            <a:pPr marL="342900" indent="-342900">
              <a:buFont typeface="Arial"/>
              <a:buChar char="•"/>
            </a:pPr>
            <a:r>
              <a:rPr lang="en-US" sz="2000" dirty="0" smtClean="0"/>
              <a:t>Audience (children vs. adults)</a:t>
            </a:r>
          </a:p>
          <a:p>
            <a:pPr marL="342900" indent="-342900">
              <a:buFont typeface="Arial"/>
              <a:buChar char="•"/>
            </a:pPr>
            <a:endParaRPr lang="en-US" sz="2000" dirty="0"/>
          </a:p>
          <a:p>
            <a:pPr marL="342900" indent="-342900">
              <a:buFont typeface="Arial"/>
              <a:buChar char="•"/>
            </a:pPr>
            <a:r>
              <a:rPr lang="en-US" sz="2000" dirty="0" smtClean="0"/>
              <a:t>Style (quirky vs. serious)</a:t>
            </a:r>
          </a:p>
          <a:p>
            <a:pPr marL="342900" indent="-342900">
              <a:buFont typeface="Arial"/>
              <a:buChar char="•"/>
            </a:pPr>
            <a:endParaRPr lang="en-US" sz="2000" dirty="0"/>
          </a:p>
          <a:p>
            <a:pPr marL="342900" indent="-342900">
              <a:buFont typeface="Arial"/>
              <a:buChar char="•"/>
            </a:pPr>
            <a:r>
              <a:rPr lang="en-US" sz="2000" dirty="0" smtClean="0"/>
              <a:t>Depth of Character</a:t>
            </a:r>
          </a:p>
          <a:p>
            <a:pPr marL="342900" indent="-342900">
              <a:buFont typeface="Arial"/>
              <a:buChar char="•"/>
            </a:pPr>
            <a:endParaRPr lang="en-US" sz="2000" dirty="0"/>
          </a:p>
          <a:p>
            <a:pPr marL="342900" indent="-342900">
              <a:buFont typeface="Arial"/>
              <a:buChar char="•"/>
            </a:pPr>
            <a:r>
              <a:rPr lang="en-US" sz="2000" dirty="0" smtClean="0"/>
              <a:t>Presence of certain actors</a:t>
            </a:r>
          </a:p>
        </p:txBody>
      </p:sp>
      <p:sp>
        <p:nvSpPr>
          <p:cNvPr id="3" name="TextBox 2"/>
          <p:cNvSpPr txBox="1"/>
          <p:nvPr/>
        </p:nvSpPr>
        <p:spPr>
          <a:xfrm>
            <a:off x="5524499" y="3098800"/>
            <a:ext cx="2717800" cy="1200329"/>
          </a:xfrm>
          <a:prstGeom prst="rect">
            <a:avLst/>
          </a:prstGeom>
          <a:solidFill>
            <a:schemeClr val="tx1">
              <a:lumMod val="75000"/>
              <a:lumOff val="25000"/>
            </a:schemeClr>
          </a:solidFill>
          <a:ln>
            <a:solidFill>
              <a:schemeClr val="tx1"/>
            </a:solidFill>
          </a:ln>
        </p:spPr>
        <p:txBody>
          <a:bodyPr wrap="square" rtlCol="0">
            <a:spAutoFit/>
          </a:bodyPr>
          <a:lstStyle/>
          <a:p>
            <a:r>
              <a:rPr lang="en-US" dirty="0" smtClean="0">
                <a:solidFill>
                  <a:schemeClr val="bg1"/>
                </a:solidFill>
              </a:rPr>
              <a:t>We want a computerized way to be able to extract these properties and not rely on human </a:t>
            </a:r>
            <a:r>
              <a:rPr lang="en-US" dirty="0" err="1" smtClean="0">
                <a:solidFill>
                  <a:schemeClr val="bg1"/>
                </a:solidFill>
              </a:rPr>
              <a:t>curation</a:t>
            </a:r>
            <a:r>
              <a:rPr lang="en-US" dirty="0" smtClean="0">
                <a:solidFill>
                  <a:schemeClr val="bg1"/>
                </a:solidFill>
              </a:rPr>
              <a:t>.</a:t>
            </a:r>
            <a:endParaRPr lang="en-US" dirty="0">
              <a:solidFill>
                <a:schemeClr val="bg1"/>
              </a:solidFill>
            </a:endParaRPr>
          </a:p>
        </p:txBody>
      </p:sp>
      <p:sp>
        <p:nvSpPr>
          <p:cNvPr id="5" name="Left Arrow 4"/>
          <p:cNvSpPr/>
          <p:nvPr/>
        </p:nvSpPr>
        <p:spPr>
          <a:xfrm>
            <a:off x="4445000" y="3606800"/>
            <a:ext cx="698500" cy="279400"/>
          </a:xfrm>
          <a:prstGeom prst="leftArrow">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13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26079</TotalTime>
  <Words>1124</Words>
  <Application>Microsoft Macintosh PowerPoint</Application>
  <PresentationFormat>On-screen Show (4:3)</PresentationFormat>
  <Paragraphs>251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Century Gothic</vt:lpstr>
      <vt:lpstr>Arial</vt:lpstr>
      <vt:lpstr>Essential</vt:lpstr>
      <vt:lpstr>PowerPoint Presentation</vt:lpstr>
      <vt:lpstr>Matrix factorization based recommendations</vt:lpstr>
      <vt:lpstr>The netflix prize</vt:lpstr>
      <vt:lpstr>Multi-year development</vt:lpstr>
      <vt:lpstr>aftermath</vt:lpstr>
      <vt:lpstr>A very important development</vt:lpstr>
      <vt:lpstr>Factorizing the ratings matrix</vt:lpstr>
      <vt:lpstr>Latent factors (revisted)</vt:lpstr>
      <vt:lpstr>Latent factors (revisted)</vt:lpstr>
      <vt:lpstr>Latent factors (revisted)</vt:lpstr>
      <vt:lpstr>Latent factors (revisted)</vt:lpstr>
      <vt:lpstr>The rating prediction</vt:lpstr>
      <vt:lpstr>Learning the factorization</vt:lpstr>
      <vt:lpstr>A clustering approach</vt:lpstr>
      <vt:lpstr>Reduce the dimension</vt:lpstr>
      <vt:lpstr>What is vk?</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315</cp:revision>
  <dcterms:created xsi:type="dcterms:W3CDTF">2014-08-12T17:27:36Z</dcterms:created>
  <dcterms:modified xsi:type="dcterms:W3CDTF">2015-12-07T03:21:08Z</dcterms:modified>
</cp:coreProperties>
</file>