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18"/>
  </p:notesMasterIdLst>
  <p:sldIdLst>
    <p:sldId id="256" r:id="rId2"/>
    <p:sldId id="261" r:id="rId3"/>
    <p:sldId id="268" r:id="rId4"/>
    <p:sldId id="284" r:id="rId5"/>
    <p:sldId id="285" r:id="rId6"/>
    <p:sldId id="286" r:id="rId7"/>
    <p:sldId id="287" r:id="rId8"/>
    <p:sldId id="276" r:id="rId9"/>
    <p:sldId id="274" r:id="rId10"/>
    <p:sldId id="277" r:id="rId11"/>
    <p:sldId id="279" r:id="rId12"/>
    <p:sldId id="280" r:id="rId13"/>
    <p:sldId id="278" r:id="rId14"/>
    <p:sldId id="281" r:id="rId15"/>
    <p:sldId id="282" r:id="rId16"/>
    <p:sldId id="28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5" d="100"/>
          <a:sy n="75" d="100"/>
        </p:scale>
        <p:origin x="-1592" y="-2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Brian\My%20Documents\presentations\pres%20misc%20analysis\rachel%20columbi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47008547008547"/>
          <c:y val="0.0153846153846154"/>
          <c:w val="0.952991452991453"/>
          <c:h val="0.722349485160509"/>
        </c:manualLayout>
      </c:layout>
      <c:barChart>
        <c:barDir val="col"/>
        <c:grouping val="clustered"/>
        <c:varyColors val="0"/>
        <c:ser>
          <c:idx val="0"/>
          <c:order val="0"/>
          <c:invertIfNegative val="0"/>
          <c:cat>
            <c:strRef>
              <c:f>Sheet4!$F$12:$F$18</c:f>
              <c:strCache>
                <c:ptCount val="7"/>
                <c:pt idx="0">
                  <c:v>data viz</c:v>
                </c:pt>
                <c:pt idx="1">
                  <c:v>CS</c:v>
                </c:pt>
                <c:pt idx="2">
                  <c:v>math</c:v>
                </c:pt>
                <c:pt idx="3">
                  <c:v>stats</c:v>
                </c:pt>
                <c:pt idx="4">
                  <c:v>ML</c:v>
                </c:pt>
                <c:pt idx="5">
                  <c:v>domain expertise</c:v>
                </c:pt>
                <c:pt idx="6">
                  <c:v>communication</c:v>
                </c:pt>
              </c:strCache>
            </c:strRef>
          </c:cat>
          <c:val>
            <c:numRef>
              <c:f>Sheet4!$G$12:$G$18</c:f>
              <c:numCache>
                <c:formatCode>General</c:formatCode>
                <c:ptCount val="7"/>
                <c:pt idx="0">
                  <c:v>2.0</c:v>
                </c:pt>
                <c:pt idx="1">
                  <c:v>3.0</c:v>
                </c:pt>
                <c:pt idx="2">
                  <c:v>5.0</c:v>
                </c:pt>
                <c:pt idx="3">
                  <c:v>7.0</c:v>
                </c:pt>
                <c:pt idx="4">
                  <c:v>7.0</c:v>
                </c:pt>
                <c:pt idx="5">
                  <c:v>8.0</c:v>
                </c:pt>
                <c:pt idx="6">
                  <c:v>8.0</c:v>
                </c:pt>
              </c:numCache>
            </c:numRef>
          </c:val>
        </c:ser>
        <c:dLbls>
          <c:showLegendKey val="0"/>
          <c:showVal val="0"/>
          <c:showCatName val="0"/>
          <c:showSerName val="0"/>
          <c:showPercent val="0"/>
          <c:showBubbleSize val="0"/>
        </c:dLbls>
        <c:gapWidth val="150"/>
        <c:axId val="-2126152552"/>
        <c:axId val="-2125519688"/>
      </c:barChart>
      <c:catAx>
        <c:axId val="-2126152552"/>
        <c:scaling>
          <c:orientation val="minMax"/>
        </c:scaling>
        <c:delete val="0"/>
        <c:axPos val="b"/>
        <c:majorTickMark val="out"/>
        <c:minorTickMark val="none"/>
        <c:tickLblPos val="nextTo"/>
        <c:txPr>
          <a:bodyPr/>
          <a:lstStyle/>
          <a:p>
            <a:pPr>
              <a:defRPr sz="1400"/>
            </a:pPr>
            <a:endParaRPr lang="en-US"/>
          </a:p>
        </c:txPr>
        <c:crossAx val="-2125519688"/>
        <c:crosses val="autoZero"/>
        <c:auto val="1"/>
        <c:lblAlgn val="ctr"/>
        <c:lblOffset val="100"/>
        <c:noMultiLvlLbl val="0"/>
      </c:catAx>
      <c:valAx>
        <c:axId val="-2125519688"/>
        <c:scaling>
          <c:orientation val="minMax"/>
        </c:scaling>
        <c:delete val="1"/>
        <c:axPos val="l"/>
        <c:numFmt formatCode="General" sourceLinked="1"/>
        <c:majorTickMark val="out"/>
        <c:minorTickMark val="none"/>
        <c:tickLblPos val="none"/>
        <c:crossAx val="-2126152552"/>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25EDC6-0CAF-A442-80CF-5F19E6B5F384}" type="datetimeFigureOut">
              <a:rPr lang="en-US" smtClean="0"/>
              <a:t>9/14/15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7280E0-46B4-8149-A6A1-3A16A3720F7C}" type="slidenum">
              <a:rPr lang="en-US" smtClean="0"/>
              <a:t>‹#›</a:t>
            </a:fld>
            <a:endParaRPr lang="en-US"/>
          </a:p>
        </p:txBody>
      </p:sp>
    </p:spTree>
    <p:extLst>
      <p:ext uri="{BB962C8B-B14F-4D97-AF65-F5344CB8AC3E}">
        <p14:creationId xmlns:p14="http://schemas.microsoft.com/office/powerpoint/2010/main" val="1115390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www.youtube.com</a:t>
            </a:r>
            <a:r>
              <a:rPr lang="en-US" dirty="0" smtClean="0"/>
              <a:t>/</a:t>
            </a:r>
            <a:r>
              <a:rPr lang="en-US" dirty="0" err="1" smtClean="0"/>
              <a:t>watch?v</a:t>
            </a:r>
            <a:r>
              <a:rPr lang="en-US" dirty="0" smtClean="0"/>
              <a:t>=aMDe5pODkB0 (</a:t>
            </a:r>
            <a:r>
              <a:rPr lang="en-US" dirty="0" err="1" smtClean="0"/>
              <a:t>harlan</a:t>
            </a:r>
            <a:r>
              <a:rPr lang="en-US" dirty="0" smtClean="0"/>
              <a:t> </a:t>
            </a:r>
            <a:r>
              <a:rPr lang="en-US" dirty="0" err="1" smtClean="0"/>
              <a:t>harris</a:t>
            </a:r>
            <a:r>
              <a:rPr lang="en-US" smtClean="0"/>
              <a:t>)</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1</a:t>
            </a:fld>
            <a:endParaRPr lang="en-US"/>
          </a:p>
        </p:txBody>
      </p:sp>
    </p:spTree>
    <p:extLst>
      <p:ext uri="{BB962C8B-B14F-4D97-AF65-F5344CB8AC3E}">
        <p14:creationId xmlns:p14="http://schemas.microsoft.com/office/powerpoint/2010/main" val="1749720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 photo of books</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11</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 photo of books</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12</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a:t>
            </a:r>
            <a:r>
              <a:rPr lang="en-US" baseline="0" dirty="0" smtClean="0"/>
              <a:t> my DS profile</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13</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a:t>
            </a:r>
            <a:r>
              <a:rPr lang="en-US" baseline="0" dirty="0" smtClean="0"/>
              <a:t> my DS profile</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14</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a:t>
            </a:r>
            <a:r>
              <a:rPr lang="en-US" baseline="0" dirty="0" smtClean="0"/>
              <a:t> my DS profile</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15</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a:t>
            </a:r>
            <a:r>
              <a:rPr lang="en-US" baseline="0" dirty="0" smtClean="0"/>
              <a:t> my DS profile</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16</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 photo of books</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3</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photos of stats and pandas</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4</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photos of stats and pandas</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5</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photos of stats and pandas</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6</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photos of stats and pandas</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7</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is the “danger zone” dangerous? Knowing</a:t>
            </a:r>
            <a:r>
              <a:rPr lang="en-US" baseline="0" dirty="0" smtClean="0"/>
              <a:t> how to build a model, but not knowing what a model is.</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8</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 photo of books</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9</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 photo of books</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10</a:t>
            </a:fld>
            <a:endParaRPr lang="en-US"/>
          </a:p>
        </p:txBody>
      </p:sp>
    </p:spTree>
    <p:extLst>
      <p:ext uri="{BB962C8B-B14F-4D97-AF65-F5344CB8AC3E}">
        <p14:creationId xmlns:p14="http://schemas.microsoft.com/office/powerpoint/2010/main" val="132154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9/14/15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9D2C864-9362-43C7-A136-D9C41D93A9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9/14/15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9/14/15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9/14/15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39B2654-3ED7-F24E-B6CF-7C97E842EC61}" type="datetimeFigureOut">
              <a:rPr lang="en-US" smtClean="0"/>
              <a:t>9/14/15</a:t>
            </a:fld>
            <a:endParaRPr lang="en-US"/>
          </a:p>
        </p:txBody>
      </p:sp>
      <p:sp>
        <p:nvSpPr>
          <p:cNvPr id="8" name="Slide Number Placeholder 7"/>
          <p:cNvSpPr>
            <a:spLocks noGrp="1"/>
          </p:cNvSpPr>
          <p:nvPr>
            <p:ph type="sldNum" sz="quarter" idx="11"/>
          </p:nvPr>
        </p:nvSpPr>
        <p:spPr/>
        <p:txBody>
          <a:bodyPr/>
          <a:lstStyle/>
          <a:p>
            <a:fld id="{3115D88D-6071-CC43-A2EF-E5DBCCB3336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9B2654-3ED7-F24E-B6CF-7C97E842EC61}" type="datetimeFigureOut">
              <a:rPr lang="en-US" smtClean="0"/>
              <a:t>9/14/15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9B2654-3ED7-F24E-B6CF-7C97E842EC61}" type="datetimeFigureOut">
              <a:rPr lang="en-US" smtClean="0"/>
              <a:t>9/14/15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9B2654-3ED7-F24E-B6CF-7C97E842EC61}" type="datetimeFigureOut">
              <a:rPr lang="en-US" smtClean="0"/>
              <a:t>9/14/15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B2654-3ED7-F24E-B6CF-7C97E842EC61}" type="datetimeFigureOut">
              <a:rPr lang="en-US" smtClean="0"/>
              <a:t>9/14/15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9/14/15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9/14/15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3115D88D-6071-CC43-A2EF-E5DBCCB3336B}"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39B2654-3ED7-F24E-B6CF-7C97E842EC61}" type="datetimeFigureOut">
              <a:rPr lang="en-US" smtClean="0"/>
              <a:t>9/14/15</a:t>
            </a:fld>
            <a:endParaRPr lang="en-US" dirty="0"/>
          </a:p>
        </p:txBody>
      </p:sp>
      <p:sp>
        <p:nvSpPr>
          <p:cNvPr id="5" name="Footer Placeholder 4"/>
          <p:cNvSpPr>
            <a:spLocks noGrp="1"/>
          </p:cNvSpPr>
          <p:nvPr>
            <p:ph type="ftr" sz="quarter" idx="3"/>
          </p:nvPr>
        </p:nvSpPr>
        <p:spPr>
          <a:xfrm>
            <a:off x="457200" y="6482966"/>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3115D88D-6071-CC43-A2EF-E5DBCCB3336B}"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txBox="1">
            <a:spLocks/>
          </p:cNvSpPr>
          <p:nvPr userDrawn="1"/>
        </p:nvSpPr>
        <p:spPr>
          <a:xfrm>
            <a:off x="5272271" y="6451986"/>
            <a:ext cx="3429000" cy="283845"/>
          </a:xfrm>
          <a:prstGeom prst="rect">
            <a:avLst/>
          </a:prstGeom>
        </p:spPr>
        <p:txBody>
          <a:bodyPr vert="horz" lIns="91440" tIns="45720" rIns="91440" bIns="45720" rtlCol="0" anchor="t"/>
          <a:lstStyle>
            <a:defPPr>
              <a:defRPr lang="en-US"/>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NYU – Intro</a:t>
            </a:r>
            <a:r>
              <a:rPr lang="en-US" baseline="0" dirty="0" smtClean="0"/>
              <a:t> to Data Science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Copyright: Brian d’Alessandro, all rights reserved</a:t>
            </a:r>
          </a:p>
          <a:p>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image" Target="../media/image10.jpe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9892"/>
            <a:ext cx="6400800" cy="1752600"/>
          </a:xfrm>
        </p:spPr>
        <p:txBody>
          <a:bodyPr>
            <a:normAutofit/>
          </a:bodyPr>
          <a:lstStyle/>
          <a:p>
            <a:r>
              <a:rPr lang="en-US" dirty="0" smtClean="0"/>
              <a:t>Brian d’Alessandro</a:t>
            </a:r>
          </a:p>
          <a:p>
            <a:r>
              <a:rPr lang="en-US" dirty="0" smtClean="0"/>
              <a:t>Adjunct </a:t>
            </a:r>
            <a:r>
              <a:rPr lang="en-US" dirty="0" smtClean="0"/>
              <a:t>Professor, NYU</a:t>
            </a:r>
          </a:p>
          <a:p>
            <a:r>
              <a:rPr lang="en-US" dirty="0" smtClean="0"/>
              <a:t>Fall 2015</a:t>
            </a:r>
            <a:endParaRPr lang="en-US" dirty="0"/>
          </a:p>
        </p:txBody>
      </p:sp>
      <p:sp>
        <p:nvSpPr>
          <p:cNvPr id="4" name="Rectangle 2"/>
          <p:cNvSpPr txBox="1">
            <a:spLocks noChangeArrowheads="1"/>
          </p:cNvSpPr>
          <p:nvPr/>
        </p:nvSpPr>
        <p:spPr>
          <a:xfrm>
            <a:off x="457200" y="533400"/>
            <a:ext cx="8229600" cy="1828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3200" dirty="0" smtClean="0">
                <a:cs typeface="Century Gothic"/>
              </a:rPr>
              <a:t>Introduction to Data Science/</a:t>
            </a:r>
            <a:br>
              <a:rPr lang="en-US" sz="3200" dirty="0" smtClean="0">
                <a:cs typeface="Century Gothic"/>
              </a:rPr>
            </a:br>
            <a:r>
              <a:rPr lang="en-US" sz="3200" dirty="0" smtClean="0">
                <a:cs typeface="Century Gothic"/>
              </a:rPr>
              <a:t>Data Mining for Business Analytics</a:t>
            </a:r>
            <a:endParaRPr lang="en-US" sz="3200" dirty="0">
              <a:cs typeface="Century Gothic"/>
            </a:endParaRPr>
          </a:p>
        </p:txBody>
      </p:sp>
      <p:sp>
        <p:nvSpPr>
          <p:cNvPr id="5" name="TextBox 4"/>
          <p:cNvSpPr txBox="1"/>
          <p:nvPr/>
        </p:nvSpPr>
        <p:spPr>
          <a:xfrm>
            <a:off x="295739" y="4992382"/>
            <a:ext cx="8391061" cy="1077218"/>
          </a:xfrm>
          <a:prstGeom prst="rect">
            <a:avLst/>
          </a:prstGeom>
          <a:noFill/>
        </p:spPr>
        <p:txBody>
          <a:bodyPr wrap="square" rtlCol="0">
            <a:spAutoFit/>
          </a:bodyPr>
          <a:lstStyle/>
          <a:p>
            <a:r>
              <a:rPr lang="en-US" sz="1600" i="1" u="sng" dirty="0" smtClean="0"/>
              <a:t>Fine Print</a:t>
            </a:r>
            <a:r>
              <a:rPr lang="en-US" sz="1600" i="1" dirty="0" smtClean="0"/>
              <a:t>: these slides are, and always will be a work in progress. The material presented herein is original, inspired, or borrowed from others’ work. Where possible, attribution and acknowledgement will be made to content’s original source. Do not distribute, except for as needed as a pedagogical tool in the subject of Data Science.</a:t>
            </a:r>
            <a:endParaRPr lang="en-US" sz="1600" i="1" dirty="0"/>
          </a:p>
        </p:txBody>
      </p:sp>
    </p:spTree>
    <p:extLst>
      <p:ext uri="{BB962C8B-B14F-4D97-AF65-F5344CB8AC3E}">
        <p14:creationId xmlns:p14="http://schemas.microsoft.com/office/powerpoint/2010/main" val="6382298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240291" cy="1155888"/>
          </a:xfrm>
        </p:spPr>
        <p:txBody>
          <a:bodyPr>
            <a:normAutofit/>
          </a:bodyPr>
          <a:lstStyle/>
          <a:p>
            <a:r>
              <a:rPr lang="en-US" dirty="0" smtClean="0"/>
              <a:t>Range of ds skills</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7" name="TextBox 6"/>
          <p:cNvSpPr txBox="1"/>
          <p:nvPr/>
        </p:nvSpPr>
        <p:spPr>
          <a:xfrm>
            <a:off x="315877" y="929926"/>
            <a:ext cx="7941733" cy="369332"/>
          </a:xfrm>
          <a:prstGeom prst="rect">
            <a:avLst/>
          </a:prstGeom>
          <a:noFill/>
        </p:spPr>
        <p:txBody>
          <a:bodyPr wrap="square" rtlCol="0">
            <a:spAutoFit/>
          </a:bodyPr>
          <a:lstStyle/>
          <a:p>
            <a:r>
              <a:rPr lang="en-US" i="1" dirty="0" smtClean="0"/>
              <a:t>They’re all very similar, but some categorization still helps.</a:t>
            </a:r>
            <a:endParaRPr lang="en-US" i="1" dirty="0" smtClean="0">
              <a:solidFill>
                <a:schemeClr val="tx2"/>
              </a:solidFill>
            </a:endParaRPr>
          </a:p>
        </p:txBody>
      </p:sp>
      <p:pic>
        <p:nvPicPr>
          <p:cNvPr id="3" name="Picture 2" descr="Screen Shot 2014-08-14 at 9.00.4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934" y="1421373"/>
            <a:ext cx="7172897" cy="4885267"/>
          </a:xfrm>
          <a:prstGeom prst="rect">
            <a:avLst/>
          </a:prstGeom>
        </p:spPr>
      </p:pic>
    </p:spTree>
    <p:extLst>
      <p:ext uri="{BB962C8B-B14F-4D97-AF65-F5344CB8AC3E}">
        <p14:creationId xmlns:p14="http://schemas.microsoft.com/office/powerpoint/2010/main" val="330264755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240291" cy="1155888"/>
          </a:xfrm>
        </p:spPr>
        <p:txBody>
          <a:bodyPr>
            <a:normAutofit/>
          </a:bodyPr>
          <a:lstStyle/>
          <a:p>
            <a:r>
              <a:rPr lang="en-US" dirty="0" smtClean="0"/>
              <a:t>Data roles</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7" name="TextBox 6"/>
          <p:cNvSpPr txBox="1"/>
          <p:nvPr/>
        </p:nvSpPr>
        <p:spPr>
          <a:xfrm>
            <a:off x="520700" y="1404337"/>
            <a:ext cx="7941733" cy="369332"/>
          </a:xfrm>
          <a:prstGeom prst="rect">
            <a:avLst/>
          </a:prstGeom>
          <a:noFill/>
        </p:spPr>
        <p:txBody>
          <a:bodyPr wrap="square" rtlCol="0">
            <a:spAutoFit/>
          </a:bodyPr>
          <a:lstStyle/>
          <a:p>
            <a:r>
              <a:rPr lang="en-US" dirty="0" smtClean="0"/>
              <a:t>In Analyzing the Analyzers, the authors identified 4 types of “data scientists.”</a:t>
            </a:r>
            <a:endParaRPr lang="en-US" dirty="0" smtClean="0">
              <a:solidFill>
                <a:schemeClr val="tx2"/>
              </a:solidFill>
            </a:endParaRPr>
          </a:p>
        </p:txBody>
      </p:sp>
      <p:pic>
        <p:nvPicPr>
          <p:cNvPr id="3" name="Picture 2" descr="Screen Shot 2014-08-14 at 8.58.2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108" y="1773669"/>
            <a:ext cx="8623300" cy="3495979"/>
          </a:xfrm>
          <a:prstGeom prst="rect">
            <a:avLst/>
          </a:prstGeom>
        </p:spPr>
      </p:pic>
    </p:spTree>
    <p:extLst>
      <p:ext uri="{BB962C8B-B14F-4D97-AF65-F5344CB8AC3E}">
        <p14:creationId xmlns:p14="http://schemas.microsoft.com/office/powerpoint/2010/main" val="330264755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240291" cy="1155888"/>
          </a:xfrm>
        </p:spPr>
        <p:txBody>
          <a:bodyPr>
            <a:normAutofit/>
          </a:bodyPr>
          <a:lstStyle/>
          <a:p>
            <a:r>
              <a:rPr lang="en-US" dirty="0" smtClean="0"/>
              <a:t>It matters</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7" name="TextBox 6"/>
          <p:cNvSpPr txBox="1"/>
          <p:nvPr/>
        </p:nvSpPr>
        <p:spPr>
          <a:xfrm>
            <a:off x="410634" y="1234630"/>
            <a:ext cx="7941733" cy="369332"/>
          </a:xfrm>
          <a:prstGeom prst="rect">
            <a:avLst/>
          </a:prstGeom>
          <a:noFill/>
        </p:spPr>
        <p:txBody>
          <a:bodyPr wrap="square" rtlCol="0">
            <a:spAutoFit/>
          </a:bodyPr>
          <a:lstStyle/>
          <a:p>
            <a:r>
              <a:rPr lang="en-US" i="1" dirty="0" smtClean="0"/>
              <a:t>You don’t have to fit into one bucket, but you should know where you are…</a:t>
            </a:r>
            <a:endParaRPr lang="en-US" i="1" dirty="0" smtClean="0">
              <a:solidFill>
                <a:schemeClr val="tx2"/>
              </a:solidFill>
            </a:endParaRPr>
          </a:p>
        </p:txBody>
      </p:sp>
      <p:pic>
        <p:nvPicPr>
          <p:cNvPr id="3" name="Picture 2"/>
          <p:cNvPicPr>
            <a:picLocks noChangeAspect="1"/>
          </p:cNvPicPr>
          <p:nvPr/>
        </p:nvPicPr>
        <p:blipFill>
          <a:blip r:embed="rId3"/>
          <a:stretch>
            <a:fillRect/>
          </a:stretch>
        </p:blipFill>
        <p:spPr>
          <a:xfrm>
            <a:off x="596901" y="2233074"/>
            <a:ext cx="2891366" cy="3596226"/>
          </a:xfrm>
          <a:prstGeom prst="rect">
            <a:avLst/>
          </a:prstGeom>
        </p:spPr>
      </p:pic>
      <p:cxnSp>
        <p:nvCxnSpPr>
          <p:cNvPr id="8" name="Straight Connector 7"/>
          <p:cNvCxnSpPr/>
          <p:nvPr/>
        </p:nvCxnSpPr>
        <p:spPr>
          <a:xfrm flipV="1">
            <a:off x="596901" y="3454400"/>
            <a:ext cx="2709334" cy="372534"/>
          </a:xfrm>
          <a:prstGeom prst="line">
            <a:avLst/>
          </a:prstGeom>
          <a:ln w="92075">
            <a:solidFill>
              <a:srgbClr val="FFFF00"/>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rot="20771442">
            <a:off x="790700" y="4214996"/>
            <a:ext cx="2692400" cy="369332"/>
          </a:xfrm>
          <a:prstGeom prst="rect">
            <a:avLst/>
          </a:prstGeom>
          <a:noFill/>
        </p:spPr>
        <p:txBody>
          <a:bodyPr wrap="square" rtlCol="0">
            <a:spAutoFit/>
          </a:bodyPr>
          <a:lstStyle/>
          <a:p>
            <a:r>
              <a:rPr lang="en-US" b="1" dirty="0" smtClean="0">
                <a:latin typeface="American Typewriter"/>
                <a:cs typeface="American Typewriter"/>
              </a:rPr>
              <a:t>DATA SCIENTISTS</a:t>
            </a:r>
            <a:endParaRPr lang="en-US" b="1" dirty="0">
              <a:latin typeface="American Typewriter"/>
              <a:cs typeface="American Typewriter"/>
            </a:endParaRPr>
          </a:p>
        </p:txBody>
      </p:sp>
      <p:sp>
        <p:nvSpPr>
          <p:cNvPr id="10" name="TextBox 9"/>
          <p:cNvSpPr txBox="1"/>
          <p:nvPr/>
        </p:nvSpPr>
        <p:spPr>
          <a:xfrm>
            <a:off x="4351867" y="2484904"/>
            <a:ext cx="4284133" cy="2677656"/>
          </a:xfrm>
          <a:prstGeom prst="rect">
            <a:avLst/>
          </a:prstGeom>
          <a:noFill/>
        </p:spPr>
        <p:txBody>
          <a:bodyPr wrap="square" rtlCol="0">
            <a:spAutoFit/>
          </a:bodyPr>
          <a:lstStyle/>
          <a:p>
            <a:pPr marL="285750" indent="-285750">
              <a:buFont typeface="Arial"/>
              <a:buChar char="•"/>
            </a:pPr>
            <a:r>
              <a:rPr lang="en-US" sz="2400" dirty="0" smtClean="0"/>
              <a:t>Personal skills development</a:t>
            </a:r>
          </a:p>
          <a:p>
            <a:pPr marL="285750" indent="-285750">
              <a:buFont typeface="Arial"/>
              <a:buChar char="•"/>
            </a:pPr>
            <a:endParaRPr lang="en-US" sz="2400" dirty="0"/>
          </a:p>
          <a:p>
            <a:pPr marL="285750" indent="-285750">
              <a:buFont typeface="Arial"/>
              <a:buChar char="•"/>
            </a:pPr>
            <a:endParaRPr lang="en-US" sz="2400" dirty="0" smtClean="0"/>
          </a:p>
          <a:p>
            <a:pPr marL="285750" indent="-285750">
              <a:buFont typeface="Arial"/>
              <a:buChar char="•"/>
            </a:pPr>
            <a:r>
              <a:rPr lang="en-US" sz="2400" dirty="0" smtClean="0"/>
              <a:t>Choosing the right job (your future boss might not know what a data scientist is, or should be)</a:t>
            </a:r>
            <a:endParaRPr lang="en-US" sz="2400" dirty="0"/>
          </a:p>
        </p:txBody>
      </p:sp>
    </p:spTree>
    <p:extLst>
      <p:ext uri="{BB962C8B-B14F-4D97-AF65-F5344CB8AC3E}">
        <p14:creationId xmlns:p14="http://schemas.microsoft.com/office/powerpoint/2010/main" val="266739099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240291" cy="1155888"/>
          </a:xfrm>
        </p:spPr>
        <p:txBody>
          <a:bodyPr>
            <a:normAutofit/>
          </a:bodyPr>
          <a:lstStyle/>
          <a:p>
            <a:r>
              <a:rPr lang="en-US" dirty="0" smtClean="0"/>
              <a:t>Data science profile</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7" name="TextBox 6"/>
          <p:cNvSpPr txBox="1"/>
          <p:nvPr/>
        </p:nvSpPr>
        <p:spPr>
          <a:xfrm>
            <a:off x="295041" y="834068"/>
            <a:ext cx="7941733" cy="369332"/>
          </a:xfrm>
          <a:prstGeom prst="rect">
            <a:avLst/>
          </a:prstGeom>
          <a:noFill/>
        </p:spPr>
        <p:txBody>
          <a:bodyPr wrap="square" rtlCol="0">
            <a:spAutoFit/>
          </a:bodyPr>
          <a:lstStyle/>
          <a:p>
            <a:r>
              <a:rPr lang="en-US" dirty="0" smtClean="0"/>
              <a:t>What I think I am…</a:t>
            </a:r>
            <a:endParaRPr lang="en-US" dirty="0" smtClean="0">
              <a:solidFill>
                <a:schemeClr val="tx2"/>
              </a:solidFill>
            </a:endParaRPr>
          </a:p>
        </p:txBody>
      </p:sp>
      <p:graphicFrame>
        <p:nvGraphicFramePr>
          <p:cNvPr id="8" name="Chart 7"/>
          <p:cNvGraphicFramePr/>
          <p:nvPr>
            <p:extLst>
              <p:ext uri="{D42A27DB-BD31-4B8C-83A1-F6EECF244321}">
                <p14:modId xmlns:p14="http://schemas.microsoft.com/office/powerpoint/2010/main" val="2528538929"/>
              </p:ext>
            </p:extLst>
          </p:nvPr>
        </p:nvGraphicFramePr>
        <p:xfrm>
          <a:off x="1777998" y="1439338"/>
          <a:ext cx="5943600" cy="4953000"/>
        </p:xfrm>
        <a:graphic>
          <a:graphicData uri="http://schemas.openxmlformats.org/drawingml/2006/chart">
            <c:chart xmlns:c="http://schemas.openxmlformats.org/drawingml/2006/chart" xmlns:r="http://schemas.openxmlformats.org/officeDocument/2006/relationships" r:id="rId3"/>
          </a:graphicData>
        </a:graphic>
      </p:graphicFrame>
      <p:grpSp>
        <p:nvGrpSpPr>
          <p:cNvPr id="9" name="Group 8"/>
          <p:cNvGrpSpPr/>
          <p:nvPr/>
        </p:nvGrpSpPr>
        <p:grpSpPr>
          <a:xfrm>
            <a:off x="787398" y="1420865"/>
            <a:ext cx="6781800" cy="1847273"/>
            <a:chOff x="609600" y="1353127"/>
            <a:chExt cx="6781800" cy="1847273"/>
          </a:xfrm>
        </p:grpSpPr>
        <p:pic>
          <p:nvPicPr>
            <p:cNvPr id="10" name="Picture 2" descr="http://2.bp.blogspot.com/-tEnP8JT1mOY/T_bC8dyYeLI/AAAAAAAABKs/drvUH6oJ7K0/s1600/mark_wahlberg_rock_star_001.jpg"/>
            <p:cNvPicPr>
              <a:picLocks noChangeAspect="1" noChangeArrowheads="1"/>
            </p:cNvPicPr>
            <p:nvPr/>
          </p:nvPicPr>
          <p:blipFill>
            <a:blip r:embed="rId4" cstate="print"/>
            <a:srcRect/>
            <a:stretch>
              <a:fillRect/>
            </a:stretch>
          </p:blipFill>
          <p:spPr bwMode="auto">
            <a:xfrm>
              <a:off x="609600" y="1353127"/>
              <a:ext cx="1219200" cy="1847273"/>
            </a:xfrm>
            <a:prstGeom prst="rect">
              <a:avLst/>
            </a:prstGeom>
            <a:noFill/>
          </p:spPr>
        </p:pic>
        <p:cxnSp>
          <p:nvCxnSpPr>
            <p:cNvPr id="11" name="Straight Connector 10"/>
            <p:cNvCxnSpPr/>
            <p:nvPr/>
          </p:nvCxnSpPr>
          <p:spPr>
            <a:xfrm>
              <a:off x="1828800" y="1353127"/>
              <a:ext cx="55626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2" name="Picture 8" descr="http://images.wikia.com/stephenking/images/f/ff/Clown.png"/>
          <p:cNvPicPr>
            <a:picLocks noChangeAspect="1" noChangeArrowheads="1"/>
          </p:cNvPicPr>
          <p:nvPr/>
        </p:nvPicPr>
        <p:blipFill>
          <a:blip r:embed="rId5" cstate="print"/>
          <a:srcRect/>
          <a:stretch>
            <a:fillRect/>
          </a:stretch>
        </p:blipFill>
        <p:spPr bwMode="auto">
          <a:xfrm>
            <a:off x="787398" y="3268139"/>
            <a:ext cx="1219200" cy="1828800"/>
          </a:xfrm>
          <a:prstGeom prst="rect">
            <a:avLst/>
          </a:prstGeom>
          <a:noFill/>
        </p:spPr>
      </p:pic>
    </p:spTree>
    <p:extLst>
      <p:ext uri="{BB962C8B-B14F-4D97-AF65-F5344CB8AC3E}">
        <p14:creationId xmlns:p14="http://schemas.microsoft.com/office/powerpoint/2010/main" val="330264755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240291" cy="1155888"/>
          </a:xfrm>
        </p:spPr>
        <p:txBody>
          <a:bodyPr>
            <a:normAutofit/>
          </a:bodyPr>
          <a:lstStyle/>
          <a:p>
            <a:r>
              <a:rPr lang="en-US" dirty="0" smtClean="0"/>
              <a:t>Why science?</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8" name="TextBox 7"/>
          <p:cNvSpPr txBox="1"/>
          <p:nvPr/>
        </p:nvSpPr>
        <p:spPr>
          <a:xfrm>
            <a:off x="295041" y="834068"/>
            <a:ext cx="7941733" cy="369332"/>
          </a:xfrm>
          <a:prstGeom prst="rect">
            <a:avLst/>
          </a:prstGeom>
          <a:noFill/>
        </p:spPr>
        <p:txBody>
          <a:bodyPr wrap="square" rtlCol="0">
            <a:spAutoFit/>
          </a:bodyPr>
          <a:lstStyle/>
          <a:p>
            <a:r>
              <a:rPr lang="en-US" dirty="0" smtClean="0"/>
              <a:t>We defined 4 data roles, but what is the “science” of data science?</a:t>
            </a:r>
            <a:endParaRPr lang="en-US" dirty="0" smtClean="0">
              <a:solidFill>
                <a:schemeClr val="tx2"/>
              </a:solidFill>
            </a:endParaRPr>
          </a:p>
        </p:txBody>
      </p:sp>
      <p:sp>
        <p:nvSpPr>
          <p:cNvPr id="10" name="TextBox 9"/>
          <p:cNvSpPr txBox="1"/>
          <p:nvPr/>
        </p:nvSpPr>
        <p:spPr>
          <a:xfrm>
            <a:off x="406404" y="2380538"/>
            <a:ext cx="7830369" cy="2862322"/>
          </a:xfrm>
          <a:prstGeom prst="rect">
            <a:avLst/>
          </a:prstGeom>
          <a:noFill/>
        </p:spPr>
        <p:txBody>
          <a:bodyPr wrap="square" rtlCol="0">
            <a:spAutoFit/>
          </a:bodyPr>
          <a:lstStyle/>
          <a:p>
            <a:r>
              <a:rPr lang="en-US" sz="2000" b="1" dirty="0" smtClean="0">
                <a:solidFill>
                  <a:srgbClr val="D1282E"/>
                </a:solidFill>
              </a:rPr>
              <a:t>I.e., </a:t>
            </a:r>
          </a:p>
          <a:p>
            <a:r>
              <a:rPr lang="en-US" sz="2000" i="1" dirty="0" smtClean="0"/>
              <a:t>Given raw data, constraints and a problem statement, you have an infinite set of models to choose from, with which you will use to maximize performance on some evaluation metric, that you will have to specify. </a:t>
            </a:r>
          </a:p>
          <a:p>
            <a:endParaRPr lang="en-US" sz="2000" i="1" dirty="0" smtClean="0"/>
          </a:p>
          <a:p>
            <a:r>
              <a:rPr lang="en-US" sz="2000" i="1" dirty="0" smtClean="0"/>
              <a:t>Every design choice you make can be formulated as a hypothesis, upon which you will use rigorous testing and experimentation to either validate or refute.</a:t>
            </a:r>
            <a:endParaRPr lang="en-US" sz="2000" dirty="0" smtClean="0"/>
          </a:p>
        </p:txBody>
      </p:sp>
      <p:sp>
        <p:nvSpPr>
          <p:cNvPr id="11" name="TextBox 10"/>
          <p:cNvSpPr txBox="1"/>
          <p:nvPr/>
        </p:nvSpPr>
        <p:spPr>
          <a:xfrm>
            <a:off x="406405" y="1408755"/>
            <a:ext cx="7315200" cy="707886"/>
          </a:xfrm>
          <a:prstGeom prst="rect">
            <a:avLst/>
          </a:prstGeom>
          <a:noFill/>
        </p:spPr>
        <p:txBody>
          <a:bodyPr wrap="square" rtlCol="0">
            <a:spAutoFit/>
          </a:bodyPr>
          <a:lstStyle/>
          <a:p>
            <a:r>
              <a:rPr lang="en-US" sz="2000" b="1" u="sng" dirty="0" smtClean="0"/>
              <a:t>The scientific method:</a:t>
            </a:r>
            <a:r>
              <a:rPr lang="en-US" sz="2000" b="1" dirty="0" smtClean="0"/>
              <a:t> evaluating the merit of a hypothesis with rigorous empirical testing.</a:t>
            </a:r>
            <a:endParaRPr lang="en-US" sz="2000" dirty="0" smtClean="0"/>
          </a:p>
        </p:txBody>
      </p:sp>
    </p:spTree>
    <p:extLst>
      <p:ext uri="{BB962C8B-B14F-4D97-AF65-F5344CB8AC3E}">
        <p14:creationId xmlns:p14="http://schemas.microsoft.com/office/powerpoint/2010/main" val="315030635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240291" cy="1155888"/>
          </a:xfrm>
        </p:spPr>
        <p:txBody>
          <a:bodyPr>
            <a:normAutofit/>
          </a:bodyPr>
          <a:lstStyle/>
          <a:p>
            <a:r>
              <a:rPr lang="en-US" dirty="0" smtClean="0"/>
              <a:t>but its still an art</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5" name="TextBox 4"/>
          <p:cNvSpPr txBox="1"/>
          <p:nvPr/>
        </p:nvSpPr>
        <p:spPr>
          <a:xfrm>
            <a:off x="406405" y="1851911"/>
            <a:ext cx="7941733" cy="461665"/>
          </a:xfrm>
          <a:prstGeom prst="rect">
            <a:avLst/>
          </a:prstGeom>
          <a:noFill/>
        </p:spPr>
        <p:txBody>
          <a:bodyPr wrap="square" rtlCol="0">
            <a:spAutoFit/>
          </a:bodyPr>
          <a:lstStyle/>
          <a:p>
            <a:r>
              <a:rPr lang="en-US" sz="2400" dirty="0" smtClean="0">
                <a:solidFill>
                  <a:schemeClr val="tx2"/>
                </a:solidFill>
              </a:rPr>
              <a:t>Putting the art into your practice means…</a:t>
            </a:r>
            <a:r>
              <a:rPr lang="en-US" dirty="0" smtClean="0">
                <a:solidFill>
                  <a:schemeClr val="tx2"/>
                </a:solidFill>
              </a:rPr>
              <a:t> </a:t>
            </a:r>
          </a:p>
        </p:txBody>
      </p:sp>
      <p:sp>
        <p:nvSpPr>
          <p:cNvPr id="7" name="TextBox 6"/>
          <p:cNvSpPr txBox="1"/>
          <p:nvPr/>
        </p:nvSpPr>
        <p:spPr>
          <a:xfrm>
            <a:off x="338673" y="851001"/>
            <a:ext cx="7941733" cy="830997"/>
          </a:xfrm>
          <a:prstGeom prst="rect">
            <a:avLst/>
          </a:prstGeom>
          <a:noFill/>
        </p:spPr>
        <p:txBody>
          <a:bodyPr wrap="square" rtlCol="0">
            <a:spAutoFit/>
          </a:bodyPr>
          <a:lstStyle/>
          <a:p>
            <a:r>
              <a:rPr lang="en-US" sz="2400" dirty="0" smtClean="0"/>
              <a:t>Outside of modeling competitions, seldom is a well-posed problem and clean dataset presented to you.</a:t>
            </a:r>
            <a:endParaRPr lang="en-US" sz="2400" dirty="0" smtClean="0">
              <a:solidFill>
                <a:schemeClr val="tx2"/>
              </a:solidFill>
            </a:endParaRPr>
          </a:p>
        </p:txBody>
      </p:sp>
      <p:sp>
        <p:nvSpPr>
          <p:cNvPr id="3" name="TextBox 2"/>
          <p:cNvSpPr txBox="1"/>
          <p:nvPr/>
        </p:nvSpPr>
        <p:spPr>
          <a:xfrm>
            <a:off x="660400" y="2421473"/>
            <a:ext cx="8128000" cy="3785652"/>
          </a:xfrm>
          <a:prstGeom prst="rect">
            <a:avLst/>
          </a:prstGeom>
          <a:noFill/>
        </p:spPr>
        <p:txBody>
          <a:bodyPr wrap="square" rtlCol="0">
            <a:spAutoFit/>
          </a:bodyPr>
          <a:lstStyle/>
          <a:p>
            <a:pPr marL="285750" indent="-285750">
              <a:buFont typeface="Arial"/>
              <a:buChar char="•"/>
            </a:pPr>
            <a:r>
              <a:rPr lang="en-US" sz="2400" dirty="0" smtClean="0"/>
              <a:t>Translating problems into the language of data science</a:t>
            </a:r>
          </a:p>
          <a:p>
            <a:pPr marL="285750" indent="-285750">
              <a:buFont typeface="Arial"/>
              <a:buChar char="•"/>
            </a:pPr>
            <a:endParaRPr lang="en-US" sz="2400" dirty="0"/>
          </a:p>
          <a:p>
            <a:pPr marL="285750" indent="-285750">
              <a:buFont typeface="Arial"/>
              <a:buChar char="•"/>
            </a:pPr>
            <a:r>
              <a:rPr lang="en-US" sz="2400" dirty="0" smtClean="0"/>
              <a:t>Formulating reasonable hypotheses</a:t>
            </a:r>
          </a:p>
          <a:p>
            <a:pPr marL="285750" indent="-285750">
              <a:buFont typeface="Arial"/>
              <a:buChar char="•"/>
            </a:pPr>
            <a:endParaRPr lang="en-US" sz="2400" dirty="0" smtClean="0"/>
          </a:p>
          <a:p>
            <a:pPr marL="285750" indent="-285750">
              <a:buFont typeface="Arial"/>
              <a:buChar char="•"/>
            </a:pPr>
            <a:r>
              <a:rPr lang="en-US" sz="2400" dirty="0" smtClean="0"/>
              <a:t>Developing an intuition for good vs. bad data, good vs. bad models.</a:t>
            </a:r>
          </a:p>
          <a:p>
            <a:pPr marL="285750" indent="-285750">
              <a:buFont typeface="Arial"/>
              <a:buChar char="•"/>
            </a:pPr>
            <a:endParaRPr lang="en-US" sz="2400" dirty="0" smtClean="0"/>
          </a:p>
          <a:p>
            <a:pPr marL="285750" indent="-285750">
              <a:buFont typeface="Arial"/>
              <a:buChar char="•"/>
            </a:pPr>
            <a:r>
              <a:rPr lang="en-US" sz="2400" dirty="0" smtClean="0"/>
              <a:t>Abstracting problems to identify similarities</a:t>
            </a:r>
          </a:p>
          <a:p>
            <a:pPr marL="285750" indent="-285750">
              <a:buFont typeface="Arial"/>
              <a:buChar char="•"/>
            </a:pPr>
            <a:endParaRPr lang="en-US" sz="2400" dirty="0" smtClean="0"/>
          </a:p>
          <a:p>
            <a:pPr marL="285750" indent="-285750">
              <a:buFont typeface="Arial"/>
              <a:buChar char="•"/>
            </a:pPr>
            <a:r>
              <a:rPr lang="en-US" sz="2400" dirty="0" smtClean="0"/>
              <a:t>Managing the DS process from end to end</a:t>
            </a:r>
            <a:endParaRPr lang="en-US" sz="2400" dirty="0"/>
          </a:p>
        </p:txBody>
      </p:sp>
    </p:spTree>
    <p:extLst>
      <p:ext uri="{BB962C8B-B14F-4D97-AF65-F5344CB8AC3E}">
        <p14:creationId xmlns:p14="http://schemas.microsoft.com/office/powerpoint/2010/main" val="315030635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240291" cy="1155888"/>
          </a:xfrm>
        </p:spPr>
        <p:txBody>
          <a:bodyPr>
            <a:normAutofit/>
          </a:bodyPr>
          <a:lstStyle/>
          <a:p>
            <a:r>
              <a:rPr lang="en-US" dirty="0" smtClean="0"/>
              <a:t>reminder</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7" name="TextBox 6"/>
          <p:cNvSpPr txBox="1"/>
          <p:nvPr/>
        </p:nvSpPr>
        <p:spPr>
          <a:xfrm>
            <a:off x="295041" y="1189661"/>
            <a:ext cx="7941733" cy="830997"/>
          </a:xfrm>
          <a:prstGeom prst="rect">
            <a:avLst/>
          </a:prstGeom>
          <a:noFill/>
        </p:spPr>
        <p:txBody>
          <a:bodyPr wrap="square" rtlCol="0">
            <a:spAutoFit/>
          </a:bodyPr>
          <a:lstStyle/>
          <a:p>
            <a:r>
              <a:rPr lang="en-US" sz="2400" b="1" dirty="0" smtClean="0"/>
              <a:t>With this course we want to emphasize the </a:t>
            </a:r>
            <a:r>
              <a:rPr lang="en-US" sz="2400" b="1" i="1" dirty="0" smtClean="0">
                <a:solidFill>
                  <a:srgbClr val="FF0000"/>
                </a:solidFill>
              </a:rPr>
              <a:t>soft</a:t>
            </a:r>
            <a:r>
              <a:rPr lang="en-US" sz="2400" b="1" dirty="0" smtClean="0"/>
              <a:t> skills of data science </a:t>
            </a:r>
          </a:p>
        </p:txBody>
      </p:sp>
      <p:sp>
        <p:nvSpPr>
          <p:cNvPr id="3" name="TextBox 2"/>
          <p:cNvSpPr txBox="1"/>
          <p:nvPr/>
        </p:nvSpPr>
        <p:spPr>
          <a:xfrm>
            <a:off x="592666" y="2438394"/>
            <a:ext cx="7399867" cy="1384995"/>
          </a:xfrm>
          <a:prstGeom prst="rect">
            <a:avLst/>
          </a:prstGeom>
          <a:noFill/>
        </p:spPr>
        <p:txBody>
          <a:bodyPr wrap="square" rtlCol="0">
            <a:spAutoFit/>
          </a:bodyPr>
          <a:lstStyle/>
          <a:p>
            <a:r>
              <a:rPr lang="en-US" sz="2800" b="1" dirty="0" smtClean="0">
                <a:solidFill>
                  <a:srgbClr val="FF0000"/>
                </a:solidFill>
              </a:rPr>
              <a:t>Art =&gt; Abstract and </a:t>
            </a:r>
            <a:r>
              <a:rPr lang="en-US" sz="2800" b="1" dirty="0">
                <a:solidFill>
                  <a:srgbClr val="FF0000"/>
                </a:solidFill>
              </a:rPr>
              <a:t>i</a:t>
            </a:r>
            <a:r>
              <a:rPr lang="en-US" sz="2800" b="1" dirty="0" smtClean="0">
                <a:solidFill>
                  <a:srgbClr val="FF0000"/>
                </a:solidFill>
              </a:rPr>
              <a:t>ntuitive thinking</a:t>
            </a:r>
          </a:p>
          <a:p>
            <a:endParaRPr lang="en-US" sz="2800" b="1" dirty="0">
              <a:solidFill>
                <a:srgbClr val="FF0000"/>
              </a:solidFill>
            </a:endParaRPr>
          </a:p>
          <a:p>
            <a:r>
              <a:rPr lang="en-US" sz="2800" b="1" dirty="0" smtClean="0">
                <a:solidFill>
                  <a:srgbClr val="FF0000"/>
                </a:solidFill>
              </a:rPr>
              <a:t>Science =&gt; process</a:t>
            </a:r>
            <a:r>
              <a:rPr lang="en-US" dirty="0" smtClean="0"/>
              <a:t> </a:t>
            </a:r>
            <a:endParaRPr lang="en-US" dirty="0"/>
          </a:p>
        </p:txBody>
      </p:sp>
      <p:sp>
        <p:nvSpPr>
          <p:cNvPr id="8" name="TextBox 7"/>
          <p:cNvSpPr txBox="1"/>
          <p:nvPr/>
        </p:nvSpPr>
        <p:spPr>
          <a:xfrm>
            <a:off x="278108" y="4627135"/>
            <a:ext cx="7941733" cy="830997"/>
          </a:xfrm>
          <a:prstGeom prst="rect">
            <a:avLst/>
          </a:prstGeom>
          <a:noFill/>
        </p:spPr>
        <p:txBody>
          <a:bodyPr wrap="square" rtlCol="0">
            <a:spAutoFit/>
          </a:bodyPr>
          <a:lstStyle/>
          <a:p>
            <a:r>
              <a:rPr lang="en-US" sz="2400" b="1" dirty="0" smtClean="0"/>
              <a:t>We’ll cover necessary DS tools, but with the goal of applying them towards analytic problem solving.</a:t>
            </a:r>
          </a:p>
        </p:txBody>
      </p:sp>
    </p:spTree>
    <p:extLst>
      <p:ext uri="{BB962C8B-B14F-4D97-AF65-F5344CB8AC3E}">
        <p14:creationId xmlns:p14="http://schemas.microsoft.com/office/powerpoint/2010/main" val="356827658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257" y="1963668"/>
            <a:ext cx="6797810" cy="1371600"/>
          </a:xfrm>
        </p:spPr>
        <p:txBody>
          <a:bodyPr>
            <a:normAutofit fontScale="90000"/>
          </a:bodyPr>
          <a:lstStyle/>
          <a:p>
            <a:r>
              <a:rPr lang="en-US" sz="1300" i="1" dirty="0" smtClean="0"/>
              <a:t>this course’s #1 goal is to help you to</a:t>
            </a:r>
            <a:br>
              <a:rPr lang="en-US" sz="1300" i="1" dirty="0" smtClean="0"/>
            </a:br>
            <a:r>
              <a:rPr lang="en-US" dirty="0" err="1" smtClean="0"/>
              <a:t>BecomE</a:t>
            </a:r>
            <a:r>
              <a:rPr lang="en-US" dirty="0" smtClean="0"/>
              <a:t> a data scientist</a:t>
            </a:r>
            <a:endParaRPr lang="en-US" dirty="0"/>
          </a:p>
        </p:txBody>
      </p:sp>
    </p:spTree>
    <p:extLst>
      <p:ext uri="{BB962C8B-B14F-4D97-AF65-F5344CB8AC3E}">
        <p14:creationId xmlns:p14="http://schemas.microsoft.com/office/powerpoint/2010/main" val="16152441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Shot 2014-08-14 at 8.07.1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108" y="1149352"/>
            <a:ext cx="7747000" cy="1869113"/>
          </a:xfrm>
          <a:prstGeom prst="rect">
            <a:avLst/>
          </a:prstGeom>
        </p:spPr>
      </p:pic>
      <p:sp>
        <p:nvSpPr>
          <p:cNvPr id="2" name="Title 1"/>
          <p:cNvSpPr>
            <a:spLocks noGrp="1"/>
          </p:cNvSpPr>
          <p:nvPr>
            <p:ph type="title"/>
          </p:nvPr>
        </p:nvSpPr>
        <p:spPr>
          <a:xfrm>
            <a:off x="278108" y="-276761"/>
            <a:ext cx="7240291" cy="1155888"/>
          </a:xfrm>
        </p:spPr>
        <p:txBody>
          <a:bodyPr>
            <a:normAutofit fontScale="90000"/>
          </a:bodyPr>
          <a:lstStyle/>
          <a:p>
            <a:r>
              <a:rPr lang="en-US" dirty="0" smtClean="0"/>
              <a:t>Too sexy for this course?</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5" name="TextBox 4"/>
          <p:cNvSpPr txBox="1"/>
          <p:nvPr/>
        </p:nvSpPr>
        <p:spPr>
          <a:xfrm>
            <a:off x="406405" y="5852643"/>
            <a:ext cx="7941733" cy="369332"/>
          </a:xfrm>
          <a:prstGeom prst="rect">
            <a:avLst/>
          </a:prstGeom>
          <a:noFill/>
        </p:spPr>
        <p:txBody>
          <a:bodyPr wrap="square" rtlCol="0">
            <a:spAutoFit/>
          </a:bodyPr>
          <a:lstStyle/>
          <a:p>
            <a:r>
              <a:rPr lang="en-US" dirty="0">
                <a:solidFill>
                  <a:schemeClr val="tx2"/>
                </a:solidFill>
              </a:rPr>
              <a:t>http://</a:t>
            </a:r>
            <a:r>
              <a:rPr lang="en-US" dirty="0" err="1">
                <a:solidFill>
                  <a:schemeClr val="tx2"/>
                </a:solidFill>
              </a:rPr>
              <a:t>hbr.org</a:t>
            </a:r>
            <a:r>
              <a:rPr lang="en-US" dirty="0">
                <a:solidFill>
                  <a:schemeClr val="tx2"/>
                </a:solidFill>
              </a:rPr>
              <a:t>/2012/10/data-scientist-the-sexiest-job-of-the-21st-century</a:t>
            </a:r>
            <a:r>
              <a:rPr lang="en-US" dirty="0" smtClean="0">
                <a:solidFill>
                  <a:schemeClr val="tx2"/>
                </a:solidFill>
              </a:rPr>
              <a:t>/</a:t>
            </a:r>
          </a:p>
        </p:txBody>
      </p:sp>
      <p:sp>
        <p:nvSpPr>
          <p:cNvPr id="7" name="TextBox 6"/>
          <p:cNvSpPr txBox="1"/>
          <p:nvPr/>
        </p:nvSpPr>
        <p:spPr>
          <a:xfrm>
            <a:off x="406405" y="3103131"/>
            <a:ext cx="7941733" cy="2585323"/>
          </a:xfrm>
          <a:prstGeom prst="rect">
            <a:avLst/>
          </a:prstGeom>
          <a:noFill/>
        </p:spPr>
        <p:txBody>
          <a:bodyPr wrap="square" rtlCol="0">
            <a:spAutoFit/>
          </a:bodyPr>
          <a:lstStyle/>
          <a:p>
            <a:r>
              <a:rPr lang="en-US" i="1" dirty="0" smtClean="0"/>
              <a:t>“Data </a:t>
            </a:r>
            <a:r>
              <a:rPr lang="en-US" i="1" dirty="0"/>
              <a:t>scientists are the key to realizing the opportunities presented by big data. They bring structure to it, find compelling patterns in it, and advise executives on the implications for products, processes, and decisions. </a:t>
            </a:r>
            <a:endParaRPr lang="en-US" i="1" dirty="0" smtClean="0"/>
          </a:p>
          <a:p>
            <a:endParaRPr lang="en-US" i="1" dirty="0"/>
          </a:p>
          <a:p>
            <a:r>
              <a:rPr lang="en-US" i="1" dirty="0" smtClean="0"/>
              <a:t>They </a:t>
            </a:r>
            <a:r>
              <a:rPr lang="en-US" i="1" dirty="0"/>
              <a:t>find the story buried in the data and communicate it. And they don’t just deliver reports: </a:t>
            </a:r>
            <a:endParaRPr lang="en-US" i="1" dirty="0" smtClean="0"/>
          </a:p>
          <a:p>
            <a:endParaRPr lang="en-US" i="1" dirty="0"/>
          </a:p>
          <a:p>
            <a:r>
              <a:rPr lang="en-US" i="1" dirty="0" smtClean="0"/>
              <a:t>They </a:t>
            </a:r>
            <a:r>
              <a:rPr lang="en-US" i="1" dirty="0"/>
              <a:t>get at the questions at the heart of problems and devise creative approaches to them</a:t>
            </a:r>
            <a:r>
              <a:rPr lang="en-US" i="1" dirty="0" smtClean="0"/>
              <a:t>.”</a:t>
            </a:r>
            <a:endParaRPr lang="en-US" i="1" dirty="0" smtClean="0">
              <a:solidFill>
                <a:schemeClr val="tx2"/>
              </a:solidFill>
            </a:endParaRPr>
          </a:p>
        </p:txBody>
      </p:sp>
      <p:pic>
        <p:nvPicPr>
          <p:cNvPr id="8" name="Picture 7"/>
          <p:cNvPicPr>
            <a:picLocks noChangeAspect="1"/>
          </p:cNvPicPr>
          <p:nvPr/>
        </p:nvPicPr>
        <p:blipFill>
          <a:blip r:embed="rId4"/>
          <a:stretch>
            <a:fillRect/>
          </a:stretch>
        </p:blipFill>
        <p:spPr>
          <a:xfrm>
            <a:off x="6467243" y="1096662"/>
            <a:ext cx="1525287" cy="589856"/>
          </a:xfrm>
          <a:prstGeom prst="rect">
            <a:avLst/>
          </a:prstGeom>
        </p:spPr>
      </p:pic>
    </p:spTree>
    <p:extLst>
      <p:ext uri="{BB962C8B-B14F-4D97-AF65-F5344CB8AC3E}">
        <p14:creationId xmlns:p14="http://schemas.microsoft.com/office/powerpoint/2010/main" val="135565386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158230"/>
            <a:ext cx="6461357" cy="1155888"/>
          </a:xfrm>
        </p:spPr>
        <p:txBody>
          <a:bodyPr>
            <a:normAutofit/>
          </a:bodyPr>
          <a:lstStyle/>
          <a:p>
            <a:r>
              <a:rPr lang="en-US" dirty="0" smtClean="0"/>
              <a:t>The resume: skills</a:t>
            </a:r>
            <a:endParaRPr lang="en-US" dirty="0"/>
          </a:p>
        </p:txBody>
      </p:sp>
      <p:pic>
        <p:nvPicPr>
          <p:cNvPr id="4" name="Picture 3" descr="Screen Shot 2014-08-25 at 11.09.4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912" y="1771650"/>
            <a:ext cx="6479273" cy="4019549"/>
          </a:xfrm>
          <a:prstGeom prst="rect">
            <a:avLst/>
          </a:prstGeom>
        </p:spPr>
      </p:pic>
      <p:sp>
        <p:nvSpPr>
          <p:cNvPr id="6" name="TextBox 5"/>
          <p:cNvSpPr txBox="1"/>
          <p:nvPr/>
        </p:nvSpPr>
        <p:spPr>
          <a:xfrm>
            <a:off x="328912" y="997658"/>
            <a:ext cx="6969359" cy="369332"/>
          </a:xfrm>
          <a:prstGeom prst="rect">
            <a:avLst/>
          </a:prstGeom>
          <a:noFill/>
        </p:spPr>
        <p:txBody>
          <a:bodyPr wrap="square" rtlCol="0">
            <a:spAutoFit/>
          </a:bodyPr>
          <a:lstStyle/>
          <a:p>
            <a:r>
              <a:rPr lang="en-US" b="1" dirty="0" smtClean="0"/>
              <a:t>Through the lens of a </a:t>
            </a:r>
            <a:r>
              <a:rPr lang="en-US" b="1" dirty="0" smtClean="0"/>
              <a:t>Data </a:t>
            </a:r>
            <a:r>
              <a:rPr lang="en-US" b="1" dirty="0" smtClean="0"/>
              <a:t>Scientist Job Description</a:t>
            </a:r>
            <a:endParaRPr lang="en-US" b="1" dirty="0"/>
          </a:p>
        </p:txBody>
      </p:sp>
      <p:cxnSp>
        <p:nvCxnSpPr>
          <p:cNvPr id="9" name="Straight Connector 8"/>
          <p:cNvCxnSpPr/>
          <p:nvPr/>
        </p:nvCxnSpPr>
        <p:spPr>
          <a:xfrm>
            <a:off x="558799" y="2438401"/>
            <a:ext cx="5926667"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469465" y="1456268"/>
            <a:ext cx="3064933" cy="1200329"/>
          </a:xfrm>
          <a:prstGeom prst="rect">
            <a:avLst/>
          </a:prstGeom>
          <a:solidFill>
            <a:schemeClr val="tx1">
              <a:lumMod val="85000"/>
              <a:lumOff val="15000"/>
            </a:schemeClr>
          </a:solidFill>
          <a:ln>
            <a:solidFill>
              <a:schemeClr val="tx1"/>
            </a:solidFill>
          </a:ln>
        </p:spPr>
        <p:txBody>
          <a:bodyPr wrap="square" rtlCol="0">
            <a:spAutoFit/>
          </a:bodyPr>
          <a:lstStyle/>
          <a:p>
            <a:r>
              <a:rPr lang="en-US" b="1" dirty="0" smtClean="0">
                <a:solidFill>
                  <a:schemeClr val="bg1"/>
                </a:solidFill>
              </a:rPr>
              <a:t>PhD is a proxy for:</a:t>
            </a:r>
          </a:p>
          <a:p>
            <a:pPr marL="285750" indent="-285750">
              <a:buFontTx/>
              <a:buChar char="-"/>
            </a:pPr>
            <a:r>
              <a:rPr lang="en-US" b="1" dirty="0" smtClean="0">
                <a:solidFill>
                  <a:schemeClr val="bg1"/>
                </a:solidFill>
              </a:rPr>
              <a:t>experience</a:t>
            </a:r>
          </a:p>
          <a:p>
            <a:pPr marL="285750" indent="-285750">
              <a:buFontTx/>
              <a:buChar char="-"/>
            </a:pPr>
            <a:r>
              <a:rPr lang="en-US" b="1" dirty="0" smtClean="0">
                <a:solidFill>
                  <a:schemeClr val="bg1"/>
                </a:solidFill>
              </a:rPr>
              <a:t>research ability</a:t>
            </a:r>
          </a:p>
          <a:p>
            <a:pPr marL="285750" indent="-285750">
              <a:buFontTx/>
              <a:buChar char="-"/>
            </a:pPr>
            <a:r>
              <a:rPr lang="en-US" b="1" dirty="0" smtClean="0">
                <a:solidFill>
                  <a:schemeClr val="bg1"/>
                </a:solidFill>
              </a:rPr>
              <a:t>technical expertise</a:t>
            </a:r>
            <a:endParaRPr lang="en-US" b="1" dirty="0">
              <a:solidFill>
                <a:schemeClr val="bg1"/>
              </a:solidFill>
            </a:endParaRPr>
          </a:p>
        </p:txBody>
      </p:sp>
    </p:spTree>
    <p:extLst>
      <p:ext uri="{BB962C8B-B14F-4D97-AF65-F5344CB8AC3E}">
        <p14:creationId xmlns:p14="http://schemas.microsoft.com/office/powerpoint/2010/main" val="130337931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158230"/>
            <a:ext cx="6461357" cy="1155888"/>
          </a:xfrm>
        </p:spPr>
        <p:txBody>
          <a:bodyPr>
            <a:normAutofit/>
          </a:bodyPr>
          <a:lstStyle/>
          <a:p>
            <a:r>
              <a:rPr lang="en-US" dirty="0" smtClean="0"/>
              <a:t>The resume: skills</a:t>
            </a:r>
            <a:endParaRPr lang="en-US" dirty="0"/>
          </a:p>
        </p:txBody>
      </p:sp>
      <p:pic>
        <p:nvPicPr>
          <p:cNvPr id="4" name="Picture 3" descr="Screen Shot 2014-08-25 at 11.09.4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912" y="1771650"/>
            <a:ext cx="6479273" cy="4019549"/>
          </a:xfrm>
          <a:prstGeom prst="rect">
            <a:avLst/>
          </a:prstGeom>
        </p:spPr>
      </p:pic>
      <p:sp>
        <p:nvSpPr>
          <p:cNvPr id="6" name="TextBox 5"/>
          <p:cNvSpPr txBox="1"/>
          <p:nvPr/>
        </p:nvSpPr>
        <p:spPr>
          <a:xfrm>
            <a:off x="328912" y="997658"/>
            <a:ext cx="6969359" cy="369332"/>
          </a:xfrm>
          <a:prstGeom prst="rect">
            <a:avLst/>
          </a:prstGeom>
          <a:noFill/>
        </p:spPr>
        <p:txBody>
          <a:bodyPr wrap="square" rtlCol="0">
            <a:spAutoFit/>
          </a:bodyPr>
          <a:lstStyle/>
          <a:p>
            <a:r>
              <a:rPr lang="en-US" b="1" dirty="0" smtClean="0"/>
              <a:t>Through the lens of a </a:t>
            </a:r>
            <a:r>
              <a:rPr lang="en-US" b="1" dirty="0" smtClean="0"/>
              <a:t>Data </a:t>
            </a:r>
            <a:r>
              <a:rPr lang="en-US" b="1" dirty="0" smtClean="0"/>
              <a:t>Scientist Job Description</a:t>
            </a:r>
            <a:endParaRPr lang="en-US" b="1" dirty="0"/>
          </a:p>
        </p:txBody>
      </p:sp>
      <p:sp>
        <p:nvSpPr>
          <p:cNvPr id="7" name="TextBox 6"/>
          <p:cNvSpPr txBox="1"/>
          <p:nvPr/>
        </p:nvSpPr>
        <p:spPr>
          <a:xfrm>
            <a:off x="5672661" y="1998124"/>
            <a:ext cx="3064933" cy="923330"/>
          </a:xfrm>
          <a:prstGeom prst="rect">
            <a:avLst/>
          </a:prstGeom>
          <a:solidFill>
            <a:schemeClr val="tx1">
              <a:lumMod val="85000"/>
              <a:lumOff val="15000"/>
            </a:schemeClr>
          </a:solidFill>
          <a:ln>
            <a:solidFill>
              <a:schemeClr val="tx1"/>
            </a:solidFill>
          </a:ln>
        </p:spPr>
        <p:txBody>
          <a:bodyPr wrap="square" rtlCol="0">
            <a:spAutoFit/>
          </a:bodyPr>
          <a:lstStyle/>
          <a:p>
            <a:r>
              <a:rPr lang="en-US" b="1" dirty="0" smtClean="0">
                <a:solidFill>
                  <a:srgbClr val="FFFFFF"/>
                </a:solidFill>
              </a:rPr>
              <a:t>You can’t be a Data Scientist if you can’t handle data…</a:t>
            </a:r>
            <a:endParaRPr lang="en-US" b="1" dirty="0">
              <a:solidFill>
                <a:srgbClr val="FFFFFF"/>
              </a:solidFill>
            </a:endParaRPr>
          </a:p>
        </p:txBody>
      </p:sp>
      <p:cxnSp>
        <p:nvCxnSpPr>
          <p:cNvPr id="9" name="Straight Connector 8"/>
          <p:cNvCxnSpPr/>
          <p:nvPr/>
        </p:nvCxnSpPr>
        <p:spPr>
          <a:xfrm>
            <a:off x="558799" y="3064922"/>
            <a:ext cx="5926667"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628862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158230"/>
            <a:ext cx="6461357" cy="1155888"/>
          </a:xfrm>
        </p:spPr>
        <p:txBody>
          <a:bodyPr>
            <a:normAutofit/>
          </a:bodyPr>
          <a:lstStyle/>
          <a:p>
            <a:r>
              <a:rPr lang="en-US" dirty="0" smtClean="0"/>
              <a:t>The resume: skills</a:t>
            </a:r>
            <a:endParaRPr lang="en-US" dirty="0"/>
          </a:p>
        </p:txBody>
      </p:sp>
      <p:pic>
        <p:nvPicPr>
          <p:cNvPr id="4" name="Picture 3" descr="Screen Shot 2014-08-25 at 11.09.4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912" y="1771650"/>
            <a:ext cx="6479273" cy="4019549"/>
          </a:xfrm>
          <a:prstGeom prst="rect">
            <a:avLst/>
          </a:prstGeom>
        </p:spPr>
      </p:pic>
      <p:sp>
        <p:nvSpPr>
          <p:cNvPr id="6" name="TextBox 5"/>
          <p:cNvSpPr txBox="1"/>
          <p:nvPr/>
        </p:nvSpPr>
        <p:spPr>
          <a:xfrm>
            <a:off x="328912" y="997658"/>
            <a:ext cx="6969359" cy="369332"/>
          </a:xfrm>
          <a:prstGeom prst="rect">
            <a:avLst/>
          </a:prstGeom>
          <a:noFill/>
        </p:spPr>
        <p:txBody>
          <a:bodyPr wrap="square" rtlCol="0">
            <a:spAutoFit/>
          </a:bodyPr>
          <a:lstStyle/>
          <a:p>
            <a:r>
              <a:rPr lang="en-US" b="1" dirty="0" smtClean="0"/>
              <a:t>Through the lens of a </a:t>
            </a:r>
            <a:r>
              <a:rPr lang="en-US" b="1" dirty="0" smtClean="0"/>
              <a:t>Data </a:t>
            </a:r>
            <a:r>
              <a:rPr lang="en-US" b="1" dirty="0" smtClean="0"/>
              <a:t>Scientist Job Description</a:t>
            </a:r>
            <a:endParaRPr lang="en-US" b="1" dirty="0"/>
          </a:p>
        </p:txBody>
      </p:sp>
      <p:sp>
        <p:nvSpPr>
          <p:cNvPr id="7" name="TextBox 6"/>
          <p:cNvSpPr txBox="1"/>
          <p:nvPr/>
        </p:nvSpPr>
        <p:spPr>
          <a:xfrm>
            <a:off x="6096005" y="2878640"/>
            <a:ext cx="2573857" cy="646331"/>
          </a:xfrm>
          <a:prstGeom prst="rect">
            <a:avLst/>
          </a:prstGeom>
          <a:solidFill>
            <a:schemeClr val="tx1">
              <a:lumMod val="85000"/>
              <a:lumOff val="15000"/>
            </a:schemeClr>
          </a:solidFill>
          <a:ln>
            <a:solidFill>
              <a:schemeClr val="tx1"/>
            </a:solidFill>
          </a:ln>
        </p:spPr>
        <p:txBody>
          <a:bodyPr wrap="square" rtlCol="0">
            <a:spAutoFit/>
          </a:bodyPr>
          <a:lstStyle/>
          <a:p>
            <a:r>
              <a:rPr lang="en-US" b="1" dirty="0" smtClean="0">
                <a:solidFill>
                  <a:srgbClr val="FFFFFF"/>
                </a:solidFill>
              </a:rPr>
              <a:t>This is essentially the goal of this course.</a:t>
            </a:r>
            <a:endParaRPr lang="en-US" b="1" dirty="0">
              <a:solidFill>
                <a:srgbClr val="FFFFFF"/>
              </a:solidFill>
            </a:endParaRPr>
          </a:p>
        </p:txBody>
      </p:sp>
      <p:cxnSp>
        <p:nvCxnSpPr>
          <p:cNvPr id="9" name="Straight Connector 8"/>
          <p:cNvCxnSpPr/>
          <p:nvPr/>
        </p:nvCxnSpPr>
        <p:spPr>
          <a:xfrm>
            <a:off x="558799" y="3708376"/>
            <a:ext cx="5926667"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76862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158230"/>
            <a:ext cx="6461357" cy="1155888"/>
          </a:xfrm>
        </p:spPr>
        <p:txBody>
          <a:bodyPr>
            <a:normAutofit/>
          </a:bodyPr>
          <a:lstStyle/>
          <a:p>
            <a:r>
              <a:rPr lang="en-US" dirty="0" smtClean="0"/>
              <a:t>The hard skills</a:t>
            </a:r>
            <a:endParaRPr lang="en-US" dirty="0"/>
          </a:p>
        </p:txBody>
      </p:sp>
      <p:pic>
        <p:nvPicPr>
          <p:cNvPr id="4" name="Picture 3" descr="Screen Shot 2014-08-25 at 11.09.4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912" y="1771650"/>
            <a:ext cx="6479273" cy="4019549"/>
          </a:xfrm>
          <a:prstGeom prst="rect">
            <a:avLst/>
          </a:prstGeom>
        </p:spPr>
      </p:pic>
      <p:sp>
        <p:nvSpPr>
          <p:cNvPr id="6" name="TextBox 5"/>
          <p:cNvSpPr txBox="1"/>
          <p:nvPr/>
        </p:nvSpPr>
        <p:spPr>
          <a:xfrm>
            <a:off x="328912" y="997658"/>
            <a:ext cx="6969359" cy="369332"/>
          </a:xfrm>
          <a:prstGeom prst="rect">
            <a:avLst/>
          </a:prstGeom>
          <a:noFill/>
        </p:spPr>
        <p:txBody>
          <a:bodyPr wrap="square" rtlCol="0">
            <a:spAutoFit/>
          </a:bodyPr>
          <a:lstStyle/>
          <a:p>
            <a:r>
              <a:rPr lang="en-US" b="1" dirty="0" smtClean="0"/>
              <a:t>Through the lens of </a:t>
            </a:r>
            <a:r>
              <a:rPr lang="en-US" b="1" smtClean="0"/>
              <a:t>a </a:t>
            </a:r>
            <a:r>
              <a:rPr lang="en-US" b="1" smtClean="0"/>
              <a:t>Data </a:t>
            </a:r>
            <a:r>
              <a:rPr lang="en-US" b="1" dirty="0" smtClean="0"/>
              <a:t>Scientist Job Description</a:t>
            </a:r>
            <a:endParaRPr lang="en-US" b="1" dirty="0"/>
          </a:p>
        </p:txBody>
      </p:sp>
      <p:sp>
        <p:nvSpPr>
          <p:cNvPr id="3" name="Rectangle 2"/>
          <p:cNvSpPr/>
          <p:nvPr/>
        </p:nvSpPr>
        <p:spPr>
          <a:xfrm>
            <a:off x="328912" y="3759201"/>
            <a:ext cx="6479273" cy="1981199"/>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778933" y="2438382"/>
            <a:ext cx="7890929" cy="1200329"/>
          </a:xfrm>
          <a:prstGeom prst="rect">
            <a:avLst/>
          </a:prstGeom>
          <a:solidFill>
            <a:schemeClr val="tx1">
              <a:lumMod val="85000"/>
              <a:lumOff val="15000"/>
            </a:schemeClr>
          </a:solidFill>
          <a:ln>
            <a:solidFill>
              <a:schemeClr val="tx1"/>
            </a:solidFill>
          </a:ln>
        </p:spPr>
        <p:txBody>
          <a:bodyPr wrap="square" rtlCol="0">
            <a:spAutoFit/>
          </a:bodyPr>
          <a:lstStyle/>
          <a:p>
            <a:r>
              <a:rPr lang="en-US" b="1" dirty="0" smtClean="0">
                <a:solidFill>
                  <a:srgbClr val="FFFFFF"/>
                </a:solidFill>
              </a:rPr>
              <a:t>Necessary: a scripting language, SQL and a scientific computing language. You will get hands-on experience with some of this in this course, and you should definitely develop these skills throughout this program.</a:t>
            </a:r>
            <a:endParaRPr lang="en-US" b="1" dirty="0">
              <a:solidFill>
                <a:srgbClr val="FFFFFF"/>
              </a:solidFill>
            </a:endParaRPr>
          </a:p>
        </p:txBody>
      </p:sp>
    </p:spTree>
    <p:extLst>
      <p:ext uri="{BB962C8B-B14F-4D97-AF65-F5344CB8AC3E}">
        <p14:creationId xmlns:p14="http://schemas.microsoft.com/office/powerpoint/2010/main" val="347873581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240291" cy="1155888"/>
          </a:xfrm>
        </p:spPr>
        <p:txBody>
          <a:bodyPr>
            <a:normAutofit fontScale="90000"/>
          </a:bodyPr>
          <a:lstStyle/>
          <a:p>
            <a:r>
              <a:rPr lang="en-US" dirty="0" smtClean="0"/>
              <a:t>this is a popular diagram</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7" name="TextBox 6"/>
          <p:cNvSpPr txBox="1"/>
          <p:nvPr/>
        </p:nvSpPr>
        <p:spPr>
          <a:xfrm>
            <a:off x="287874" y="969537"/>
            <a:ext cx="7941733" cy="369332"/>
          </a:xfrm>
          <a:prstGeom prst="rect">
            <a:avLst/>
          </a:prstGeom>
          <a:noFill/>
        </p:spPr>
        <p:txBody>
          <a:bodyPr wrap="square" rtlCol="0">
            <a:spAutoFit/>
          </a:bodyPr>
          <a:lstStyle/>
          <a:p>
            <a:r>
              <a:rPr lang="en-US" dirty="0" smtClean="0"/>
              <a:t>What skills do we expect in our data scientists?</a:t>
            </a:r>
            <a:endParaRPr lang="en-US" dirty="0" smtClean="0">
              <a:solidFill>
                <a:schemeClr val="tx2"/>
              </a:solidFill>
            </a:endParaRPr>
          </a:p>
        </p:txBody>
      </p:sp>
      <p:pic>
        <p:nvPicPr>
          <p:cNvPr id="3" name="Picture 2" descr="Screen Shot 2014-08-14 at 8.24.2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5467" y="1591746"/>
            <a:ext cx="5184942" cy="4605867"/>
          </a:xfrm>
          <a:prstGeom prst="rect">
            <a:avLst/>
          </a:prstGeom>
        </p:spPr>
      </p:pic>
      <p:sp>
        <p:nvSpPr>
          <p:cNvPr id="4" name="TextBox 3"/>
          <p:cNvSpPr txBox="1"/>
          <p:nvPr/>
        </p:nvSpPr>
        <p:spPr>
          <a:xfrm>
            <a:off x="474132" y="6231469"/>
            <a:ext cx="4555067" cy="461665"/>
          </a:xfrm>
          <a:prstGeom prst="rect">
            <a:avLst/>
          </a:prstGeom>
          <a:noFill/>
        </p:spPr>
        <p:txBody>
          <a:bodyPr wrap="square" rtlCol="0">
            <a:spAutoFit/>
          </a:bodyPr>
          <a:lstStyle/>
          <a:p>
            <a:r>
              <a:rPr lang="en-US" sz="1200" dirty="0"/>
              <a:t>Source: http://</a:t>
            </a:r>
            <a:r>
              <a:rPr lang="en-US" sz="1200" dirty="0" err="1"/>
              <a:t>drewconway.com</a:t>
            </a:r>
            <a:r>
              <a:rPr lang="en-US" sz="1200" dirty="0"/>
              <a:t>/</a:t>
            </a:r>
            <a:r>
              <a:rPr lang="en-US" sz="1200" dirty="0" err="1"/>
              <a:t>zia</a:t>
            </a:r>
            <a:r>
              <a:rPr lang="en-US" sz="1200" dirty="0"/>
              <a:t>/2013/3/26/the-data-science-</a:t>
            </a:r>
            <a:r>
              <a:rPr lang="en-US" sz="1200" dirty="0" err="1"/>
              <a:t>venn</a:t>
            </a:r>
            <a:r>
              <a:rPr lang="en-US" sz="1200" dirty="0"/>
              <a:t>-diagram</a:t>
            </a:r>
          </a:p>
        </p:txBody>
      </p:sp>
    </p:spTree>
    <p:extLst>
      <p:ext uri="{BB962C8B-B14F-4D97-AF65-F5344CB8AC3E}">
        <p14:creationId xmlns:p14="http://schemas.microsoft.com/office/powerpoint/2010/main" val="211652199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240291" cy="1155888"/>
          </a:xfrm>
        </p:spPr>
        <p:txBody>
          <a:bodyPr>
            <a:normAutofit/>
          </a:bodyPr>
          <a:lstStyle/>
          <a:p>
            <a:r>
              <a:rPr lang="en-US" dirty="0" smtClean="0"/>
              <a:t>Towards a definition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pic>
        <p:nvPicPr>
          <p:cNvPr id="3" name="Picture 2" descr="Screen Shot 2014-08-14 at 8.51.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7755" y="1151467"/>
            <a:ext cx="3478613" cy="5181600"/>
          </a:xfrm>
          <a:prstGeom prst="rect">
            <a:avLst/>
          </a:prstGeom>
        </p:spPr>
      </p:pic>
      <p:sp>
        <p:nvSpPr>
          <p:cNvPr id="4" name="TextBox 3"/>
          <p:cNvSpPr txBox="1"/>
          <p:nvPr/>
        </p:nvSpPr>
        <p:spPr>
          <a:xfrm>
            <a:off x="457200" y="1896533"/>
            <a:ext cx="3335867" cy="3539431"/>
          </a:xfrm>
          <a:prstGeom prst="rect">
            <a:avLst/>
          </a:prstGeom>
          <a:noFill/>
        </p:spPr>
        <p:txBody>
          <a:bodyPr wrap="square" rtlCol="0">
            <a:spAutoFit/>
          </a:bodyPr>
          <a:lstStyle/>
          <a:p>
            <a:r>
              <a:rPr lang="en-US" sz="2800" dirty="0" smtClean="0"/>
              <a:t>There is no </a:t>
            </a:r>
          </a:p>
          <a:p>
            <a:r>
              <a:rPr lang="en-US" sz="2800" dirty="0" smtClean="0"/>
              <a:t>‘one-size-fits-all’ type of </a:t>
            </a:r>
          </a:p>
          <a:p>
            <a:r>
              <a:rPr lang="en-US" sz="2800" dirty="0" smtClean="0"/>
              <a:t>data scientist.</a:t>
            </a:r>
          </a:p>
          <a:p>
            <a:r>
              <a:rPr lang="en-US" sz="2800" dirty="0" smtClean="0">
                <a:solidFill>
                  <a:srgbClr val="D1282E"/>
                </a:solidFill>
              </a:rPr>
              <a:t>Luckily, people are</a:t>
            </a:r>
          </a:p>
          <a:p>
            <a:r>
              <a:rPr lang="en-US" sz="2800" dirty="0" smtClean="0">
                <a:solidFill>
                  <a:srgbClr val="D1282E"/>
                </a:solidFill>
              </a:rPr>
              <a:t>using data science to define data science.</a:t>
            </a:r>
            <a:endParaRPr lang="en-US" sz="2800" dirty="0">
              <a:solidFill>
                <a:srgbClr val="D1282E"/>
              </a:solidFill>
            </a:endParaRPr>
          </a:p>
        </p:txBody>
      </p:sp>
      <p:sp>
        <p:nvSpPr>
          <p:cNvPr id="8" name="Right Arrow 7"/>
          <p:cNvSpPr/>
          <p:nvPr/>
        </p:nvSpPr>
        <p:spPr>
          <a:xfrm>
            <a:off x="3674533" y="3183467"/>
            <a:ext cx="86360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64715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798</TotalTime>
  <Words>816</Words>
  <Application>Microsoft Macintosh PowerPoint</Application>
  <PresentationFormat>On-screen Show (4:3)</PresentationFormat>
  <Paragraphs>105</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Essential</vt:lpstr>
      <vt:lpstr>PowerPoint Presentation</vt:lpstr>
      <vt:lpstr>this course’s #1 goal is to help you to BecomE a data scientist</vt:lpstr>
      <vt:lpstr>Too sexy for this course?</vt:lpstr>
      <vt:lpstr>The resume: skills</vt:lpstr>
      <vt:lpstr>The resume: skills</vt:lpstr>
      <vt:lpstr>The resume: skills</vt:lpstr>
      <vt:lpstr>The hard skills</vt:lpstr>
      <vt:lpstr>this is a popular diagram</vt:lpstr>
      <vt:lpstr>Towards a definition</vt:lpstr>
      <vt:lpstr>Range of ds skills</vt:lpstr>
      <vt:lpstr>Data roles</vt:lpstr>
      <vt:lpstr>It matters</vt:lpstr>
      <vt:lpstr>Data science profile</vt:lpstr>
      <vt:lpstr>Why science?</vt:lpstr>
      <vt:lpstr>but its still an art</vt:lpstr>
      <vt:lpstr>reminder</vt:lpstr>
    </vt:vector>
  </TitlesOfParts>
  <Company>Dstillery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Dalessandro</dc:creator>
  <cp:lastModifiedBy>Brian Dalessandro</cp:lastModifiedBy>
  <cp:revision>49</cp:revision>
  <dcterms:created xsi:type="dcterms:W3CDTF">2014-08-12T17:27:36Z</dcterms:created>
  <dcterms:modified xsi:type="dcterms:W3CDTF">2015-09-15T01:58:24Z</dcterms:modified>
</cp:coreProperties>
</file>