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4"/>
  </p:notesMasterIdLst>
  <p:sldIdLst>
    <p:sldId id="256" r:id="rId2"/>
    <p:sldId id="261" r:id="rId3"/>
    <p:sldId id="264" r:id="rId4"/>
    <p:sldId id="273" r:id="rId5"/>
    <p:sldId id="266" r:id="rId6"/>
    <p:sldId id="265" r:id="rId7"/>
    <p:sldId id="270" r:id="rId8"/>
    <p:sldId id="271" r:id="rId9"/>
    <p:sldId id="275" r:id="rId10"/>
    <p:sldId id="276" r:id="rId11"/>
    <p:sldId id="278" r:id="rId12"/>
    <p:sldId id="27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792" autoAdjust="0"/>
  </p:normalViewPr>
  <p:slideViewPr>
    <p:cSldViewPr snapToGrid="0" snapToObjects="1">
      <p:cViewPr>
        <p:scale>
          <a:sx n="75" d="100"/>
          <a:sy n="75" d="100"/>
        </p:scale>
        <p:origin x="-1592"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9/16/15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noChangeArrowheads="1"/>
          </p:cNvSpPr>
          <p:nvPr/>
        </p:nvSpPr>
        <p:spPr bwMode="auto">
          <a:xfrm>
            <a:off x="3884613" y="8686488"/>
            <a:ext cx="2971800" cy="455951"/>
          </a:xfrm>
          <a:prstGeom prst="rect">
            <a:avLst/>
          </a:prstGeom>
          <a:noFill/>
          <a:ln w="9525">
            <a:noFill/>
            <a:miter lim="800000"/>
            <a:headEnd/>
            <a:tailEnd/>
          </a:ln>
        </p:spPr>
        <p:txBody>
          <a:bodyPr lIns="92286" tIns="46144" rIns="92286" bIns="46144" anchor="b"/>
          <a:lstStyle/>
          <a:p>
            <a:pPr algn="r" defTabSz="922338"/>
            <a:fld id="{C19F38B3-0B61-4AA5-9B6D-27BFFC65EF75}" type="slidenum">
              <a:rPr lang="en-US" altLang="en-US" sz="1200"/>
              <a:pPr algn="r" defTabSz="922338"/>
              <a:t>4</a:t>
            </a:fld>
            <a:endParaRPr lang="en-US" altLang="en-US" sz="1200"/>
          </a:p>
        </p:txBody>
      </p:sp>
      <p:sp>
        <p:nvSpPr>
          <p:cNvPr id="38914" name="Rectangle 2"/>
          <p:cNvSpPr>
            <a:spLocks noGrp="1" noRot="1" noChangeAspect="1" noChangeArrowheads="1" noTextEdit="1"/>
          </p:cNvSpPr>
          <p:nvPr>
            <p:ph type="sldImg"/>
          </p:nvPr>
        </p:nvSpPr>
        <p:spPr>
          <a:solidFill>
            <a:srgbClr val="FFFFFF"/>
          </a:solidFill>
          <a:ln/>
        </p:spPr>
      </p:sp>
      <p:sp>
        <p:nvSpPr>
          <p:cNvPr id="38915" name="Rectangle 3"/>
          <p:cNvSpPr>
            <a:spLocks noGrp="1" noChangeArrowheads="1"/>
          </p:cNvSpPr>
          <p:nvPr>
            <p:ph type="body" idx="1"/>
          </p:nvPr>
        </p:nvSpPr>
        <p:spPr>
          <a:xfrm>
            <a:off x="687389" y="4342464"/>
            <a:ext cx="5483225" cy="4114487"/>
          </a:xfrm>
          <a:solidFill>
            <a:srgbClr val="FFFFFF"/>
          </a:solidFill>
          <a:ln>
            <a:solidFill>
              <a:srgbClr val="000000"/>
            </a:solidFill>
          </a:ln>
        </p:spPr>
        <p:txBody>
          <a:bodyPr lIns="91429" tIns="45714" rIns="91429" bIns="45714"/>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9/16/15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9/16/15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9/16/15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9/16/15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9/16/15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smtClean="0"/>
              <a:t>Adjunct </a:t>
            </a:r>
            <a:r>
              <a:rPr lang="en-US" dirty="0" smtClean="0"/>
              <a:t>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a:bodyPr>
          <a:lstStyle/>
          <a:p>
            <a:r>
              <a:rPr lang="en-US" dirty="0" smtClean="0"/>
              <a:t>evaluation</a:t>
            </a:r>
            <a:endParaRPr lang="en-US" dirty="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3" name="TextBox 2"/>
          <p:cNvSpPr txBox="1"/>
          <p:nvPr/>
        </p:nvSpPr>
        <p:spPr>
          <a:xfrm>
            <a:off x="169335" y="811207"/>
            <a:ext cx="8348132" cy="461665"/>
          </a:xfrm>
          <a:prstGeom prst="rect">
            <a:avLst/>
          </a:prstGeom>
          <a:noFill/>
        </p:spPr>
        <p:txBody>
          <a:bodyPr wrap="square" rtlCol="0">
            <a:spAutoFit/>
          </a:bodyPr>
          <a:lstStyle/>
          <a:p>
            <a:r>
              <a:rPr lang="en-US" sz="2400" dirty="0" smtClean="0"/>
              <a:t>The safety net of data science. </a:t>
            </a:r>
            <a:endParaRPr lang="en-US" sz="2400" dirty="0"/>
          </a:p>
        </p:txBody>
      </p:sp>
      <p:sp>
        <p:nvSpPr>
          <p:cNvPr id="10" name="TextBox 9"/>
          <p:cNvSpPr txBox="1"/>
          <p:nvPr/>
        </p:nvSpPr>
        <p:spPr>
          <a:xfrm>
            <a:off x="169335" y="1171295"/>
            <a:ext cx="7907865" cy="400110"/>
          </a:xfrm>
          <a:prstGeom prst="rect">
            <a:avLst/>
          </a:prstGeom>
          <a:noFill/>
        </p:spPr>
        <p:txBody>
          <a:bodyPr wrap="square" rtlCol="0">
            <a:spAutoFit/>
          </a:bodyPr>
          <a:lstStyle/>
          <a:p>
            <a:r>
              <a:rPr lang="en-US" sz="2000" dirty="0" smtClean="0">
                <a:solidFill>
                  <a:srgbClr val="D1282E"/>
                </a:solidFill>
              </a:rPr>
              <a:t>Evaluation should be built in automatically to the modeling process.</a:t>
            </a:r>
            <a:endParaRPr lang="en-US" sz="2000" dirty="0">
              <a:solidFill>
                <a:srgbClr val="D1282E"/>
              </a:solidFill>
            </a:endParaRPr>
          </a:p>
        </p:txBody>
      </p:sp>
      <p:grpSp>
        <p:nvGrpSpPr>
          <p:cNvPr id="24" name="Group 23"/>
          <p:cNvGrpSpPr/>
          <p:nvPr/>
        </p:nvGrpSpPr>
        <p:grpSpPr>
          <a:xfrm>
            <a:off x="1176852" y="1984599"/>
            <a:ext cx="6587067" cy="2624667"/>
            <a:chOff x="1066800" y="2353733"/>
            <a:chExt cx="6587067" cy="2624667"/>
          </a:xfrm>
        </p:grpSpPr>
        <p:grpSp>
          <p:nvGrpSpPr>
            <p:cNvPr id="22" name="Group 21"/>
            <p:cNvGrpSpPr/>
            <p:nvPr/>
          </p:nvGrpSpPr>
          <p:grpSpPr>
            <a:xfrm>
              <a:off x="1193754" y="2523091"/>
              <a:ext cx="6307702" cy="2247033"/>
              <a:chOff x="1193754" y="2523091"/>
              <a:chExt cx="6307702" cy="2247033"/>
            </a:xfrm>
          </p:grpSpPr>
          <p:sp>
            <p:nvSpPr>
              <p:cNvPr id="6" name="TextBox 5"/>
              <p:cNvSpPr txBox="1"/>
              <p:nvPr/>
            </p:nvSpPr>
            <p:spPr>
              <a:xfrm>
                <a:off x="1210683" y="3901269"/>
                <a:ext cx="184666" cy="369332"/>
              </a:xfrm>
              <a:prstGeom prst="rect">
                <a:avLst/>
              </a:prstGeom>
              <a:noFill/>
            </p:spPr>
            <p:txBody>
              <a:bodyPr wrap="none" rtlCol="0">
                <a:spAutoFit/>
              </a:bodyPr>
              <a:lstStyle/>
              <a:p>
                <a:endParaRPr lang="en-US" dirty="0"/>
              </a:p>
            </p:txBody>
          </p:sp>
          <p:sp>
            <p:nvSpPr>
              <p:cNvPr id="5" name="Rectangle 4"/>
              <p:cNvSpPr/>
              <p:nvPr/>
            </p:nvSpPr>
            <p:spPr>
              <a:xfrm>
                <a:off x="1236124" y="2523091"/>
                <a:ext cx="3031064" cy="9990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90135" y="2793999"/>
                <a:ext cx="2489200" cy="369332"/>
              </a:xfrm>
              <a:prstGeom prst="rect">
                <a:avLst/>
              </a:prstGeom>
              <a:noFill/>
            </p:spPr>
            <p:txBody>
              <a:bodyPr wrap="square" rtlCol="0">
                <a:spAutoFit/>
              </a:bodyPr>
              <a:lstStyle/>
              <a:p>
                <a:pPr algn="ctr"/>
                <a:r>
                  <a:rPr lang="en-US" b="1" dirty="0" smtClean="0">
                    <a:solidFill>
                      <a:schemeClr val="bg1"/>
                    </a:solidFill>
                  </a:rPr>
                  <a:t>Training Data</a:t>
                </a:r>
                <a:endParaRPr lang="en-US" b="1" dirty="0">
                  <a:solidFill>
                    <a:schemeClr val="bg1"/>
                  </a:solidFill>
                </a:endParaRPr>
              </a:p>
            </p:txBody>
          </p:sp>
          <p:grpSp>
            <p:nvGrpSpPr>
              <p:cNvPr id="14" name="Group 13"/>
              <p:cNvGrpSpPr/>
              <p:nvPr/>
            </p:nvGrpSpPr>
            <p:grpSpPr>
              <a:xfrm>
                <a:off x="4419587" y="2523091"/>
                <a:ext cx="3081869" cy="999047"/>
                <a:chOff x="4419587" y="2523091"/>
                <a:chExt cx="3081869" cy="999047"/>
              </a:xfrm>
            </p:grpSpPr>
            <p:sp>
              <p:nvSpPr>
                <p:cNvPr id="13" name="Rectangle 12"/>
                <p:cNvSpPr/>
                <p:nvPr/>
              </p:nvSpPr>
              <p:spPr>
                <a:xfrm>
                  <a:off x="4419587" y="2523091"/>
                  <a:ext cx="3081869" cy="999047"/>
                </a:xfrm>
                <a:prstGeom prst="rect">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741336" y="2675468"/>
                  <a:ext cx="2438400" cy="646331"/>
                </a:xfrm>
                <a:prstGeom prst="rect">
                  <a:avLst/>
                </a:prstGeom>
                <a:noFill/>
              </p:spPr>
              <p:txBody>
                <a:bodyPr wrap="square" rtlCol="0">
                  <a:spAutoFit/>
                </a:bodyPr>
                <a:lstStyle/>
                <a:p>
                  <a:pPr algn="ctr"/>
                  <a:r>
                    <a:rPr lang="en-US" b="1" dirty="0" smtClean="0"/>
                    <a:t>In Sample, </a:t>
                  </a:r>
                </a:p>
                <a:p>
                  <a:pPr algn="ctr"/>
                  <a:r>
                    <a:rPr lang="en-US" b="1" dirty="0" smtClean="0"/>
                    <a:t>Out of Time</a:t>
                  </a:r>
                  <a:endParaRPr lang="en-US" b="1" dirty="0"/>
                </a:p>
              </p:txBody>
            </p:sp>
          </p:grpSp>
          <p:grpSp>
            <p:nvGrpSpPr>
              <p:cNvPr id="16" name="Group 15"/>
              <p:cNvGrpSpPr/>
              <p:nvPr/>
            </p:nvGrpSpPr>
            <p:grpSpPr>
              <a:xfrm>
                <a:off x="4419587" y="3771077"/>
                <a:ext cx="3081869" cy="999047"/>
                <a:chOff x="4419587" y="2523091"/>
                <a:chExt cx="3081869" cy="999047"/>
              </a:xfrm>
            </p:grpSpPr>
            <p:sp>
              <p:nvSpPr>
                <p:cNvPr id="17" name="Rectangle 16"/>
                <p:cNvSpPr/>
                <p:nvPr/>
              </p:nvSpPr>
              <p:spPr>
                <a:xfrm>
                  <a:off x="4419587" y="2523091"/>
                  <a:ext cx="3081869" cy="999047"/>
                </a:xfrm>
                <a:prstGeom prst="rect">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41336" y="2675468"/>
                  <a:ext cx="2438400" cy="646331"/>
                </a:xfrm>
                <a:prstGeom prst="rect">
                  <a:avLst/>
                </a:prstGeom>
                <a:noFill/>
              </p:spPr>
              <p:txBody>
                <a:bodyPr wrap="square" rtlCol="0">
                  <a:spAutoFit/>
                </a:bodyPr>
                <a:lstStyle/>
                <a:p>
                  <a:pPr algn="ctr"/>
                  <a:r>
                    <a:rPr lang="en-US" b="1" dirty="0" smtClean="0"/>
                    <a:t>Out of Sample, </a:t>
                  </a:r>
                </a:p>
                <a:p>
                  <a:pPr algn="ctr"/>
                  <a:r>
                    <a:rPr lang="en-US" b="1" dirty="0" smtClean="0"/>
                    <a:t>Out of Time</a:t>
                  </a:r>
                  <a:endParaRPr lang="en-US" b="1" dirty="0"/>
                </a:p>
              </p:txBody>
            </p:sp>
          </p:grpSp>
          <p:grpSp>
            <p:nvGrpSpPr>
              <p:cNvPr id="19" name="Group 18"/>
              <p:cNvGrpSpPr/>
              <p:nvPr/>
            </p:nvGrpSpPr>
            <p:grpSpPr>
              <a:xfrm>
                <a:off x="1193754" y="3771077"/>
                <a:ext cx="3081869" cy="999047"/>
                <a:chOff x="4419587" y="2523091"/>
                <a:chExt cx="3081869" cy="999047"/>
              </a:xfrm>
            </p:grpSpPr>
            <p:sp>
              <p:nvSpPr>
                <p:cNvPr id="20" name="Rectangle 19"/>
                <p:cNvSpPr/>
                <p:nvPr/>
              </p:nvSpPr>
              <p:spPr>
                <a:xfrm>
                  <a:off x="4419587" y="2523091"/>
                  <a:ext cx="3081869" cy="999047"/>
                </a:xfrm>
                <a:prstGeom prst="rect">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4741336" y="2675468"/>
                  <a:ext cx="2438400" cy="646331"/>
                </a:xfrm>
                <a:prstGeom prst="rect">
                  <a:avLst/>
                </a:prstGeom>
                <a:noFill/>
              </p:spPr>
              <p:txBody>
                <a:bodyPr wrap="square" rtlCol="0">
                  <a:spAutoFit/>
                </a:bodyPr>
                <a:lstStyle/>
                <a:p>
                  <a:pPr algn="ctr"/>
                  <a:r>
                    <a:rPr lang="en-US" b="1" dirty="0" smtClean="0"/>
                    <a:t>Out of Sample, </a:t>
                  </a:r>
                </a:p>
                <a:p>
                  <a:pPr algn="ctr"/>
                  <a:r>
                    <a:rPr lang="en-US" b="1" dirty="0" err="1" smtClean="0"/>
                    <a:t>InTime</a:t>
                  </a:r>
                  <a:endParaRPr lang="en-US" b="1" dirty="0"/>
                </a:p>
              </p:txBody>
            </p:sp>
          </p:grpSp>
        </p:grpSp>
        <p:sp>
          <p:nvSpPr>
            <p:cNvPr id="23" name="Rectangle 22"/>
            <p:cNvSpPr/>
            <p:nvPr/>
          </p:nvSpPr>
          <p:spPr>
            <a:xfrm>
              <a:off x="1066800" y="2353733"/>
              <a:ext cx="6587067" cy="26246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Box 24"/>
          <p:cNvSpPr txBox="1"/>
          <p:nvPr/>
        </p:nvSpPr>
        <p:spPr>
          <a:xfrm>
            <a:off x="3251199" y="4758280"/>
            <a:ext cx="2624667" cy="369332"/>
          </a:xfrm>
          <a:prstGeom prst="rect">
            <a:avLst/>
          </a:prstGeom>
          <a:noFill/>
        </p:spPr>
        <p:txBody>
          <a:bodyPr wrap="square" rtlCol="0">
            <a:spAutoFit/>
          </a:bodyPr>
          <a:lstStyle/>
          <a:p>
            <a:pPr algn="ctr"/>
            <a:r>
              <a:rPr lang="en-US" b="1" i="1" dirty="0" smtClean="0"/>
              <a:t>Time Index</a:t>
            </a:r>
            <a:endParaRPr lang="en-US" b="1" i="1" dirty="0"/>
          </a:p>
        </p:txBody>
      </p:sp>
      <p:sp>
        <p:nvSpPr>
          <p:cNvPr id="26" name="TextBox 25"/>
          <p:cNvSpPr txBox="1"/>
          <p:nvPr/>
        </p:nvSpPr>
        <p:spPr>
          <a:xfrm rot="16200000">
            <a:off x="-482626" y="3180026"/>
            <a:ext cx="2624667" cy="369332"/>
          </a:xfrm>
          <a:prstGeom prst="rect">
            <a:avLst/>
          </a:prstGeom>
          <a:noFill/>
        </p:spPr>
        <p:txBody>
          <a:bodyPr wrap="square" rtlCol="0">
            <a:spAutoFit/>
          </a:bodyPr>
          <a:lstStyle/>
          <a:p>
            <a:pPr algn="ctr"/>
            <a:r>
              <a:rPr lang="en-US" b="1" i="1" dirty="0" smtClean="0"/>
              <a:t>User Index</a:t>
            </a:r>
            <a:endParaRPr lang="en-US" b="1" i="1" dirty="0"/>
          </a:p>
        </p:txBody>
      </p:sp>
      <p:sp>
        <p:nvSpPr>
          <p:cNvPr id="27" name="TextBox 26"/>
          <p:cNvSpPr txBox="1"/>
          <p:nvPr/>
        </p:nvSpPr>
        <p:spPr>
          <a:xfrm>
            <a:off x="609602" y="5388551"/>
            <a:ext cx="7907865" cy="1015663"/>
          </a:xfrm>
          <a:prstGeom prst="rect">
            <a:avLst/>
          </a:prstGeom>
          <a:noFill/>
        </p:spPr>
        <p:txBody>
          <a:bodyPr wrap="square" rtlCol="0">
            <a:spAutoFit/>
          </a:bodyPr>
          <a:lstStyle/>
          <a:p>
            <a:pPr algn="ctr"/>
            <a:r>
              <a:rPr lang="en-US" sz="2000" dirty="0" smtClean="0">
                <a:solidFill>
                  <a:srgbClr val="D1282E"/>
                </a:solidFill>
              </a:rPr>
              <a:t>Throughout this class we will learn various evaluation methodologies along with some of the theory as to why proper evaluation is critically important.</a:t>
            </a:r>
            <a:endParaRPr lang="en-US" sz="2000" dirty="0">
              <a:solidFill>
                <a:srgbClr val="D1282E"/>
              </a:solidFill>
            </a:endParaRPr>
          </a:p>
        </p:txBody>
      </p:sp>
    </p:spTree>
    <p:extLst>
      <p:ext uri="{BB962C8B-B14F-4D97-AF65-F5344CB8AC3E}">
        <p14:creationId xmlns:p14="http://schemas.microsoft.com/office/powerpoint/2010/main" val="24596705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a:bodyPr>
          <a:lstStyle/>
          <a:p>
            <a:r>
              <a:rPr lang="en-US" dirty="0" smtClean="0"/>
              <a:t>deployment</a:t>
            </a:r>
            <a:endParaRPr lang="en-US" dirty="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3" name="TextBox 2"/>
          <p:cNvSpPr txBox="1"/>
          <p:nvPr/>
        </p:nvSpPr>
        <p:spPr>
          <a:xfrm>
            <a:off x="169335" y="641877"/>
            <a:ext cx="8348132" cy="461665"/>
          </a:xfrm>
          <a:prstGeom prst="rect">
            <a:avLst/>
          </a:prstGeom>
          <a:noFill/>
        </p:spPr>
        <p:txBody>
          <a:bodyPr wrap="square" rtlCol="0">
            <a:spAutoFit/>
          </a:bodyPr>
          <a:lstStyle/>
          <a:p>
            <a:r>
              <a:rPr lang="en-US" sz="2400" dirty="0" smtClean="0"/>
              <a:t>Your model and analysis are nothing without action.</a:t>
            </a:r>
            <a:endParaRPr lang="en-US" sz="2400" dirty="0"/>
          </a:p>
        </p:txBody>
      </p:sp>
      <p:pic>
        <p:nvPicPr>
          <p:cNvPr id="7" name="Picture 6"/>
          <p:cNvPicPr>
            <a:picLocks noChangeAspect="1"/>
          </p:cNvPicPr>
          <p:nvPr/>
        </p:nvPicPr>
        <p:blipFill>
          <a:blip r:embed="rId3"/>
          <a:stretch>
            <a:fillRect/>
          </a:stretch>
        </p:blipFill>
        <p:spPr>
          <a:xfrm>
            <a:off x="0" y="1266605"/>
            <a:ext cx="2904983" cy="2175933"/>
          </a:xfrm>
          <a:prstGeom prst="rect">
            <a:avLst/>
          </a:prstGeom>
        </p:spPr>
      </p:pic>
      <p:pic>
        <p:nvPicPr>
          <p:cNvPr id="11" name="Picture 10"/>
          <p:cNvPicPr>
            <a:picLocks noChangeAspect="1"/>
          </p:cNvPicPr>
          <p:nvPr/>
        </p:nvPicPr>
        <p:blipFill>
          <a:blip r:embed="rId4"/>
          <a:stretch>
            <a:fillRect/>
          </a:stretch>
        </p:blipFill>
        <p:spPr>
          <a:xfrm>
            <a:off x="440267" y="3941584"/>
            <a:ext cx="2353733" cy="1834800"/>
          </a:xfrm>
          <a:prstGeom prst="rect">
            <a:avLst/>
          </a:prstGeom>
        </p:spPr>
      </p:pic>
      <p:sp>
        <p:nvSpPr>
          <p:cNvPr id="12" name="TextBox 11"/>
          <p:cNvSpPr txBox="1"/>
          <p:nvPr/>
        </p:nvSpPr>
        <p:spPr>
          <a:xfrm>
            <a:off x="3114136" y="1402076"/>
            <a:ext cx="5403331" cy="1754327"/>
          </a:xfrm>
          <a:prstGeom prst="rect">
            <a:avLst/>
          </a:prstGeom>
          <a:noFill/>
        </p:spPr>
        <p:txBody>
          <a:bodyPr wrap="square" rtlCol="0">
            <a:spAutoFit/>
          </a:bodyPr>
          <a:lstStyle/>
          <a:p>
            <a:r>
              <a:rPr lang="en-US" dirty="0" smtClean="0"/>
              <a:t>When your model is shipped to a production system:</a:t>
            </a:r>
          </a:p>
          <a:p>
            <a:pPr marL="285750" indent="-285750">
              <a:buFont typeface="Arial"/>
              <a:buChar char="•"/>
            </a:pPr>
            <a:r>
              <a:rPr lang="en-US" dirty="0" smtClean="0">
                <a:solidFill>
                  <a:srgbClr val="FF0000"/>
                </a:solidFill>
              </a:rPr>
              <a:t>Don’t walk away – your model isn’t what you think it is, its what the developer thinks it is.</a:t>
            </a:r>
          </a:p>
          <a:p>
            <a:pPr marL="285750" indent="-285750">
              <a:buFont typeface="Arial"/>
              <a:buChar char="•"/>
            </a:pPr>
            <a:r>
              <a:rPr lang="en-US" dirty="0" smtClean="0">
                <a:solidFill>
                  <a:srgbClr val="FF0000"/>
                </a:solidFill>
              </a:rPr>
              <a:t>You are the steward and caretaker. Be proactive about QA and regular performance monitoring.</a:t>
            </a:r>
            <a:endParaRPr lang="en-US" dirty="0">
              <a:solidFill>
                <a:srgbClr val="FF0000"/>
              </a:solidFill>
            </a:endParaRPr>
          </a:p>
        </p:txBody>
      </p:sp>
      <p:sp>
        <p:nvSpPr>
          <p:cNvPr id="28" name="TextBox 27"/>
          <p:cNvSpPr txBox="1"/>
          <p:nvPr/>
        </p:nvSpPr>
        <p:spPr>
          <a:xfrm>
            <a:off x="3232669" y="4015162"/>
            <a:ext cx="5403331" cy="1477328"/>
          </a:xfrm>
          <a:prstGeom prst="rect">
            <a:avLst/>
          </a:prstGeom>
          <a:noFill/>
        </p:spPr>
        <p:txBody>
          <a:bodyPr wrap="square" rtlCol="0">
            <a:spAutoFit/>
          </a:bodyPr>
          <a:lstStyle/>
          <a:p>
            <a:r>
              <a:rPr lang="en-US" dirty="0" smtClean="0"/>
              <a:t>When your analysis is delivered to people</a:t>
            </a:r>
          </a:p>
          <a:p>
            <a:pPr marL="285750" indent="-285750">
              <a:buFont typeface="Arial"/>
              <a:buChar char="•"/>
            </a:pPr>
            <a:r>
              <a:rPr lang="en-US" dirty="0" smtClean="0">
                <a:solidFill>
                  <a:srgbClr val="FF0000"/>
                </a:solidFill>
              </a:rPr>
              <a:t>Communication is everything</a:t>
            </a:r>
          </a:p>
          <a:p>
            <a:pPr marL="285750" indent="-285750">
              <a:buFont typeface="Arial"/>
              <a:buChar char="•"/>
            </a:pPr>
            <a:r>
              <a:rPr lang="en-US" dirty="0" smtClean="0">
                <a:solidFill>
                  <a:srgbClr val="FF0000"/>
                </a:solidFill>
              </a:rPr>
              <a:t>Use data to tell a story</a:t>
            </a:r>
          </a:p>
          <a:p>
            <a:pPr marL="285750" indent="-285750">
              <a:buFont typeface="Arial"/>
              <a:buChar char="•"/>
            </a:pPr>
            <a:r>
              <a:rPr lang="en-US" dirty="0" smtClean="0">
                <a:solidFill>
                  <a:srgbClr val="FF0000"/>
                </a:solidFill>
              </a:rPr>
              <a:t>Connect your analysis to the audiences’ goals</a:t>
            </a:r>
          </a:p>
          <a:p>
            <a:pPr marL="285750" indent="-285750">
              <a:buFont typeface="Arial"/>
              <a:buChar char="•"/>
            </a:pPr>
            <a:r>
              <a:rPr lang="en-US" dirty="0" smtClean="0">
                <a:solidFill>
                  <a:srgbClr val="FF0000"/>
                </a:solidFill>
              </a:rPr>
              <a:t>Collect feedback</a:t>
            </a:r>
            <a:endParaRPr lang="en-US" dirty="0">
              <a:solidFill>
                <a:srgbClr val="FF0000"/>
              </a:solidFill>
            </a:endParaRPr>
          </a:p>
        </p:txBody>
      </p:sp>
    </p:spTree>
    <p:extLst>
      <p:ext uri="{BB962C8B-B14F-4D97-AF65-F5344CB8AC3E}">
        <p14:creationId xmlns:p14="http://schemas.microsoft.com/office/powerpoint/2010/main" val="28031242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Full circle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9" name="Picture 4" descr="CRISP-DM"/>
          <p:cNvPicPr>
            <a:picLocks noGrp="1" noChangeAspect="1" noChangeArrowheads="1"/>
          </p:cNvPicPr>
          <p:nvPr>
            <p:ph idx="1"/>
          </p:nvPr>
        </p:nvPicPr>
        <p:blipFill>
          <a:blip r:embed="rId3"/>
          <a:srcRect/>
          <a:stretch>
            <a:fillRect/>
          </a:stretch>
        </p:blipFill>
        <p:spPr>
          <a:xfrm>
            <a:off x="1996680" y="1655057"/>
            <a:ext cx="4624254" cy="4605199"/>
          </a:xfrm>
        </p:spPr>
      </p:pic>
      <p:sp>
        <p:nvSpPr>
          <p:cNvPr id="7" name="TextBox 6"/>
          <p:cNvSpPr txBox="1"/>
          <p:nvPr/>
        </p:nvSpPr>
        <p:spPr>
          <a:xfrm>
            <a:off x="270935" y="828328"/>
            <a:ext cx="7975601" cy="984885"/>
          </a:xfrm>
          <a:prstGeom prst="rect">
            <a:avLst/>
          </a:prstGeom>
          <a:noFill/>
        </p:spPr>
        <p:txBody>
          <a:bodyPr wrap="square" rtlCol="0">
            <a:spAutoFit/>
          </a:bodyPr>
          <a:lstStyle/>
          <a:p>
            <a:r>
              <a:rPr lang="en-US" sz="2000" b="1" dirty="0" smtClean="0"/>
              <a:t>Once deployed, its not over. Start thinking about the next iteration</a:t>
            </a:r>
            <a:r>
              <a:rPr lang="en-US" dirty="0" smtClean="0"/>
              <a:t>!</a:t>
            </a:r>
            <a:endParaRPr lang="en-US" dirty="0"/>
          </a:p>
          <a:p>
            <a:endParaRPr lang="en-US" dirty="0" smtClean="0"/>
          </a:p>
        </p:txBody>
      </p:sp>
    </p:spTree>
    <p:extLst>
      <p:ext uri="{BB962C8B-B14F-4D97-AF65-F5344CB8AC3E}">
        <p14:creationId xmlns:p14="http://schemas.microsoft.com/office/powerpoint/2010/main" val="18243892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7" y="2488601"/>
            <a:ext cx="5791200" cy="1371600"/>
          </a:xfrm>
        </p:spPr>
        <p:txBody>
          <a:bodyPr/>
          <a:lstStyle/>
          <a:p>
            <a:r>
              <a:rPr lang="en-US" dirty="0" smtClean="0"/>
              <a:t>Data </a:t>
            </a:r>
            <a:r>
              <a:rPr lang="en-US" smtClean="0"/>
              <a:t>mining process </a:t>
            </a:r>
            <a:r>
              <a:rPr lang="en-US" dirty="0" smtClean="0"/>
              <a:t>overview</a:t>
            </a:r>
            <a:endParaRPr lang="en-US" dirty="0"/>
          </a:p>
        </p:txBody>
      </p:sp>
    </p:spTree>
    <p:extLst>
      <p:ext uri="{BB962C8B-B14F-4D97-AF65-F5344CB8AC3E}">
        <p14:creationId xmlns:p14="http://schemas.microsoft.com/office/powerpoint/2010/main" val="1615244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399" y="-276761"/>
            <a:ext cx="5791200" cy="1155888"/>
          </a:xfrm>
        </p:spPr>
        <p:txBody>
          <a:bodyPr>
            <a:normAutofit fontScale="90000"/>
          </a:bodyPr>
          <a:lstStyle/>
          <a:p>
            <a:r>
              <a:rPr lang="en-US" dirty="0" smtClean="0"/>
              <a:t>Data mining process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9" name="Picture 4" descr="CRISP-DM"/>
          <p:cNvPicPr>
            <a:picLocks noGrp="1" noChangeAspect="1" noChangeArrowheads="1"/>
          </p:cNvPicPr>
          <p:nvPr>
            <p:ph idx="1"/>
          </p:nvPr>
        </p:nvPicPr>
        <p:blipFill>
          <a:blip r:embed="rId3"/>
          <a:srcRect/>
          <a:stretch>
            <a:fillRect/>
          </a:stretch>
        </p:blipFill>
        <p:spPr>
          <a:xfrm>
            <a:off x="1996680" y="1655057"/>
            <a:ext cx="4624254" cy="4605199"/>
          </a:xfrm>
        </p:spPr>
      </p:pic>
      <p:sp>
        <p:nvSpPr>
          <p:cNvPr id="7" name="TextBox 6"/>
          <p:cNvSpPr txBox="1"/>
          <p:nvPr/>
        </p:nvSpPr>
        <p:spPr>
          <a:xfrm>
            <a:off x="406399" y="879127"/>
            <a:ext cx="5418667" cy="646331"/>
          </a:xfrm>
          <a:prstGeom prst="rect">
            <a:avLst/>
          </a:prstGeom>
          <a:noFill/>
        </p:spPr>
        <p:txBody>
          <a:bodyPr wrap="square" rtlCol="0">
            <a:spAutoFit/>
          </a:bodyPr>
          <a:lstStyle/>
          <a:p>
            <a:r>
              <a:rPr lang="en-US" i="1" dirty="0"/>
              <a:t>Cross Industry Standard Process for Data Mining</a:t>
            </a:r>
            <a:endParaRPr lang="en-US" dirty="0"/>
          </a:p>
          <a:p>
            <a:endParaRPr lang="en-US" dirty="0" smtClean="0"/>
          </a:p>
        </p:txBody>
      </p:sp>
    </p:spTree>
    <p:extLst>
      <p:ext uri="{BB962C8B-B14F-4D97-AF65-F5344CB8AC3E}">
        <p14:creationId xmlns:p14="http://schemas.microsoft.com/office/powerpoint/2010/main" val="22561006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7C5838A2-92A9-4DF6-A117-6FD176E90AA1}" type="slidenum">
              <a:rPr lang="en-US" sz="1200">
                <a:effectLst>
                  <a:outerShdw blurRad="38100" dist="38100" dir="2700000" algn="tl">
                    <a:srgbClr val="000000"/>
                  </a:outerShdw>
                </a:effectLst>
              </a:rPr>
              <a:pPr algn="r">
                <a:defRPr/>
              </a:pPr>
              <a:t>4</a:t>
            </a:fld>
            <a:endParaRPr lang="en-US" sz="1200">
              <a:effectLst>
                <a:outerShdw blurRad="38100" dist="38100" dir="2700000" algn="tl">
                  <a:srgbClr val="000000"/>
                </a:outerShdw>
              </a:effectLst>
            </a:endParaRPr>
          </a:p>
        </p:txBody>
      </p:sp>
      <p:sp>
        <p:nvSpPr>
          <p:cNvPr id="177154" name="Rectangle 2"/>
          <p:cNvSpPr>
            <a:spLocks noGrp="1" noChangeArrowheads="1"/>
          </p:cNvSpPr>
          <p:nvPr>
            <p:ph type="title" idx="4294967295"/>
          </p:nvPr>
        </p:nvSpPr>
        <p:spPr>
          <a:xfrm>
            <a:off x="135473" y="33869"/>
            <a:ext cx="8229600" cy="838200"/>
          </a:xfrm>
        </p:spPr>
        <p:txBody>
          <a:bodyPr>
            <a:normAutofit/>
          </a:bodyPr>
          <a:lstStyle/>
          <a:p>
            <a:pPr eaLnBrk="1" hangingPunct="1">
              <a:defRPr/>
            </a:pPr>
            <a:r>
              <a:rPr lang="en-US" sz="3200" dirty="0" smtClean="0"/>
              <a:t>Common business questions</a:t>
            </a:r>
          </a:p>
        </p:txBody>
      </p:sp>
      <p:sp>
        <p:nvSpPr>
          <p:cNvPr id="177155" name="Rectangle 3"/>
          <p:cNvSpPr>
            <a:spLocks noGrp="1" noChangeArrowheads="1"/>
          </p:cNvSpPr>
          <p:nvPr>
            <p:ph type="body" idx="4294967295"/>
          </p:nvPr>
        </p:nvSpPr>
        <p:spPr>
          <a:xfrm>
            <a:off x="0" y="1886339"/>
            <a:ext cx="8686800" cy="4148667"/>
          </a:xfrm>
        </p:spPr>
        <p:txBody>
          <a:bodyPr>
            <a:normAutofit/>
          </a:bodyPr>
          <a:lstStyle/>
          <a:p>
            <a:pPr lvl="1" eaLnBrk="1" hangingPunct="1">
              <a:lnSpc>
                <a:spcPct val="80000"/>
              </a:lnSpc>
              <a:defRPr/>
            </a:pPr>
            <a:endParaRPr lang="en-US" sz="1800" dirty="0" smtClean="0">
              <a:solidFill>
                <a:srgbClr val="CCECFF"/>
              </a:solidFill>
              <a:latin typeface="Arial"/>
              <a:cs typeface="Arial"/>
            </a:endParaRPr>
          </a:p>
          <a:p>
            <a:pPr lvl="1" eaLnBrk="1" hangingPunct="1">
              <a:lnSpc>
                <a:spcPct val="80000"/>
              </a:lnSpc>
              <a:defRPr/>
            </a:pPr>
            <a:r>
              <a:rPr lang="en-US" sz="2400" dirty="0" smtClean="0">
                <a:solidFill>
                  <a:schemeClr val="tx2"/>
                </a:solidFill>
                <a:latin typeface="Arial"/>
                <a:cs typeface="Arial"/>
              </a:rPr>
              <a:t>Will customer </a:t>
            </a:r>
            <a:r>
              <a:rPr lang="en-US" sz="2400" i="1" dirty="0" smtClean="0">
                <a:solidFill>
                  <a:schemeClr val="tx2"/>
                </a:solidFill>
                <a:latin typeface="Arial"/>
                <a:cs typeface="Arial"/>
              </a:rPr>
              <a:t>X</a:t>
            </a:r>
            <a:r>
              <a:rPr lang="en-US" sz="2400" dirty="0" smtClean="0">
                <a:solidFill>
                  <a:schemeClr val="tx2"/>
                </a:solidFill>
                <a:latin typeface="Arial"/>
                <a:cs typeface="Arial"/>
              </a:rPr>
              <a:t> churn next month/default on her loan?</a:t>
            </a:r>
          </a:p>
          <a:p>
            <a:pPr lvl="1" eaLnBrk="1" hangingPunct="1">
              <a:lnSpc>
                <a:spcPct val="80000"/>
              </a:lnSpc>
              <a:defRPr/>
            </a:pPr>
            <a:r>
              <a:rPr lang="en-US" sz="2400" dirty="0" smtClean="0">
                <a:solidFill>
                  <a:schemeClr val="tx2"/>
                </a:solidFill>
                <a:latin typeface="Arial"/>
                <a:cs typeface="Arial"/>
              </a:rPr>
              <a:t>How much would prospect </a:t>
            </a:r>
            <a:r>
              <a:rPr lang="en-US" sz="2400" i="1" dirty="0" smtClean="0">
                <a:solidFill>
                  <a:schemeClr val="tx2"/>
                </a:solidFill>
                <a:latin typeface="Arial"/>
                <a:cs typeface="Arial"/>
              </a:rPr>
              <a:t>X</a:t>
            </a:r>
            <a:r>
              <a:rPr lang="en-US" sz="2400" dirty="0" smtClean="0">
                <a:solidFill>
                  <a:schemeClr val="tx2"/>
                </a:solidFill>
                <a:latin typeface="Arial"/>
                <a:cs typeface="Arial"/>
              </a:rPr>
              <a:t> spend if they were a customer?</a:t>
            </a:r>
          </a:p>
          <a:p>
            <a:pPr lvl="1" eaLnBrk="1" hangingPunct="1">
              <a:lnSpc>
                <a:spcPct val="80000"/>
              </a:lnSpc>
              <a:defRPr/>
            </a:pPr>
            <a:r>
              <a:rPr lang="en-US" sz="2400" dirty="0" smtClean="0">
                <a:solidFill>
                  <a:schemeClr val="tx2"/>
                </a:solidFill>
                <a:latin typeface="Arial"/>
                <a:cs typeface="Arial"/>
              </a:rPr>
              <a:t>Who might be good “friends” on our social networking site?</a:t>
            </a:r>
          </a:p>
          <a:p>
            <a:pPr lvl="1" eaLnBrk="1" hangingPunct="1">
              <a:lnSpc>
                <a:spcPct val="80000"/>
              </a:lnSpc>
              <a:defRPr/>
            </a:pPr>
            <a:r>
              <a:rPr lang="en-US" sz="2400" dirty="0" smtClean="0">
                <a:solidFill>
                  <a:schemeClr val="tx2"/>
                </a:solidFill>
                <a:latin typeface="Arial"/>
                <a:cs typeface="Arial"/>
              </a:rPr>
              <a:t>Did </a:t>
            </a:r>
            <a:r>
              <a:rPr lang="en-US" sz="2400" i="1" dirty="0" smtClean="0">
                <a:solidFill>
                  <a:schemeClr val="tx2"/>
                </a:solidFill>
                <a:latin typeface="Arial"/>
                <a:cs typeface="Arial"/>
              </a:rPr>
              <a:t>X</a:t>
            </a:r>
            <a:r>
              <a:rPr lang="en-US" sz="2400" dirty="0" smtClean="0">
                <a:solidFill>
                  <a:schemeClr val="tx2"/>
                </a:solidFill>
                <a:latin typeface="Arial"/>
                <a:cs typeface="Arial"/>
              </a:rPr>
              <a:t> cause </a:t>
            </a:r>
            <a:r>
              <a:rPr lang="en-US" sz="2400" i="1" dirty="0" smtClean="0">
                <a:solidFill>
                  <a:schemeClr val="tx2"/>
                </a:solidFill>
                <a:latin typeface="Arial"/>
                <a:cs typeface="Arial"/>
              </a:rPr>
              <a:t>Y</a:t>
            </a:r>
            <a:r>
              <a:rPr lang="en-US" sz="2400" dirty="0" smtClean="0">
                <a:solidFill>
                  <a:schemeClr val="tx2"/>
                </a:solidFill>
                <a:latin typeface="Arial"/>
                <a:cs typeface="Arial"/>
              </a:rPr>
              <a:t> to happen?</a:t>
            </a:r>
          </a:p>
          <a:p>
            <a:pPr lvl="1" eaLnBrk="1" hangingPunct="1">
              <a:lnSpc>
                <a:spcPct val="80000"/>
              </a:lnSpc>
              <a:defRPr/>
            </a:pPr>
            <a:r>
              <a:rPr lang="en-US" sz="2400" dirty="0" smtClean="0">
                <a:solidFill>
                  <a:schemeClr val="tx2"/>
                </a:solidFill>
                <a:latin typeface="Arial"/>
                <a:cs typeface="Arial"/>
              </a:rPr>
              <a:t>What should you recommend to user </a:t>
            </a:r>
            <a:r>
              <a:rPr lang="en-US" sz="2400" i="1" dirty="0" smtClean="0">
                <a:solidFill>
                  <a:schemeClr val="tx2"/>
                </a:solidFill>
                <a:latin typeface="Arial"/>
                <a:cs typeface="Arial"/>
              </a:rPr>
              <a:t>I</a:t>
            </a:r>
            <a:r>
              <a:rPr lang="en-US" sz="2400" dirty="0" smtClean="0">
                <a:solidFill>
                  <a:schemeClr val="tx2"/>
                </a:solidFill>
                <a:latin typeface="Arial"/>
                <a:cs typeface="Arial"/>
              </a:rPr>
              <a:t>.</a:t>
            </a:r>
          </a:p>
          <a:p>
            <a:pPr lvl="1" eaLnBrk="1" hangingPunct="1">
              <a:lnSpc>
                <a:spcPct val="80000"/>
              </a:lnSpc>
              <a:defRPr/>
            </a:pPr>
            <a:r>
              <a:rPr lang="en-US" sz="2400" dirty="0" smtClean="0">
                <a:solidFill>
                  <a:schemeClr val="tx2"/>
                </a:solidFill>
                <a:latin typeface="Arial"/>
                <a:cs typeface="Arial"/>
              </a:rPr>
              <a:t>Do users fall into unique groups?</a:t>
            </a:r>
          </a:p>
          <a:p>
            <a:pPr lvl="1" eaLnBrk="1" hangingPunct="1">
              <a:lnSpc>
                <a:spcPct val="80000"/>
              </a:lnSpc>
              <a:defRPr/>
            </a:pPr>
            <a:r>
              <a:rPr lang="en-US" sz="2400" dirty="0" smtClean="0">
                <a:solidFill>
                  <a:schemeClr val="tx2"/>
                </a:solidFill>
                <a:latin typeface="Arial"/>
                <a:cs typeface="Arial"/>
              </a:rPr>
              <a:t>Is this transaction fraudulent?</a:t>
            </a:r>
          </a:p>
          <a:p>
            <a:pPr lvl="2" eaLnBrk="1" hangingPunct="1">
              <a:lnSpc>
                <a:spcPct val="80000"/>
              </a:lnSpc>
              <a:buFont typeface="Wingdings" pitchFamily="2" charset="2"/>
              <a:buNone/>
              <a:defRPr/>
            </a:pPr>
            <a:endParaRPr lang="en-US" sz="1700" dirty="0" smtClean="0">
              <a:solidFill>
                <a:srgbClr val="CCECFF"/>
              </a:solidFill>
              <a:latin typeface="Comic Sans MS" pitchFamily="66" charset="0"/>
            </a:endParaRPr>
          </a:p>
          <a:p>
            <a:pPr lvl="2" eaLnBrk="1" hangingPunct="1">
              <a:lnSpc>
                <a:spcPct val="80000"/>
              </a:lnSpc>
              <a:buFont typeface="Wingdings" pitchFamily="2" charset="2"/>
              <a:buNone/>
              <a:defRPr/>
            </a:pPr>
            <a:r>
              <a:rPr lang="en-US" sz="1700" dirty="0" smtClean="0">
                <a:solidFill>
                  <a:srgbClr val="CCECFF"/>
                </a:solidFill>
                <a:latin typeface="Comic Sans MS" pitchFamily="66" charset="0"/>
              </a:rPr>
              <a:t>				</a:t>
            </a:r>
          </a:p>
          <a:p>
            <a:pPr lvl="2" eaLnBrk="1" hangingPunct="1">
              <a:lnSpc>
                <a:spcPct val="80000"/>
              </a:lnSpc>
              <a:buFont typeface="Wingdings" pitchFamily="2" charset="2"/>
              <a:buNone/>
              <a:defRPr/>
            </a:pPr>
            <a:endParaRPr lang="en-US" sz="2000" dirty="0" smtClean="0"/>
          </a:p>
          <a:p>
            <a:pPr eaLnBrk="1" hangingPunct="1">
              <a:lnSpc>
                <a:spcPct val="80000"/>
              </a:lnSpc>
              <a:defRPr/>
            </a:pPr>
            <a:endParaRPr lang="en-US" sz="2000" dirty="0" smtClean="0">
              <a:solidFill>
                <a:srgbClr val="FFFF00"/>
              </a:solidFill>
            </a:endParaRPr>
          </a:p>
        </p:txBody>
      </p:sp>
      <p:sp>
        <p:nvSpPr>
          <p:cNvPr id="4" name="TextBox 3"/>
          <p:cNvSpPr txBox="1"/>
          <p:nvPr/>
        </p:nvSpPr>
        <p:spPr>
          <a:xfrm>
            <a:off x="304803" y="872069"/>
            <a:ext cx="8077194" cy="1015663"/>
          </a:xfrm>
          <a:prstGeom prst="rect">
            <a:avLst/>
          </a:prstGeom>
          <a:noFill/>
        </p:spPr>
        <p:txBody>
          <a:bodyPr wrap="square" rtlCol="0">
            <a:spAutoFit/>
          </a:bodyPr>
          <a:lstStyle/>
          <a:p>
            <a:r>
              <a:rPr lang="en-US" sz="2000" b="1" dirty="0" smtClean="0"/>
              <a:t>The following lists common questions we face in industrial settings that can be addressed using data and the tools of data science.</a:t>
            </a:r>
            <a:endParaRPr lang="en-US" sz="2000" b="1" dirty="0"/>
          </a:p>
        </p:txBody>
      </p:sp>
    </p:spTree>
    <p:extLst>
      <p:ext uri="{BB962C8B-B14F-4D97-AF65-F5344CB8AC3E}">
        <p14:creationId xmlns:p14="http://schemas.microsoft.com/office/powerpoint/2010/main" val="3676250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50801"/>
            <a:ext cx="8645758" cy="625129"/>
          </a:xfrm>
        </p:spPr>
        <p:txBody>
          <a:bodyPr>
            <a:normAutofit/>
          </a:bodyPr>
          <a:lstStyle/>
          <a:p>
            <a:r>
              <a:rPr lang="en-US" sz="2800" dirty="0" smtClean="0"/>
              <a:t>problem formulation -translation</a:t>
            </a:r>
            <a:endParaRPr lang="en-US" sz="2800"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100002" y="675931"/>
            <a:ext cx="8654535" cy="1323439"/>
          </a:xfrm>
          <a:prstGeom prst="rect">
            <a:avLst/>
          </a:prstGeom>
          <a:noFill/>
        </p:spPr>
        <p:txBody>
          <a:bodyPr wrap="square" rtlCol="0">
            <a:spAutoFit/>
          </a:bodyPr>
          <a:lstStyle/>
          <a:p>
            <a:r>
              <a:rPr lang="en-US" sz="2000" b="1" dirty="0" smtClean="0"/>
              <a:t>Data Scientists speak a different language, and you need to be able to translate. This means formulating business objectives in the language of data science.</a:t>
            </a:r>
            <a:endParaRPr lang="en-US" sz="2000" b="1" dirty="0"/>
          </a:p>
          <a:p>
            <a:endParaRPr lang="en-US" sz="2000" dirty="0" smtClean="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11" name="TextBox 10"/>
          <p:cNvSpPr txBox="1"/>
          <p:nvPr/>
        </p:nvSpPr>
        <p:spPr>
          <a:xfrm>
            <a:off x="593799" y="6172191"/>
            <a:ext cx="2589682" cy="307777"/>
          </a:xfrm>
          <a:prstGeom prst="rect">
            <a:avLst/>
          </a:prstGeom>
          <a:noFill/>
        </p:spPr>
        <p:txBody>
          <a:bodyPr wrap="square" rtlCol="0">
            <a:spAutoFit/>
          </a:bodyPr>
          <a:lstStyle/>
          <a:p>
            <a:pPr algn="ctr"/>
            <a:r>
              <a:rPr lang="en-US" sz="1400" i="1" dirty="0" smtClean="0"/>
              <a:t>Tom P, CEO Dstillery</a:t>
            </a:r>
          </a:p>
        </p:txBody>
      </p:sp>
      <p:pic>
        <p:nvPicPr>
          <p:cNvPr id="8" name="Picture 7"/>
          <p:cNvPicPr>
            <a:picLocks noChangeAspect="1"/>
          </p:cNvPicPr>
          <p:nvPr/>
        </p:nvPicPr>
        <p:blipFill>
          <a:blip r:embed="rId3"/>
          <a:stretch>
            <a:fillRect/>
          </a:stretch>
        </p:blipFill>
        <p:spPr>
          <a:xfrm>
            <a:off x="593799" y="3836510"/>
            <a:ext cx="2335681" cy="2335681"/>
          </a:xfrm>
          <a:prstGeom prst="rect">
            <a:avLst/>
          </a:prstGeom>
        </p:spPr>
      </p:pic>
      <p:sp>
        <p:nvSpPr>
          <p:cNvPr id="9" name="Oval Callout 8"/>
          <p:cNvSpPr/>
          <p:nvPr/>
        </p:nvSpPr>
        <p:spPr>
          <a:xfrm>
            <a:off x="270933" y="2048933"/>
            <a:ext cx="3064934" cy="1422400"/>
          </a:xfrm>
          <a:prstGeom prst="wedgeEllipseCallout">
            <a:avLst>
              <a:gd name="adj1" fmla="val 781"/>
              <a:gd name="adj2" fmla="val 704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627666" y="2286001"/>
            <a:ext cx="2589682" cy="923330"/>
          </a:xfrm>
          <a:prstGeom prst="rect">
            <a:avLst/>
          </a:prstGeom>
          <a:noFill/>
        </p:spPr>
        <p:txBody>
          <a:bodyPr wrap="square" rtlCol="0">
            <a:spAutoFit/>
          </a:bodyPr>
          <a:lstStyle/>
          <a:p>
            <a:r>
              <a:rPr lang="en-US" dirty="0" smtClean="0">
                <a:solidFill>
                  <a:schemeClr val="bg1"/>
                </a:solidFill>
              </a:rPr>
              <a:t>We should invest in more data, but only if it drives positive ROI!</a:t>
            </a:r>
            <a:endParaRPr lang="en-US" dirty="0">
              <a:solidFill>
                <a:schemeClr val="bg1"/>
              </a:solidFill>
            </a:endParaRPr>
          </a:p>
        </p:txBody>
      </p:sp>
      <p:pic>
        <p:nvPicPr>
          <p:cNvPr id="29" name="Picture 28" descr="head_sho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0267" y="3711778"/>
            <a:ext cx="2302934" cy="2302934"/>
          </a:xfrm>
          <a:prstGeom prst="rect">
            <a:avLst/>
          </a:prstGeom>
        </p:spPr>
      </p:pic>
      <p:sp>
        <p:nvSpPr>
          <p:cNvPr id="30" name="TextBox 29"/>
          <p:cNvSpPr txBox="1"/>
          <p:nvPr/>
        </p:nvSpPr>
        <p:spPr>
          <a:xfrm>
            <a:off x="5368999" y="6076947"/>
            <a:ext cx="2589682" cy="307777"/>
          </a:xfrm>
          <a:prstGeom prst="rect">
            <a:avLst/>
          </a:prstGeom>
          <a:noFill/>
        </p:spPr>
        <p:txBody>
          <a:bodyPr wrap="square" rtlCol="0">
            <a:spAutoFit/>
          </a:bodyPr>
          <a:lstStyle/>
          <a:p>
            <a:pPr algn="ctr"/>
            <a:r>
              <a:rPr lang="en-US" sz="1400" i="1" dirty="0" smtClean="0"/>
              <a:t>Data Scientist</a:t>
            </a:r>
          </a:p>
        </p:txBody>
      </p:sp>
      <p:sp>
        <p:nvSpPr>
          <p:cNvPr id="31" name="Oval Callout 30"/>
          <p:cNvSpPr/>
          <p:nvPr/>
        </p:nvSpPr>
        <p:spPr>
          <a:xfrm>
            <a:off x="3335868" y="1523997"/>
            <a:ext cx="5808132" cy="1659467"/>
          </a:xfrm>
          <a:prstGeom prst="wedgeEllipseCallout">
            <a:avLst>
              <a:gd name="adj1" fmla="val 781"/>
              <a:gd name="adj2" fmla="val 799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911600" y="1807403"/>
            <a:ext cx="5215466" cy="1200329"/>
          </a:xfrm>
          <a:prstGeom prst="rect">
            <a:avLst/>
          </a:prstGeom>
          <a:noFill/>
        </p:spPr>
        <p:txBody>
          <a:bodyPr wrap="square" rtlCol="0">
            <a:spAutoFit/>
          </a:bodyPr>
          <a:lstStyle/>
          <a:p>
            <a:r>
              <a:rPr lang="en-US" dirty="0" smtClean="0">
                <a:solidFill>
                  <a:schemeClr val="bg1"/>
                </a:solidFill>
              </a:rPr>
              <a:t>Let me test whether or not adding incremental data assets improves the lift of our models. I can then measure the net economic benefit and normalize by cost.</a:t>
            </a:r>
            <a:endParaRPr lang="en-US" dirty="0">
              <a:solidFill>
                <a:schemeClr val="bg1"/>
              </a:solidFill>
            </a:endParaRPr>
          </a:p>
        </p:txBody>
      </p:sp>
    </p:spTree>
    <p:extLst>
      <p:ext uri="{BB962C8B-B14F-4D97-AF65-F5344CB8AC3E}">
        <p14:creationId xmlns:p14="http://schemas.microsoft.com/office/powerpoint/2010/main" val="40867935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fontScale="90000"/>
          </a:bodyPr>
          <a:lstStyle/>
          <a:p>
            <a:r>
              <a:rPr lang="en-US" dirty="0" smtClean="0"/>
              <a:t>Project/business understanding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100002" y="879127"/>
            <a:ext cx="8654535" cy="738664"/>
          </a:xfrm>
          <a:prstGeom prst="rect">
            <a:avLst/>
          </a:prstGeom>
          <a:noFill/>
        </p:spPr>
        <p:txBody>
          <a:bodyPr wrap="square" rtlCol="0">
            <a:spAutoFit/>
          </a:bodyPr>
          <a:lstStyle/>
          <a:p>
            <a:r>
              <a:rPr lang="en-US" sz="2400" b="1" dirty="0" smtClean="0"/>
              <a:t>Put the problem into context…ask questions…be creative</a:t>
            </a:r>
            <a:r>
              <a:rPr lang="en-US" sz="2400" b="1" dirty="0"/>
              <a:t>!</a:t>
            </a:r>
          </a:p>
          <a:p>
            <a:endParaRPr lang="en-US" dirty="0" smtClean="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5" name="TextBox 4"/>
          <p:cNvSpPr txBox="1"/>
          <p:nvPr/>
        </p:nvSpPr>
        <p:spPr>
          <a:xfrm>
            <a:off x="440269" y="2074770"/>
            <a:ext cx="4419600" cy="2246769"/>
          </a:xfrm>
          <a:prstGeom prst="rect">
            <a:avLst/>
          </a:prstGeom>
          <a:noFill/>
        </p:spPr>
        <p:txBody>
          <a:bodyPr wrap="square" rtlCol="0">
            <a:spAutoFit/>
          </a:bodyPr>
          <a:lstStyle/>
          <a:p>
            <a:pPr marL="285750" indent="-285750">
              <a:buFont typeface="Arial"/>
              <a:buChar char="•"/>
            </a:pPr>
            <a:r>
              <a:rPr lang="en-US" sz="2000" dirty="0" smtClean="0"/>
              <a:t>What is the goal of the solution?</a:t>
            </a:r>
          </a:p>
          <a:p>
            <a:pPr marL="285750" indent="-285750">
              <a:buFont typeface="Arial"/>
              <a:buChar char="•"/>
            </a:pPr>
            <a:r>
              <a:rPr lang="en-US" sz="2000" dirty="0" smtClean="0"/>
              <a:t>Why do we need to do this?</a:t>
            </a:r>
          </a:p>
          <a:p>
            <a:pPr marL="285750" indent="-285750">
              <a:buFont typeface="Arial"/>
              <a:buChar char="•"/>
            </a:pPr>
            <a:r>
              <a:rPr lang="en-US" sz="2000" dirty="0" smtClean="0"/>
              <a:t>What data is available?</a:t>
            </a:r>
          </a:p>
          <a:p>
            <a:pPr marL="285750" indent="-285750">
              <a:buFont typeface="Arial"/>
              <a:buChar char="•"/>
            </a:pPr>
            <a:r>
              <a:rPr lang="en-US" sz="2000" dirty="0" smtClean="0"/>
              <a:t>What constraints exist?</a:t>
            </a:r>
          </a:p>
          <a:p>
            <a:pPr marL="285750" indent="-285750">
              <a:buFont typeface="Arial"/>
              <a:buChar char="•"/>
            </a:pPr>
            <a:r>
              <a:rPr lang="en-US" sz="2000" dirty="0" smtClean="0"/>
              <a:t>What is an acceptable solution?</a:t>
            </a:r>
          </a:p>
          <a:p>
            <a:pPr marL="285750" indent="-285750">
              <a:buFont typeface="Arial"/>
              <a:buChar char="•"/>
            </a:pPr>
            <a:r>
              <a:rPr lang="en-US" sz="2000" dirty="0" smtClean="0"/>
              <a:t>How do we measure?</a:t>
            </a:r>
          </a:p>
          <a:p>
            <a:pPr marL="285750" indent="-285750">
              <a:buFont typeface="Arial"/>
              <a:buChar char="•"/>
            </a:pPr>
            <a:r>
              <a:rPr lang="en-US" sz="2000" dirty="0" smtClean="0"/>
              <a:t>What is success?</a:t>
            </a:r>
            <a:endParaRPr lang="en-US" sz="2000" dirty="0"/>
          </a:p>
        </p:txBody>
      </p:sp>
      <p:pic>
        <p:nvPicPr>
          <p:cNvPr id="10" name="Picture 9"/>
          <p:cNvPicPr>
            <a:picLocks noChangeAspect="1"/>
          </p:cNvPicPr>
          <p:nvPr/>
        </p:nvPicPr>
        <p:blipFill>
          <a:blip r:embed="rId3"/>
          <a:stretch>
            <a:fillRect/>
          </a:stretch>
        </p:blipFill>
        <p:spPr>
          <a:xfrm>
            <a:off x="0" y="4343400"/>
            <a:ext cx="3187700" cy="2514600"/>
          </a:xfrm>
          <a:prstGeom prst="rect">
            <a:avLst/>
          </a:prstGeom>
        </p:spPr>
      </p:pic>
      <p:sp>
        <p:nvSpPr>
          <p:cNvPr id="11" name="TextBox 10"/>
          <p:cNvSpPr txBox="1"/>
          <p:nvPr/>
        </p:nvSpPr>
        <p:spPr>
          <a:xfrm>
            <a:off x="393327" y="1727207"/>
            <a:ext cx="2786303" cy="400110"/>
          </a:xfrm>
          <a:prstGeom prst="rect">
            <a:avLst/>
          </a:prstGeom>
          <a:noFill/>
        </p:spPr>
        <p:txBody>
          <a:bodyPr wrap="square" rtlCol="0">
            <a:spAutoFit/>
          </a:bodyPr>
          <a:lstStyle/>
          <a:p>
            <a:r>
              <a:rPr lang="en-US" sz="2000" b="1" dirty="0" smtClean="0">
                <a:solidFill>
                  <a:schemeClr val="tx2"/>
                </a:solidFill>
              </a:rPr>
              <a:t>Be prepared to ask…</a:t>
            </a:r>
            <a:endParaRPr lang="en-US" sz="2000" b="1" dirty="0">
              <a:solidFill>
                <a:schemeClr val="tx2"/>
              </a:solidFill>
            </a:endParaRPr>
          </a:p>
        </p:txBody>
      </p:sp>
      <p:sp>
        <p:nvSpPr>
          <p:cNvPr id="12" name="Right Arrow 11"/>
          <p:cNvSpPr/>
          <p:nvPr/>
        </p:nvSpPr>
        <p:spPr>
          <a:xfrm>
            <a:off x="4453469" y="2997200"/>
            <a:ext cx="812800" cy="2878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6079067" y="2506125"/>
            <a:ext cx="1507066" cy="524933"/>
            <a:chOff x="6079067" y="2082800"/>
            <a:chExt cx="1507066" cy="524933"/>
          </a:xfrm>
        </p:grpSpPr>
        <p:sp>
          <p:nvSpPr>
            <p:cNvPr id="13" name="Rounded Rectangle 12"/>
            <p:cNvSpPr/>
            <p:nvPr/>
          </p:nvSpPr>
          <p:spPr>
            <a:xfrm>
              <a:off x="6079067" y="2082800"/>
              <a:ext cx="1507066" cy="524933"/>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6451600" y="2133602"/>
              <a:ext cx="982133" cy="369332"/>
            </a:xfrm>
            <a:prstGeom prst="rect">
              <a:avLst/>
            </a:prstGeom>
            <a:noFill/>
          </p:spPr>
          <p:txBody>
            <a:bodyPr wrap="square" rtlCol="0">
              <a:spAutoFit/>
            </a:bodyPr>
            <a:lstStyle/>
            <a:p>
              <a:r>
                <a:rPr lang="en-US" b="1" dirty="0" smtClean="0">
                  <a:solidFill>
                    <a:schemeClr val="bg1"/>
                  </a:solidFill>
                </a:rPr>
                <a:t>Sales</a:t>
              </a:r>
              <a:endParaRPr lang="en-US" b="1" dirty="0">
                <a:solidFill>
                  <a:schemeClr val="bg1"/>
                </a:solidFill>
              </a:endParaRPr>
            </a:p>
          </p:txBody>
        </p:sp>
      </p:grpSp>
      <p:grpSp>
        <p:nvGrpSpPr>
          <p:cNvPr id="16" name="Group 15"/>
          <p:cNvGrpSpPr/>
          <p:nvPr/>
        </p:nvGrpSpPr>
        <p:grpSpPr>
          <a:xfrm>
            <a:off x="6079070" y="3115716"/>
            <a:ext cx="1507066" cy="524933"/>
            <a:chOff x="6079067" y="2082800"/>
            <a:chExt cx="1507066" cy="524933"/>
          </a:xfrm>
        </p:grpSpPr>
        <p:sp>
          <p:nvSpPr>
            <p:cNvPr id="17" name="Rounded Rectangle 16"/>
            <p:cNvSpPr/>
            <p:nvPr/>
          </p:nvSpPr>
          <p:spPr>
            <a:xfrm>
              <a:off x="6079067" y="2082800"/>
              <a:ext cx="1507066" cy="524933"/>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163733" y="2133602"/>
              <a:ext cx="1354666" cy="369332"/>
            </a:xfrm>
            <a:prstGeom prst="rect">
              <a:avLst/>
            </a:prstGeom>
            <a:noFill/>
          </p:spPr>
          <p:txBody>
            <a:bodyPr wrap="square" rtlCol="0">
              <a:spAutoFit/>
            </a:bodyPr>
            <a:lstStyle/>
            <a:p>
              <a:r>
                <a:rPr lang="en-US" b="1" dirty="0" smtClean="0">
                  <a:solidFill>
                    <a:schemeClr val="bg1"/>
                  </a:solidFill>
                </a:rPr>
                <a:t>Marketing</a:t>
              </a:r>
              <a:endParaRPr lang="en-US" b="1" dirty="0">
                <a:solidFill>
                  <a:schemeClr val="bg1"/>
                </a:solidFill>
              </a:endParaRPr>
            </a:p>
          </p:txBody>
        </p:sp>
      </p:grpSp>
      <p:grpSp>
        <p:nvGrpSpPr>
          <p:cNvPr id="19" name="Group 18"/>
          <p:cNvGrpSpPr/>
          <p:nvPr/>
        </p:nvGrpSpPr>
        <p:grpSpPr>
          <a:xfrm>
            <a:off x="6096006" y="3708374"/>
            <a:ext cx="1557865" cy="524933"/>
            <a:chOff x="6079067" y="2082800"/>
            <a:chExt cx="1557865" cy="524933"/>
          </a:xfrm>
        </p:grpSpPr>
        <p:sp>
          <p:nvSpPr>
            <p:cNvPr id="20" name="Rounded Rectangle 19"/>
            <p:cNvSpPr/>
            <p:nvPr/>
          </p:nvSpPr>
          <p:spPr>
            <a:xfrm>
              <a:off x="6079067" y="2082800"/>
              <a:ext cx="1507066" cy="524933"/>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129866" y="2133602"/>
              <a:ext cx="1507066" cy="369332"/>
            </a:xfrm>
            <a:prstGeom prst="rect">
              <a:avLst/>
            </a:prstGeom>
            <a:noFill/>
          </p:spPr>
          <p:txBody>
            <a:bodyPr wrap="square" rtlCol="0">
              <a:spAutoFit/>
            </a:bodyPr>
            <a:lstStyle/>
            <a:p>
              <a:r>
                <a:rPr lang="en-US" b="1" dirty="0" smtClean="0">
                  <a:solidFill>
                    <a:schemeClr val="bg1"/>
                  </a:solidFill>
                </a:rPr>
                <a:t>Technology</a:t>
              </a:r>
              <a:endParaRPr lang="en-US" b="1" dirty="0">
                <a:solidFill>
                  <a:schemeClr val="bg1"/>
                </a:solidFill>
              </a:endParaRPr>
            </a:p>
          </p:txBody>
        </p:sp>
      </p:grpSp>
      <p:grpSp>
        <p:nvGrpSpPr>
          <p:cNvPr id="22" name="Group 21"/>
          <p:cNvGrpSpPr/>
          <p:nvPr/>
        </p:nvGrpSpPr>
        <p:grpSpPr>
          <a:xfrm>
            <a:off x="6096006" y="4284096"/>
            <a:ext cx="1557864" cy="524933"/>
            <a:chOff x="6079067" y="2082800"/>
            <a:chExt cx="1557864" cy="524933"/>
          </a:xfrm>
        </p:grpSpPr>
        <p:sp>
          <p:nvSpPr>
            <p:cNvPr id="23" name="Rounded Rectangle 22"/>
            <p:cNvSpPr/>
            <p:nvPr/>
          </p:nvSpPr>
          <p:spPr>
            <a:xfrm>
              <a:off x="6079067" y="2082800"/>
              <a:ext cx="1507066" cy="524933"/>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163732" y="2133602"/>
              <a:ext cx="1473199" cy="369332"/>
            </a:xfrm>
            <a:prstGeom prst="rect">
              <a:avLst/>
            </a:prstGeom>
            <a:noFill/>
          </p:spPr>
          <p:txBody>
            <a:bodyPr wrap="square" rtlCol="0">
              <a:spAutoFit/>
            </a:bodyPr>
            <a:lstStyle/>
            <a:p>
              <a:r>
                <a:rPr lang="en-US" b="1" dirty="0" smtClean="0">
                  <a:solidFill>
                    <a:schemeClr val="bg1"/>
                  </a:solidFill>
                </a:rPr>
                <a:t>Operations</a:t>
              </a:r>
              <a:endParaRPr lang="en-US" b="1" dirty="0">
                <a:solidFill>
                  <a:schemeClr val="bg1"/>
                </a:solidFill>
              </a:endParaRPr>
            </a:p>
          </p:txBody>
        </p:sp>
      </p:grpSp>
      <p:grpSp>
        <p:nvGrpSpPr>
          <p:cNvPr id="25" name="Group 24"/>
          <p:cNvGrpSpPr/>
          <p:nvPr/>
        </p:nvGrpSpPr>
        <p:grpSpPr>
          <a:xfrm>
            <a:off x="6079067" y="1927199"/>
            <a:ext cx="1507066" cy="524933"/>
            <a:chOff x="6079067" y="2082800"/>
            <a:chExt cx="1507066" cy="524933"/>
          </a:xfrm>
        </p:grpSpPr>
        <p:sp>
          <p:nvSpPr>
            <p:cNvPr id="26" name="Rounded Rectangle 25"/>
            <p:cNvSpPr/>
            <p:nvPr/>
          </p:nvSpPr>
          <p:spPr>
            <a:xfrm>
              <a:off x="6079067" y="2082800"/>
              <a:ext cx="1507066" cy="524933"/>
            </a:xfrm>
            <a:prstGeom prst="roundRect">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6163733" y="2133602"/>
              <a:ext cx="1354666" cy="369332"/>
            </a:xfrm>
            <a:prstGeom prst="rect">
              <a:avLst/>
            </a:prstGeom>
            <a:noFill/>
          </p:spPr>
          <p:txBody>
            <a:bodyPr wrap="square" rtlCol="0">
              <a:spAutoFit/>
            </a:bodyPr>
            <a:lstStyle/>
            <a:p>
              <a:pPr algn="ctr"/>
              <a:r>
                <a:rPr lang="en-US" b="1" dirty="0" smtClean="0">
                  <a:solidFill>
                    <a:schemeClr val="bg1"/>
                  </a:solidFill>
                </a:rPr>
                <a:t>Exec</a:t>
              </a:r>
              <a:endParaRPr lang="en-US" b="1" dirty="0">
                <a:solidFill>
                  <a:schemeClr val="bg1"/>
                </a:solidFill>
              </a:endParaRPr>
            </a:p>
          </p:txBody>
        </p:sp>
      </p:grpSp>
    </p:spTree>
    <p:extLst>
      <p:ext uri="{BB962C8B-B14F-4D97-AF65-F5344CB8AC3E}">
        <p14:creationId xmlns:p14="http://schemas.microsoft.com/office/powerpoint/2010/main" val="15228111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fontScale="90000"/>
          </a:bodyPr>
          <a:lstStyle/>
          <a:p>
            <a:r>
              <a:rPr lang="en-US" dirty="0" smtClean="0"/>
              <a:t>Tips for problem formulation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3" name="TextBox 2"/>
          <p:cNvSpPr txBox="1"/>
          <p:nvPr/>
        </p:nvSpPr>
        <p:spPr>
          <a:xfrm>
            <a:off x="220134" y="878939"/>
            <a:ext cx="8077200" cy="461665"/>
          </a:xfrm>
          <a:prstGeom prst="rect">
            <a:avLst/>
          </a:prstGeom>
          <a:noFill/>
        </p:spPr>
        <p:txBody>
          <a:bodyPr wrap="square" rtlCol="0">
            <a:spAutoFit/>
          </a:bodyPr>
          <a:lstStyle/>
          <a:p>
            <a:r>
              <a:rPr lang="en-US" sz="2400" b="1" dirty="0" smtClean="0"/>
              <a:t>Simplify the problem and iterate as much as possible</a:t>
            </a:r>
            <a:endParaRPr lang="en-US" sz="2400" b="1" dirty="0"/>
          </a:p>
        </p:txBody>
      </p:sp>
      <p:sp>
        <p:nvSpPr>
          <p:cNvPr id="5" name="TextBox 4"/>
          <p:cNvSpPr txBox="1"/>
          <p:nvPr/>
        </p:nvSpPr>
        <p:spPr>
          <a:xfrm>
            <a:off x="237071" y="1422410"/>
            <a:ext cx="8534399" cy="369332"/>
          </a:xfrm>
          <a:prstGeom prst="rect">
            <a:avLst/>
          </a:prstGeom>
          <a:noFill/>
        </p:spPr>
        <p:txBody>
          <a:bodyPr wrap="square" rtlCol="0">
            <a:spAutoFit/>
          </a:bodyPr>
          <a:lstStyle/>
          <a:p>
            <a:r>
              <a:rPr lang="en-US" i="1" dirty="0" smtClean="0">
                <a:solidFill>
                  <a:srgbClr val="FF0000"/>
                </a:solidFill>
              </a:rPr>
              <a:t>Keep the problem simpler at first, add more to it later.</a:t>
            </a:r>
            <a:endParaRPr lang="en-US" dirty="0">
              <a:solidFill>
                <a:srgbClr val="FF0000"/>
              </a:solidFill>
            </a:endParaRPr>
          </a:p>
        </p:txBody>
      </p:sp>
      <p:pic>
        <p:nvPicPr>
          <p:cNvPr id="7" name="Picture 6"/>
          <p:cNvPicPr>
            <a:picLocks noChangeAspect="1"/>
          </p:cNvPicPr>
          <p:nvPr/>
        </p:nvPicPr>
        <p:blipFill>
          <a:blip r:embed="rId3"/>
          <a:stretch>
            <a:fillRect/>
          </a:stretch>
        </p:blipFill>
        <p:spPr>
          <a:xfrm>
            <a:off x="345540" y="2166658"/>
            <a:ext cx="4419601" cy="3312766"/>
          </a:xfrm>
          <a:prstGeom prst="rect">
            <a:avLst/>
          </a:prstGeom>
        </p:spPr>
      </p:pic>
      <p:sp>
        <p:nvSpPr>
          <p:cNvPr id="8" name="TextBox 7"/>
          <p:cNvSpPr txBox="1"/>
          <p:nvPr/>
        </p:nvSpPr>
        <p:spPr>
          <a:xfrm>
            <a:off x="345540" y="5438975"/>
            <a:ext cx="4673600" cy="584776"/>
          </a:xfrm>
          <a:prstGeom prst="rect">
            <a:avLst/>
          </a:prstGeom>
          <a:noFill/>
        </p:spPr>
        <p:txBody>
          <a:bodyPr wrap="square" rtlCol="0">
            <a:spAutoFit/>
          </a:bodyPr>
          <a:lstStyle/>
          <a:p>
            <a:pPr algn="ctr"/>
            <a:r>
              <a:rPr lang="en-US" sz="1600" b="1" dirty="0" smtClean="0"/>
              <a:t>Model Complexity and </a:t>
            </a:r>
          </a:p>
          <a:p>
            <a:pPr algn="ctr"/>
            <a:r>
              <a:rPr lang="en-US" sz="1600" b="1" dirty="0" smtClean="0"/>
              <a:t>Effort Building/Implementing</a:t>
            </a:r>
            <a:endParaRPr lang="en-US" sz="1600" b="1" dirty="0"/>
          </a:p>
        </p:txBody>
      </p:sp>
      <p:sp>
        <p:nvSpPr>
          <p:cNvPr id="9" name="TextBox 8"/>
          <p:cNvSpPr txBox="1"/>
          <p:nvPr/>
        </p:nvSpPr>
        <p:spPr>
          <a:xfrm>
            <a:off x="5188466" y="2302933"/>
            <a:ext cx="3312067" cy="1754327"/>
          </a:xfrm>
          <a:prstGeom prst="rect">
            <a:avLst/>
          </a:prstGeom>
          <a:noFill/>
        </p:spPr>
        <p:txBody>
          <a:bodyPr wrap="square" rtlCol="0">
            <a:spAutoFit/>
          </a:bodyPr>
          <a:lstStyle/>
          <a:p>
            <a:r>
              <a:rPr lang="en-US" dirty="0" smtClean="0">
                <a:solidFill>
                  <a:srgbClr val="FF0000"/>
                </a:solidFill>
              </a:rPr>
              <a:t>A good but simple model is always better than no model!</a:t>
            </a:r>
          </a:p>
          <a:p>
            <a:endParaRPr lang="en-US" dirty="0">
              <a:solidFill>
                <a:srgbClr val="FF0000"/>
              </a:solidFill>
            </a:endParaRPr>
          </a:p>
          <a:p>
            <a:r>
              <a:rPr lang="en-US" dirty="0" smtClean="0">
                <a:solidFill>
                  <a:srgbClr val="FF0000"/>
                </a:solidFill>
              </a:rPr>
              <a:t>Bias yourself towards deployment when competing against time.</a:t>
            </a:r>
            <a:endParaRPr lang="en-US" dirty="0">
              <a:solidFill>
                <a:srgbClr val="FF0000"/>
              </a:solidFill>
            </a:endParaRPr>
          </a:p>
        </p:txBody>
      </p:sp>
      <p:sp>
        <p:nvSpPr>
          <p:cNvPr id="10" name="Left Arrow 9"/>
          <p:cNvSpPr/>
          <p:nvPr/>
        </p:nvSpPr>
        <p:spPr>
          <a:xfrm rot="19790159">
            <a:off x="4307931" y="3257783"/>
            <a:ext cx="721268" cy="216932"/>
          </a:xfrm>
          <a:prstGeom prst="lef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25704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a:bodyPr>
          <a:lstStyle/>
          <a:p>
            <a:r>
              <a:rPr lang="en-US" dirty="0" smtClean="0"/>
              <a:t>Data</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3" name="TextBox 2"/>
          <p:cNvSpPr txBox="1"/>
          <p:nvPr/>
        </p:nvSpPr>
        <p:spPr>
          <a:xfrm>
            <a:off x="220134" y="878939"/>
            <a:ext cx="8077200" cy="461665"/>
          </a:xfrm>
          <a:prstGeom prst="rect">
            <a:avLst/>
          </a:prstGeom>
          <a:noFill/>
        </p:spPr>
        <p:txBody>
          <a:bodyPr wrap="square" rtlCol="0">
            <a:spAutoFit/>
          </a:bodyPr>
          <a:lstStyle/>
          <a:p>
            <a:r>
              <a:rPr lang="en-US" sz="2400" b="1" dirty="0" smtClean="0"/>
              <a:t>Clearly the most important topic yet…</a:t>
            </a:r>
            <a:endParaRPr lang="en-US" sz="2400" b="1" dirty="0"/>
          </a:p>
        </p:txBody>
      </p:sp>
      <p:sp>
        <p:nvSpPr>
          <p:cNvPr id="5" name="TextBox 4"/>
          <p:cNvSpPr txBox="1"/>
          <p:nvPr/>
        </p:nvSpPr>
        <p:spPr>
          <a:xfrm>
            <a:off x="237071" y="1608685"/>
            <a:ext cx="8534399" cy="923330"/>
          </a:xfrm>
          <a:prstGeom prst="rect">
            <a:avLst/>
          </a:prstGeom>
          <a:noFill/>
        </p:spPr>
        <p:txBody>
          <a:bodyPr wrap="square" rtlCol="0">
            <a:spAutoFit/>
          </a:bodyPr>
          <a:lstStyle/>
          <a:p>
            <a:r>
              <a:rPr lang="en-US" i="1" dirty="0" smtClean="0">
                <a:solidFill>
                  <a:srgbClr val="FF0000"/>
                </a:solidFill>
              </a:rPr>
              <a:t>Rules of thumb</a:t>
            </a:r>
          </a:p>
          <a:p>
            <a:endParaRPr lang="en-US" i="1" dirty="0">
              <a:solidFill>
                <a:srgbClr val="FF0000"/>
              </a:solidFill>
            </a:endParaRPr>
          </a:p>
          <a:p>
            <a:endParaRPr lang="en-US" dirty="0">
              <a:solidFill>
                <a:srgbClr val="FF0000"/>
              </a:solidFill>
            </a:endParaRPr>
          </a:p>
        </p:txBody>
      </p:sp>
      <p:sp>
        <p:nvSpPr>
          <p:cNvPr id="11" name="TextBox 10"/>
          <p:cNvSpPr txBox="1"/>
          <p:nvPr/>
        </p:nvSpPr>
        <p:spPr>
          <a:xfrm>
            <a:off x="287888" y="2244146"/>
            <a:ext cx="6536267" cy="3108544"/>
          </a:xfrm>
          <a:prstGeom prst="rect">
            <a:avLst/>
          </a:prstGeom>
          <a:noFill/>
        </p:spPr>
        <p:txBody>
          <a:bodyPr wrap="square" rtlCol="0">
            <a:spAutoFit/>
          </a:bodyPr>
          <a:lstStyle/>
          <a:p>
            <a:pPr marL="342900" indent="-342900">
              <a:buAutoNum type="arabicPeriod"/>
            </a:pPr>
            <a:r>
              <a:rPr lang="en-US" sz="2800" dirty="0" smtClean="0"/>
              <a:t>Know where your data comes from.</a:t>
            </a:r>
          </a:p>
          <a:p>
            <a:pPr marL="342900" indent="-342900">
              <a:buAutoNum type="arabicPeriod"/>
            </a:pPr>
            <a:endParaRPr lang="en-US" sz="2800" dirty="0" smtClean="0"/>
          </a:p>
          <a:p>
            <a:pPr marL="342900" indent="-342900">
              <a:buAutoNum type="arabicPeriod"/>
            </a:pPr>
            <a:r>
              <a:rPr lang="en-US" sz="2800" dirty="0" smtClean="0"/>
              <a:t>Know how to get the data.</a:t>
            </a:r>
          </a:p>
          <a:p>
            <a:pPr marL="342900" indent="-342900">
              <a:buAutoNum type="arabicPeriod"/>
            </a:pPr>
            <a:endParaRPr lang="en-US" sz="2800" dirty="0" smtClean="0"/>
          </a:p>
          <a:p>
            <a:pPr marL="342900" indent="-342900">
              <a:buAutoNum type="arabicPeriod"/>
            </a:pPr>
            <a:r>
              <a:rPr lang="en-US" sz="2800" dirty="0" smtClean="0"/>
              <a:t>Know what your data looks like.</a:t>
            </a:r>
          </a:p>
          <a:p>
            <a:pPr marL="342900" indent="-342900">
              <a:buAutoNum type="arabicPeriod"/>
            </a:pPr>
            <a:endParaRPr lang="en-US" sz="2800" dirty="0" smtClean="0"/>
          </a:p>
          <a:p>
            <a:pPr marL="342900" indent="-342900">
              <a:buAutoNum type="arabicPeriod"/>
            </a:pPr>
            <a:r>
              <a:rPr lang="en-US" sz="2800" dirty="0" smtClean="0"/>
              <a:t>Know the limits of your data.</a:t>
            </a:r>
            <a:endParaRPr lang="en-US" sz="2800" dirty="0"/>
          </a:p>
        </p:txBody>
      </p:sp>
      <p:sp>
        <p:nvSpPr>
          <p:cNvPr id="12" name="TextBox 11"/>
          <p:cNvSpPr txBox="1"/>
          <p:nvPr/>
        </p:nvSpPr>
        <p:spPr>
          <a:xfrm>
            <a:off x="237071" y="5572837"/>
            <a:ext cx="8534399" cy="923330"/>
          </a:xfrm>
          <a:prstGeom prst="rect">
            <a:avLst/>
          </a:prstGeom>
          <a:noFill/>
        </p:spPr>
        <p:txBody>
          <a:bodyPr wrap="square" rtlCol="0">
            <a:spAutoFit/>
          </a:bodyPr>
          <a:lstStyle/>
          <a:p>
            <a:r>
              <a:rPr lang="en-US" i="1" dirty="0" smtClean="0">
                <a:solidFill>
                  <a:srgbClr val="FF0000"/>
                </a:solidFill>
              </a:rPr>
              <a:t>Don’t worry, we will cover this topic extensively!</a:t>
            </a:r>
          </a:p>
          <a:p>
            <a:endParaRPr lang="en-US" i="1"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02463176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79" y="-378359"/>
            <a:ext cx="8645758" cy="1155888"/>
          </a:xfrm>
        </p:spPr>
        <p:txBody>
          <a:bodyPr>
            <a:normAutofit/>
          </a:bodyPr>
          <a:lstStyle/>
          <a:p>
            <a:r>
              <a:rPr lang="en-US" dirty="0" smtClean="0"/>
              <a:t>modeling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794000" y="-931333"/>
            <a:ext cx="184666" cy="369332"/>
          </a:xfrm>
          <a:prstGeom prst="rect">
            <a:avLst/>
          </a:prstGeom>
          <a:noFill/>
        </p:spPr>
        <p:txBody>
          <a:bodyPr wrap="none" rtlCol="0">
            <a:spAutoFit/>
          </a:bodyPr>
          <a:lstStyle/>
          <a:p>
            <a:endParaRPr lang="en-US" dirty="0"/>
          </a:p>
        </p:txBody>
      </p:sp>
      <p:sp>
        <p:nvSpPr>
          <p:cNvPr id="3" name="TextBox 2"/>
          <p:cNvSpPr txBox="1"/>
          <p:nvPr/>
        </p:nvSpPr>
        <p:spPr>
          <a:xfrm>
            <a:off x="220134" y="878939"/>
            <a:ext cx="8077200" cy="461665"/>
          </a:xfrm>
          <a:prstGeom prst="rect">
            <a:avLst/>
          </a:prstGeom>
          <a:noFill/>
        </p:spPr>
        <p:txBody>
          <a:bodyPr wrap="square" rtlCol="0">
            <a:spAutoFit/>
          </a:bodyPr>
          <a:lstStyle/>
          <a:p>
            <a:r>
              <a:rPr lang="en-US" sz="2400" b="1" dirty="0" smtClean="0"/>
              <a:t>The engine of data science.</a:t>
            </a:r>
            <a:endParaRPr lang="en-US" sz="2400" b="1" dirty="0"/>
          </a:p>
        </p:txBody>
      </p:sp>
      <p:pic>
        <p:nvPicPr>
          <p:cNvPr id="7" name="Picture 6"/>
          <p:cNvPicPr>
            <a:picLocks noChangeAspect="1"/>
          </p:cNvPicPr>
          <p:nvPr/>
        </p:nvPicPr>
        <p:blipFill>
          <a:blip r:embed="rId3"/>
          <a:stretch>
            <a:fillRect/>
          </a:stretch>
        </p:blipFill>
        <p:spPr>
          <a:xfrm>
            <a:off x="220134" y="1553636"/>
            <a:ext cx="4174067" cy="4136121"/>
          </a:xfrm>
          <a:prstGeom prst="rect">
            <a:avLst/>
          </a:prstGeom>
        </p:spPr>
      </p:pic>
      <p:sp>
        <p:nvSpPr>
          <p:cNvPr id="10" name="TextBox 9"/>
          <p:cNvSpPr txBox="1"/>
          <p:nvPr/>
        </p:nvSpPr>
        <p:spPr>
          <a:xfrm>
            <a:off x="5367872" y="1913486"/>
            <a:ext cx="2709328" cy="2554545"/>
          </a:xfrm>
          <a:prstGeom prst="rect">
            <a:avLst/>
          </a:prstGeom>
          <a:noFill/>
        </p:spPr>
        <p:txBody>
          <a:bodyPr wrap="square" rtlCol="0">
            <a:spAutoFit/>
          </a:bodyPr>
          <a:lstStyle/>
          <a:p>
            <a:r>
              <a:rPr lang="en-US" sz="2000" dirty="0" smtClean="0">
                <a:solidFill>
                  <a:srgbClr val="D1282E"/>
                </a:solidFill>
              </a:rPr>
              <a:t>Modeling is how you get from data to insights and decision making. </a:t>
            </a:r>
          </a:p>
          <a:p>
            <a:endParaRPr lang="en-US" sz="2000" dirty="0">
              <a:solidFill>
                <a:srgbClr val="D1282E"/>
              </a:solidFill>
            </a:endParaRPr>
          </a:p>
          <a:p>
            <a:r>
              <a:rPr lang="en-US" sz="2000" dirty="0" smtClean="0">
                <a:solidFill>
                  <a:srgbClr val="D1282E"/>
                </a:solidFill>
              </a:rPr>
              <a:t>We will cover how this is done extensively in this course.</a:t>
            </a:r>
            <a:endParaRPr lang="en-US" sz="2000" dirty="0">
              <a:solidFill>
                <a:srgbClr val="D1282E"/>
              </a:solidFill>
            </a:endParaRPr>
          </a:p>
        </p:txBody>
      </p:sp>
      <p:cxnSp>
        <p:nvCxnSpPr>
          <p:cNvPr id="12" name="Straight Arrow Connector 11"/>
          <p:cNvCxnSpPr/>
          <p:nvPr/>
        </p:nvCxnSpPr>
        <p:spPr>
          <a:xfrm flipH="1">
            <a:off x="3937001" y="3556004"/>
            <a:ext cx="965200" cy="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19206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2381</TotalTime>
  <Words>731</Words>
  <Application>Microsoft Macintosh PowerPoint</Application>
  <PresentationFormat>On-screen Show (4:3)</PresentationFormat>
  <Paragraphs>112</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Essential</vt:lpstr>
      <vt:lpstr>PowerPoint Presentation</vt:lpstr>
      <vt:lpstr>Data mining process overview</vt:lpstr>
      <vt:lpstr>Data mining process</vt:lpstr>
      <vt:lpstr>Common business questions</vt:lpstr>
      <vt:lpstr>problem formulation -translation</vt:lpstr>
      <vt:lpstr>Project/business understanding</vt:lpstr>
      <vt:lpstr>Tips for problem formulation</vt:lpstr>
      <vt:lpstr>Data</vt:lpstr>
      <vt:lpstr>modeling</vt:lpstr>
      <vt:lpstr>evaluation</vt:lpstr>
      <vt:lpstr>deployment</vt:lpstr>
      <vt:lpstr>Full circle</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44</cp:revision>
  <cp:lastPrinted>2015-09-16T19:10:24Z</cp:lastPrinted>
  <dcterms:created xsi:type="dcterms:W3CDTF">2014-08-12T17:27:36Z</dcterms:created>
  <dcterms:modified xsi:type="dcterms:W3CDTF">2015-09-16T19:12:11Z</dcterms:modified>
</cp:coreProperties>
</file>