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9"/>
  </p:notesMasterIdLst>
  <p:sldIdLst>
    <p:sldId id="256" r:id="rId2"/>
    <p:sldId id="286" r:id="rId3"/>
    <p:sldId id="282" r:id="rId4"/>
    <p:sldId id="283" r:id="rId5"/>
    <p:sldId id="285" r:id="rId6"/>
    <p:sldId id="284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8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124" autoAdjust="0"/>
  </p:normalViewPr>
  <p:slideViewPr>
    <p:cSldViewPr snapToGrid="0" snapToObjects="1">
      <p:cViewPr>
        <p:scale>
          <a:sx n="75" d="100"/>
          <a:sy n="75" d="100"/>
        </p:scale>
        <p:origin x="2680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rian\My%20Documents\presentations\pres%20misc%20analysis\rachel%20columb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Sheet2!$A$4:$A$10</c:f>
              <c:strCache>
                <c:ptCount val="7"/>
                <c:pt idx="0">
                  <c:v>Random Forest</c:v>
                </c:pt>
                <c:pt idx="1">
                  <c:v>Neural Net</c:v>
                </c:pt>
                <c:pt idx="2">
                  <c:v>K-NN</c:v>
                </c:pt>
                <c:pt idx="3">
                  <c:v>SVM</c:v>
                </c:pt>
                <c:pt idx="4">
                  <c:v>Decision Tree</c:v>
                </c:pt>
                <c:pt idx="5">
                  <c:v>Logistic Regression</c:v>
                </c:pt>
                <c:pt idx="6">
                  <c:v>Naïve Bayes</c:v>
                </c:pt>
              </c:strCache>
            </c:strRef>
          </c:cat>
          <c:val>
            <c:numRef>
              <c:f>Sheet2!$B$4:$B$10</c:f>
              <c:numCache>
                <c:formatCode>General</c:formatCode>
                <c:ptCount val="7"/>
                <c:pt idx="0">
                  <c:v>0.884000000000001</c:v>
                </c:pt>
                <c:pt idx="1">
                  <c:v>0.854000000000001</c:v>
                </c:pt>
                <c:pt idx="2">
                  <c:v>0.81</c:v>
                </c:pt>
                <c:pt idx="3">
                  <c:v>0.781</c:v>
                </c:pt>
                <c:pt idx="4">
                  <c:v>0.708000000000001</c:v>
                </c:pt>
                <c:pt idx="5">
                  <c:v>0.700000000000001</c:v>
                </c:pt>
                <c:pt idx="6">
                  <c:v>0.481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189968"/>
        <c:axId val="-2115091056"/>
      </c:barChart>
      <c:catAx>
        <c:axId val="-2115189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5091056"/>
        <c:crosses val="autoZero"/>
        <c:auto val="1"/>
        <c:lblAlgn val="ctr"/>
        <c:lblOffset val="100"/>
        <c:noMultiLvlLbl val="0"/>
      </c:catAx>
      <c:valAx>
        <c:axId val="-211509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189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EDC6-0CAF-A442-80CF-5F19E6B5F384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80E0-46B4-8149-A6A1-3A16A372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=aMDe5pODkB0 (</a:t>
            </a:r>
            <a:r>
              <a:rPr lang="en-US" dirty="0" err="1" smtClean="0"/>
              <a:t>harlan</a:t>
            </a:r>
            <a:r>
              <a:rPr lang="en-US" dirty="0" smtClean="0"/>
              <a:t> </a:t>
            </a:r>
            <a:r>
              <a:rPr lang="en-US" dirty="0" err="1" smtClean="0"/>
              <a:t>harris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finding structure</a:t>
            </a:r>
            <a:r>
              <a:rPr lang="en-US" baseline="0" dirty="0" smtClean="0"/>
              <a:t> is to information from one source to reduce uncertainty about another source.</a:t>
            </a:r>
          </a:p>
          <a:p>
            <a:r>
              <a:rPr lang="en-US" baseline="0" dirty="0" smtClean="0"/>
              <a:t>What does this mean? Conditional distribution example. I.e., carnival guy who guesses your weight. If I can see your height I can reduce uncertainty about weight.</a:t>
            </a:r>
          </a:p>
          <a:p>
            <a:r>
              <a:rPr lang="en-US" baseline="0" dirty="0" smtClean="0"/>
              <a:t>Find some height/weight data.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Under supervised exploration:</a:t>
            </a:r>
          </a:p>
          <a:p>
            <a:r>
              <a:rPr lang="en-US" sz="1200" dirty="0" smtClean="0"/>
              <a:t>How can we (automatically) obtain a selection of the more informative variables with respect to predicting the value of the target variable?</a:t>
            </a:r>
          </a:p>
          <a:p>
            <a:r>
              <a:rPr lang="en-US" sz="1200" dirty="0" smtClean="0"/>
              <a:t>Even better, can we obtain the ranking of the variables?</a:t>
            </a:r>
          </a:p>
          <a:p>
            <a:r>
              <a:rPr lang="en-US" sz="1200" dirty="0" smtClean="0"/>
              <a:t>Can think of importance as one</a:t>
            </a:r>
            <a:r>
              <a:rPr lang="en-US" sz="1200" baseline="0" dirty="0" smtClean="0"/>
              <a:t> that makes the target variable more pure. This leads to the notion of entropy.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0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9B2654-3ED7-F24E-B6CF-7C97E842EC61}" type="datetimeFigureOut">
              <a:rPr lang="en-US" smtClean="0"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8296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272271" y="645198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NYU – Intro</a:t>
            </a:r>
            <a:r>
              <a:rPr lang="en-US" baseline="0" dirty="0" smtClean="0"/>
              <a:t> to Data Science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Copyright: Brian d’Alessandro, all rights reserved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989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d’Alessandro</a:t>
            </a:r>
          </a:p>
          <a:p>
            <a:r>
              <a:rPr lang="en-US" dirty="0"/>
              <a:t>Adjunct Professor, NYU</a:t>
            </a:r>
          </a:p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cs typeface="Century Gothic"/>
              </a:rPr>
              <a:t>Introduction to Data Science</a:t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/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>Data Mining for Business Analytics</a:t>
            </a:r>
            <a:endParaRPr lang="en-US" sz="4000" dirty="0"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39" y="4992382"/>
            <a:ext cx="839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Fine Print</a:t>
            </a:r>
            <a:r>
              <a:rPr lang="en-US" sz="1600" i="1" dirty="0" smtClean="0"/>
              <a:t>: these slides are, and always will be a work in progress. The material presented herein is original, inspired, or borrowed from others’ </a:t>
            </a:r>
            <a:r>
              <a:rPr lang="en-US" sz="1600" i="1" dirty="0" smtClean="0"/>
              <a:t>work </a:t>
            </a:r>
            <a:r>
              <a:rPr lang="en-US" sz="1600" i="1" dirty="0" smtClean="0"/>
              <a:t>Where possible, attribution and acknowledgement will be made to content’s original source. Do not distribute, except for as needed as a pedagogical tool in the subject of Data Science.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38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Try them all???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0199" y="1215213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 = Training Data</a:t>
            </a:r>
          </a:p>
          <a:p>
            <a:r>
              <a:rPr lang="en-US" sz="2400" b="1" dirty="0" smtClean="0"/>
              <a:t>Val = Validation Data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For each Algorithm in &lt;set of all algorithms&gt;: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Choose the Algorithm with the best out-of-sample error.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449" y="3893649"/>
            <a:ext cx="146925" cy="25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03463" y="2855901"/>
            <a:ext cx="1976642" cy="448538"/>
            <a:chOff x="1748691" y="2940580"/>
            <a:chExt cx="2411598" cy="690884"/>
          </a:xfrm>
        </p:grpSpPr>
        <p:sp>
          <p:nvSpPr>
            <p:cNvPr id="8" name="Rectangle 7"/>
            <p:cNvSpPr/>
            <p:nvPr/>
          </p:nvSpPr>
          <p:spPr>
            <a:xfrm>
              <a:off x="1748691" y="2940580"/>
              <a:ext cx="2411598" cy="690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0790" y="3023596"/>
              <a:ext cx="1980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Train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34034" y="3515295"/>
            <a:ext cx="2030736" cy="474707"/>
            <a:chOff x="4419587" y="2523091"/>
            <a:chExt cx="3081869" cy="999047"/>
          </a:xfrm>
        </p:grpSpPr>
        <p:sp>
          <p:nvSpPr>
            <p:cNvPr id="18" name="Rectangle 17"/>
            <p:cNvSpPr/>
            <p:nvPr/>
          </p:nvSpPr>
          <p:spPr>
            <a:xfrm>
              <a:off x="4419587" y="2523091"/>
              <a:ext cx="3081869" cy="99904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41336" y="2675468"/>
              <a:ext cx="2438400" cy="53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Val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2843" y="2966507"/>
            <a:ext cx="327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classifier, F</a:t>
            </a:r>
            <a:r>
              <a:rPr lang="en-US" baseline="30000" dirty="0" smtClean="0"/>
              <a:t>A</a:t>
            </a:r>
            <a:r>
              <a:rPr lang="en-US" dirty="0" smtClean="0"/>
              <a:t>(X) using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067" y="3488239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out-of-sample error of  F</a:t>
            </a:r>
            <a:r>
              <a:rPr lang="en-US" baseline="30000" dirty="0" smtClean="0"/>
              <a:t>A</a:t>
            </a:r>
            <a:r>
              <a:rPr lang="en-US" dirty="0" smtClean="0"/>
              <a:t>(X) 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6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Bakeoff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8449" y="3893649"/>
            <a:ext cx="146925" cy="25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198" y="1134534"/>
            <a:ext cx="8001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Training data must always be disjoint from </a:t>
            </a:r>
            <a:r>
              <a:rPr lang="en-US" sz="2400" dirty="0"/>
              <a:t>v</a:t>
            </a:r>
            <a:r>
              <a:rPr lang="en-US" sz="2400" dirty="0" smtClean="0"/>
              <a:t>alidation data.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Use the same training data and validation data for each hypothesis being tested.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Given a tie (statistical or exact), choose the simpler model (sometimes this is subjective).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Use this methodology for all design decisions (feature selection, hyper-parameter selection, model selection,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991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8449" y="3893649"/>
            <a:ext cx="146925" cy="25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199" y="1041561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a generic term that has many flavors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405" y="1608676"/>
            <a:ext cx="7721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type of algorithm used (Naïve Bayes vs. Decision Tree</a:t>
            </a:r>
            <a:r>
              <a:rPr lang="en-US" sz="2400" dirty="0" smtClean="0">
                <a:solidFill>
                  <a:srgbClr val="D1282E"/>
                </a:solidFill>
              </a:rPr>
              <a:t>)</a:t>
            </a:r>
            <a:endParaRPr lang="en-US" sz="2400" dirty="0" smtClean="0">
              <a:solidFill>
                <a:srgbClr val="D1282E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number of features </a:t>
            </a:r>
            <a:r>
              <a:rPr lang="en-US" sz="2400" dirty="0" smtClean="0">
                <a:solidFill>
                  <a:srgbClr val="D1282E"/>
                </a:solidFill>
              </a:rPr>
              <a:t>used</a:t>
            </a:r>
            <a:endParaRPr lang="en-US" sz="2400" dirty="0" smtClean="0">
              <a:solidFill>
                <a:srgbClr val="D1282E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definition of the features </a:t>
            </a:r>
            <a:r>
              <a:rPr lang="en-US" sz="2400" dirty="0" smtClean="0">
                <a:solidFill>
                  <a:srgbClr val="D1282E"/>
                </a:solidFill>
              </a:rPr>
              <a:t>used</a:t>
            </a:r>
            <a:endParaRPr lang="en-US" sz="2400" dirty="0" smtClean="0">
              <a:solidFill>
                <a:srgbClr val="D1282E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hyper-parameters used (usually related to regularization)</a:t>
            </a:r>
            <a:endParaRPr lang="en-US" sz="2400" dirty="0">
              <a:solidFill>
                <a:srgbClr val="D1282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198" y="4682228"/>
            <a:ext cx="82804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Regardless of how it is defined, use a rigorous validation process to choose. We will study this more in future lectures.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67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933"/>
            <a:ext cx="7975600" cy="880851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to consider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999" y="1066767"/>
            <a:ext cx="7696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Do you have the right data?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Production data is often biased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 data for your problem might not exist (cold start, new product, etc.)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 right metric/outcome is unmeasurable (i.e., buys orange juice, or consumer happiness)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 outcome is so rare you barely observe it</a:t>
            </a:r>
            <a:endParaRPr lang="en-US" dirty="0" smtClean="0"/>
          </a:p>
          <a:p>
            <a:endParaRPr lang="en-US" dirty="0" smtClean="0">
              <a:solidFill>
                <a:srgbClr val="D1282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9" y="3759518"/>
            <a:ext cx="769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Too little/too much data?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There are few observations but many variables (generally an estimation problem)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Too much data (generally a computation problem)</a:t>
            </a:r>
            <a:endParaRPr lang="en-US" dirty="0" smtClean="0"/>
          </a:p>
          <a:p>
            <a:endParaRPr lang="en-US" dirty="0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933"/>
            <a:ext cx="7975600" cy="880851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to consider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897784"/>
            <a:ext cx="7696200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Do you understand </a:t>
            </a:r>
            <a:r>
              <a:rPr lang="en-US" sz="3200" b="1" dirty="0" smtClean="0"/>
              <a:t>the algorithm</a:t>
            </a:r>
            <a:r>
              <a:rPr lang="en-US" sz="3200" b="1" dirty="0" smtClean="0"/>
              <a:t>? </a:t>
            </a:r>
            <a:endParaRPr lang="en-US" sz="3200" b="1" dirty="0" smtClean="0"/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Your own personal knowledge is a constraint worth admitting to</a:t>
            </a:r>
          </a:p>
          <a:p>
            <a:endParaRPr lang="en-US" dirty="0" smtClean="0">
              <a:solidFill>
                <a:srgbClr val="D1282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 You don’t have to master every algorithm to be a good data scientist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D1282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 Getting the “best-fit” of an algorithm often requires intimate knowledge of said algorithm</a:t>
            </a:r>
          </a:p>
          <a:p>
            <a:endParaRPr lang="en-US" dirty="0" smtClean="0">
              <a:solidFill>
                <a:srgbClr val="D1282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65600"/>
            <a:ext cx="222123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77639"/>
            <a:ext cx="8001000" cy="897785"/>
          </a:xfrm>
        </p:spPr>
        <p:txBody>
          <a:bodyPr>
            <a:normAutofit/>
          </a:bodyPr>
          <a:lstStyle/>
          <a:p>
            <a:r>
              <a:rPr lang="en-US" dirty="0"/>
              <a:t>Constraints to consider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55600" y="1169316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Do </a:t>
            </a:r>
            <a:r>
              <a:rPr lang="en-US" sz="3200" b="1" dirty="0" smtClean="0"/>
              <a:t>you need to interpret </a:t>
            </a:r>
            <a:r>
              <a:rPr lang="en-US" sz="3200" b="1" dirty="0" smtClean="0"/>
              <a:t>the model</a:t>
            </a:r>
            <a:r>
              <a:rPr lang="en-US" sz="3200" b="1" dirty="0" smtClean="0"/>
              <a:t>? </a:t>
            </a:r>
            <a:endParaRPr lang="en-US" sz="3200" b="1" dirty="0" smtClean="0"/>
          </a:p>
          <a:p>
            <a:endParaRPr lang="en-US" dirty="0" smtClean="0"/>
          </a:p>
        </p:txBody>
      </p:sp>
      <p:pic>
        <p:nvPicPr>
          <p:cNvPr id="21508" name="Picture 4" descr="http://dms.irb.hr/tutorial/images/dtree_image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80746"/>
            <a:ext cx="3200400" cy="32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38523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Vs.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02354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Decision Tree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02354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Random Forest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83352" y="2480746"/>
            <a:ext cx="3206496" cy="3127248"/>
            <a:chOff x="5483352" y="3124200"/>
            <a:chExt cx="3206496" cy="3127248"/>
          </a:xfrm>
        </p:grpSpPr>
        <p:pic>
          <p:nvPicPr>
            <p:cNvPr id="10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1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3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4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5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6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7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33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8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01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9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6952" y="5181600"/>
              <a:ext cx="1069848" cy="1069848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/>
        </p:nvSpPr>
        <p:spPr>
          <a:xfrm>
            <a:off x="6341536" y="5528746"/>
            <a:ext cx="187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Very Difficult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5528746"/>
            <a:ext cx="1447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Very Easy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0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8" y="135478"/>
            <a:ext cx="8001000" cy="779251"/>
          </a:xfrm>
        </p:spPr>
        <p:txBody>
          <a:bodyPr>
            <a:normAutofit/>
          </a:bodyPr>
          <a:lstStyle/>
          <a:p>
            <a:r>
              <a:rPr lang="en-US" dirty="0"/>
              <a:t>Constraints to consider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91246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Does </a:t>
            </a:r>
            <a:r>
              <a:rPr lang="en-US" sz="3200" b="1" dirty="0" smtClean="0"/>
              <a:t>scalability matter (learning time, scoring time, model storage)?</a:t>
            </a:r>
          </a:p>
        </p:txBody>
      </p:sp>
      <p:pic>
        <p:nvPicPr>
          <p:cNvPr id="4" name="Picture 4" descr="http://dms.irb.hr/tutorial/images/dtree_image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83942"/>
            <a:ext cx="3200400" cy="32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67200" y="40555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Vs.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22674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Decision Tree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2674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Random Forest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483352" y="2683942"/>
            <a:ext cx="3206496" cy="3127248"/>
            <a:chOff x="5483352" y="3124200"/>
            <a:chExt cx="3206496" cy="3127248"/>
          </a:xfrm>
        </p:grpSpPr>
        <p:pic>
          <p:nvPicPr>
            <p:cNvPr id="9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0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1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3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4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5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6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33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7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01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8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6952" y="5181600"/>
              <a:ext cx="1069848" cy="1069848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1524000" y="5731942"/>
            <a:ext cx="1447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Fast/Small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5731942"/>
            <a:ext cx="1447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Slow/Large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58667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Empirical Comparison of Classification Algorithms</a:t>
            </a:r>
            <a:endParaRPr lang="en-US" dirty="0"/>
          </a:p>
        </p:txBody>
      </p:sp>
      <p:graphicFrame>
        <p:nvGraphicFramePr>
          <p:cNvPr id="21" name="Chart 20"/>
          <p:cNvGraphicFramePr/>
          <p:nvPr/>
        </p:nvGraphicFramePr>
        <p:xfrm>
          <a:off x="685800" y="1981200"/>
          <a:ext cx="7543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66800" y="1600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 Normalized Scores of each Algorithm over 11 Different Data Sets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6121407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Source: An Empirical Comparison of Supervised Learning Algorithms  http://www.niculescu-mizil.org/papers/comparison.tr.pdf</a:t>
            </a:r>
            <a:endParaRPr lang="en-US" sz="12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200" y="4978404"/>
            <a:ext cx="7391400" cy="381000"/>
            <a:chOff x="838200" y="4854833"/>
            <a:chExt cx="7391400" cy="381000"/>
          </a:xfrm>
          <a:gradFill>
            <a:gsLst>
              <a:gs pos="0">
                <a:srgbClr val="92D05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</p:grpSpPr>
        <p:sp>
          <p:nvSpPr>
            <p:cNvPr id="25" name="Rectangle 24"/>
            <p:cNvSpPr/>
            <p:nvPr/>
          </p:nvSpPr>
          <p:spPr>
            <a:xfrm>
              <a:off x="838200" y="4854833"/>
              <a:ext cx="7391400" cy="3810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78000" y="4860667"/>
              <a:ext cx="477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Scalability/Complexity/Interpretability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5533771"/>
            <a:ext cx="7391400" cy="381000"/>
            <a:chOff x="838200" y="4844534"/>
            <a:chExt cx="7391400" cy="381000"/>
          </a:xfrm>
          <a:gradFill>
            <a:gsLst>
              <a:gs pos="0">
                <a:srgbClr val="92D05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</p:grpSpPr>
        <p:sp>
          <p:nvSpPr>
            <p:cNvPr id="38" name="Rectangle 37"/>
            <p:cNvSpPr/>
            <p:nvPr/>
          </p:nvSpPr>
          <p:spPr>
            <a:xfrm>
              <a:off x="838200" y="4844534"/>
              <a:ext cx="73914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6600" y="4850368"/>
              <a:ext cx="2514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Performance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3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555" y="2807317"/>
            <a:ext cx="6986291" cy="1155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Thinking through constraints </a:t>
            </a:r>
            <a:br>
              <a:rPr lang="en-US" dirty="0" smtClean="0"/>
            </a:br>
            <a:r>
              <a:rPr lang="en-US" dirty="0" smtClean="0"/>
              <a:t>(through the lens of supervised learning)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vs. unsupervised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108" y="1522599"/>
            <a:ext cx="8009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Supervised Learning:</a:t>
            </a:r>
            <a:r>
              <a:rPr lang="en-US" sz="2400" dirty="0" smtClean="0"/>
              <a:t> the process of inferring a function from labeled data. In SL, we have a target (dependent) variable Y and features (independent variables) X, and our goal is to learn a function Y=f(X).</a:t>
            </a:r>
          </a:p>
          <a:p>
            <a:endParaRPr lang="en-US" sz="2400" dirty="0"/>
          </a:p>
          <a:p>
            <a:endParaRPr lang="en-US" sz="2400" u="sng" dirty="0">
              <a:solidFill>
                <a:srgbClr val="FF0000"/>
              </a:solidFill>
            </a:endParaRPr>
          </a:p>
          <a:p>
            <a:r>
              <a:rPr lang="en-US" sz="2400" u="sng" dirty="0" smtClean="0">
                <a:solidFill>
                  <a:srgbClr val="FF0000"/>
                </a:solidFill>
              </a:rPr>
              <a:t>Unsupervised Learning: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the process of finding hidden structure in data that has no label.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33" y="5046133"/>
            <a:ext cx="73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Hint: If no label/target/dependent </a:t>
            </a:r>
            <a:r>
              <a:rPr lang="en-US" i="1" dirty="0" err="1" smtClean="0">
                <a:solidFill>
                  <a:schemeClr val="tx2"/>
                </a:solidFill>
              </a:rPr>
              <a:t>var</a:t>
            </a:r>
            <a:r>
              <a:rPr lang="en-US" i="1" dirty="0" smtClean="0">
                <a:solidFill>
                  <a:schemeClr val="tx2"/>
                </a:solidFill>
              </a:rPr>
              <a:t>, then it is probably unsupervised!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Types of labels in </a:t>
            </a:r>
            <a:r>
              <a:rPr lang="en-US" dirty="0" err="1" smtClean="0"/>
              <a:t>sl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974" y="805538"/>
            <a:ext cx="827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 can be further broken down by the type of target variable.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5840" y="1467204"/>
            <a:ext cx="74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</a:t>
            </a:r>
            <a:r>
              <a:rPr lang="en-US" b="1" u="sng" dirty="0" smtClean="0">
                <a:solidFill>
                  <a:schemeClr val="tx2"/>
                </a:solidFill>
              </a:rPr>
              <a:t>regression</a:t>
            </a:r>
            <a:r>
              <a:rPr lang="en-US" b="1" dirty="0" smtClean="0">
                <a:solidFill>
                  <a:schemeClr val="tx2"/>
                </a:solidFill>
              </a:rPr>
              <a:t> problems, the labels can be any real valued number.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0233" y="2042593"/>
            <a:ext cx="4106333" cy="80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2537" y="3124206"/>
            <a:ext cx="7873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1282E"/>
                </a:solidFill>
              </a:rPr>
              <a:t>In </a:t>
            </a:r>
            <a:r>
              <a:rPr lang="en-US" b="1" u="sng" dirty="0" smtClean="0">
                <a:solidFill>
                  <a:srgbClr val="D1282E"/>
                </a:solidFill>
              </a:rPr>
              <a:t>classification</a:t>
            </a:r>
            <a:r>
              <a:rPr lang="en-US" b="1" dirty="0" smtClean="0">
                <a:solidFill>
                  <a:srgbClr val="D1282E"/>
                </a:solidFill>
              </a:rPr>
              <a:t> problems, the labels are discrete choices called ‘classes’, and one either estimates a particular class or the probability of being in a particular class.</a:t>
            </a:r>
            <a:endParaRPr lang="en-US" b="1" dirty="0">
              <a:solidFill>
                <a:srgbClr val="D1282E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2534" y="4055530"/>
            <a:ext cx="62077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734" y="5350930"/>
            <a:ext cx="8220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76134" y="481753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D1282E"/>
                </a:solidFill>
              </a:rPr>
              <a:t>or</a:t>
            </a:r>
            <a:endParaRPr lang="en-US" i="1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8" y="203212"/>
            <a:ext cx="8380799" cy="677651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Example regression Problems</a:t>
            </a:r>
            <a:endParaRPr lang="en-US" sz="3200" u="sng" dirty="0"/>
          </a:p>
        </p:txBody>
      </p:sp>
      <p:sp>
        <p:nvSpPr>
          <p:cNvPr id="2050" name="AutoShape 2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7308" y="1470142"/>
            <a:ext cx="3659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will the price of IBM stock </a:t>
            </a:r>
          </a:p>
          <a:p>
            <a:r>
              <a:rPr lang="en-US" b="1" dirty="0" smtClean="0"/>
              <a:t>be tomorrow?</a:t>
            </a:r>
          </a:p>
          <a:p>
            <a:r>
              <a:rPr lang="en-US" sz="1400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67" y="1493305"/>
            <a:ext cx="2404532" cy="1750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6" y="3807875"/>
            <a:ext cx="2413000" cy="1809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7308" y="3651481"/>
            <a:ext cx="43404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much will a new customer spend</a:t>
            </a:r>
          </a:p>
          <a:p>
            <a:r>
              <a:rPr lang="en-US" b="1" dirty="0" smtClean="0"/>
              <a:t>In the next year?</a:t>
            </a:r>
          </a:p>
          <a:p>
            <a:r>
              <a:rPr lang="en-US" sz="1400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8011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Classification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870" y="203199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Will someone click on an ad?:</a:t>
            </a:r>
          </a:p>
          <a:p>
            <a:pPr algn="ctr"/>
            <a:r>
              <a:rPr lang="en-US" sz="1400" i="1" dirty="0" smtClean="0"/>
              <a:t>C=[</a:t>
            </a:r>
            <a:r>
              <a:rPr lang="en-US" sz="1400" i="1" dirty="0" err="1" smtClean="0"/>
              <a:t>No,Yes</a:t>
            </a:r>
            <a:r>
              <a:rPr lang="en-US" sz="1400" i="1" dirty="0" smtClean="0"/>
              <a:t>]</a:t>
            </a:r>
          </a:p>
        </p:txBody>
      </p:sp>
      <p:sp>
        <p:nvSpPr>
          <p:cNvPr id="2050" name="AutoShape 2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adsoftheworld.com/files/images/cokeclassic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791"/>
            <a:ext cx="1226253" cy="173412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892801" y="1456265"/>
            <a:ext cx="250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Is this e-mail spam?: </a:t>
            </a:r>
            <a:r>
              <a:rPr lang="en-US" sz="1400" i="1" dirty="0" smtClean="0"/>
              <a:t>C=[</a:t>
            </a:r>
            <a:r>
              <a:rPr lang="en-US" sz="1400" i="1" dirty="0" err="1" smtClean="0"/>
              <a:t>No,Yes</a:t>
            </a:r>
            <a:r>
              <a:rPr lang="en-US" sz="1400" i="1" dirty="0" smtClean="0"/>
              <a:t>]</a:t>
            </a:r>
          </a:p>
          <a:p>
            <a:endParaRPr lang="en-US" dirty="0"/>
          </a:p>
        </p:txBody>
      </p:sp>
      <p:pic>
        <p:nvPicPr>
          <p:cNvPr id="2058" name="Picture 10" descr="http://www.thesneeze.com/art/loose_art/advil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98527"/>
            <a:ext cx="1447800" cy="102538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" y="4512727"/>
            <a:ext cx="2562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Is this pill good for headaches?: </a:t>
            </a:r>
          </a:p>
          <a:p>
            <a:pPr algn="ctr"/>
            <a:r>
              <a:rPr lang="en-US" sz="1400" i="1" dirty="0" smtClean="0"/>
              <a:t>C=[</a:t>
            </a:r>
            <a:r>
              <a:rPr lang="en-US" sz="1400" i="1" dirty="0" err="1" smtClean="0"/>
              <a:t>No,Yes</a:t>
            </a:r>
            <a:r>
              <a:rPr lang="en-US" sz="1400" i="1" dirty="0" smtClean="0"/>
              <a:t>]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3581400"/>
            <a:ext cx="26175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What is this news article about?:</a:t>
            </a:r>
          </a:p>
          <a:p>
            <a:r>
              <a:rPr lang="en-US" sz="1400" b="1" dirty="0" smtClean="0"/>
              <a:t> </a:t>
            </a:r>
            <a:r>
              <a:rPr lang="en-US" sz="1400" i="1" dirty="0" smtClean="0"/>
              <a:t>C=[Politics, Sports, Finance …]</a:t>
            </a:r>
          </a:p>
          <a:p>
            <a:endParaRPr lang="en-US" dirty="0"/>
          </a:p>
        </p:txBody>
      </p:sp>
      <p:pic>
        <p:nvPicPr>
          <p:cNvPr id="18" name="Picture 17" descr="sp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1828800"/>
            <a:ext cx="3046798" cy="1143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061" name="Picture 13" descr="http://media.tv20detroit.com/images/votin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267200"/>
            <a:ext cx="1981200" cy="1485901"/>
          </a:xfrm>
          <a:prstGeom prst="rect">
            <a:avLst/>
          </a:prstGeom>
          <a:noFill/>
        </p:spPr>
      </p:pic>
      <p:pic>
        <p:nvPicPr>
          <p:cNvPr id="2063" name="Picture 15" descr="http://clopinet.com/isabelle/Projects/agnostic/images/digi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3497670"/>
            <a:ext cx="1600200" cy="130293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429000" y="2819400"/>
            <a:ext cx="18276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What number is this?:</a:t>
            </a:r>
          </a:p>
          <a:p>
            <a:r>
              <a:rPr lang="en-US" sz="1400" b="1" dirty="0" smtClean="0"/>
              <a:t> </a:t>
            </a:r>
            <a:r>
              <a:rPr lang="en-US" sz="1400" i="1" dirty="0" smtClean="0"/>
              <a:t>C=[0,1,2,3,4,5,6,7,8,9]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9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2"/>
            <a:ext cx="5791200" cy="5760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Common Theme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334" y="737461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1282E"/>
                </a:solidFill>
              </a:rPr>
              <a:t>Few problems have out of the box solutions</a:t>
            </a:r>
            <a:endParaRPr lang="en-US" sz="2000" b="1" dirty="0">
              <a:solidFill>
                <a:srgbClr val="D1282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57600" y="3031076"/>
            <a:ext cx="914400" cy="533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8004" y="1253078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/>
              <a:t>Choose</a:t>
            </a:r>
            <a:endParaRPr lang="en-US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283204" y="247227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3204" y="315807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Optimization Method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3204" y="384387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83204" y="4541345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83204" y="5227145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6426204" y="2853277"/>
            <a:ext cx="304800" cy="304800"/>
          </a:xfrm>
          <a:prstGeom prst="mathPlus">
            <a:avLst>
              <a:gd name="adj1" fmla="val 127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6426204" y="3539077"/>
            <a:ext cx="304800" cy="304800"/>
          </a:xfrm>
          <a:prstGeom prst="mathPlus">
            <a:avLst>
              <a:gd name="adj1" fmla="val 127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6426204" y="4224877"/>
            <a:ext cx="304800" cy="304800"/>
          </a:xfrm>
          <a:prstGeom prst="mathPlus">
            <a:avLst>
              <a:gd name="adj1" fmla="val 127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6426204" y="4910677"/>
            <a:ext cx="304800" cy="304800"/>
          </a:xfrm>
          <a:prstGeom prst="mathPlus">
            <a:avLst>
              <a:gd name="adj1" fmla="val 127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5800" y="5725186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D1282E"/>
                </a:solidFill>
              </a:rPr>
              <a:t>The Data Scientist has to navigate these choices</a:t>
            </a:r>
            <a:endParaRPr lang="en-US" sz="2000" b="1" dirty="0">
              <a:solidFill>
                <a:srgbClr val="D1282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8936" y="1227680"/>
            <a:ext cx="2057400" cy="4165599"/>
            <a:chOff x="914400" y="1854201"/>
            <a:chExt cx="2057400" cy="4165599"/>
          </a:xfrm>
        </p:grpSpPr>
        <p:sp>
          <p:nvSpPr>
            <p:cNvPr id="25" name="Multiply 24"/>
            <p:cNvSpPr/>
            <p:nvPr/>
          </p:nvSpPr>
          <p:spPr>
            <a:xfrm>
              <a:off x="1295400" y="5029200"/>
              <a:ext cx="1295400" cy="990600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14400" y="1854201"/>
              <a:ext cx="2057400" cy="3798332"/>
              <a:chOff x="914400" y="1905000"/>
              <a:chExt cx="2057400" cy="3798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14400" y="1905000"/>
                <a:ext cx="2057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u="sng" dirty="0" smtClean="0"/>
                  <a:t>Given</a:t>
                </a:r>
                <a:endParaRPr lang="en-US" b="1" i="1" u="sng" dirty="0"/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1295400" y="2362200"/>
                <a:ext cx="1371600" cy="990600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95400" y="27432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" name="Plus 6"/>
              <p:cNvSpPr/>
              <p:nvPr/>
            </p:nvSpPr>
            <p:spPr>
              <a:xfrm>
                <a:off x="1752600" y="3352800"/>
                <a:ext cx="381000" cy="381000"/>
              </a:xfrm>
              <a:prstGeom prst="mathPlus">
                <a:avLst>
                  <a:gd name="adj1" fmla="val 127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equential Access Storage 16"/>
              <p:cNvSpPr/>
              <p:nvPr/>
            </p:nvSpPr>
            <p:spPr>
              <a:xfrm>
                <a:off x="1219200" y="3810000"/>
                <a:ext cx="1371600" cy="914400"/>
              </a:xfrm>
              <a:prstGeom prst="flowChartMagneticTap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19200" y="40386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Problem</a:t>
                </a:r>
                <a:endParaRPr lang="en-US" dirty="0"/>
              </a:p>
            </p:txBody>
          </p:sp>
          <p:sp>
            <p:nvSpPr>
              <p:cNvPr id="24" name="Plus 23"/>
              <p:cNvSpPr/>
              <p:nvPr/>
            </p:nvSpPr>
            <p:spPr>
              <a:xfrm>
                <a:off x="1752600" y="4800600"/>
                <a:ext cx="381000" cy="381000"/>
              </a:xfrm>
              <a:prstGeom prst="mathPlus">
                <a:avLst>
                  <a:gd name="adj1" fmla="val 127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95400" y="53340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Constraints</a:t>
                </a:r>
                <a:endParaRPr lang="en-US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283205" y="179494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Data/Sampling</a:t>
            </a:r>
            <a:endParaRPr lang="en-US" dirty="0"/>
          </a:p>
        </p:txBody>
      </p:sp>
      <p:sp>
        <p:nvSpPr>
          <p:cNvPr id="29" name="Plus 28"/>
          <p:cNvSpPr/>
          <p:nvPr/>
        </p:nvSpPr>
        <p:spPr>
          <a:xfrm>
            <a:off x="6426205" y="2175947"/>
            <a:ext cx="304800" cy="304800"/>
          </a:xfrm>
          <a:prstGeom prst="mathPlus">
            <a:avLst>
              <a:gd name="adj1" fmla="val 127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946"/>
            <a:ext cx="8077201" cy="576051"/>
          </a:xfrm>
        </p:spPr>
        <p:txBody>
          <a:bodyPr>
            <a:noAutofit/>
          </a:bodyPr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130" y="2455334"/>
            <a:ext cx="3217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Tree</a:t>
            </a:r>
          </a:p>
          <a:p>
            <a:r>
              <a:rPr lang="en-US" sz="2400" dirty="0" smtClean="0"/>
              <a:t>Naïve Bayes</a:t>
            </a:r>
          </a:p>
          <a:p>
            <a:r>
              <a:rPr lang="en-US" sz="2400" dirty="0" smtClean="0"/>
              <a:t>K- Nearest Neighbors</a:t>
            </a:r>
          </a:p>
          <a:p>
            <a:r>
              <a:rPr lang="en-US" sz="2400" dirty="0" smtClean="0"/>
              <a:t>Linear </a:t>
            </a:r>
            <a:r>
              <a:rPr lang="en-US" sz="2400" dirty="0" err="1" smtClean="0"/>
              <a:t>Hyperplane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999" y="880543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following is a non-exhaustive list of popular algorithms used in classification problems: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199" y="4587922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D1282E"/>
                </a:solidFill>
              </a:rPr>
              <a:t>We will NOT discuss each of these algorithms in detail</a:t>
            </a:r>
            <a:r>
              <a:rPr lang="en-US" i="1" dirty="0">
                <a:solidFill>
                  <a:srgbClr val="D1282E"/>
                </a:solidFill>
              </a:rPr>
              <a:t> </a:t>
            </a:r>
            <a:r>
              <a:rPr lang="en-US" i="1" dirty="0" smtClean="0">
                <a:solidFill>
                  <a:srgbClr val="D1282E"/>
                </a:solidFill>
              </a:rPr>
              <a:t>in this course, but we will cover the process of how to choose one.</a:t>
            </a:r>
            <a:endParaRPr lang="en-US" i="1" dirty="0">
              <a:solidFill>
                <a:srgbClr val="D1282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9" y="2534862"/>
            <a:ext cx="287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 Forests</a:t>
            </a:r>
          </a:p>
          <a:p>
            <a:r>
              <a:rPr lang="en-US" sz="2400" dirty="0" smtClean="0"/>
              <a:t>Non-Linear SVM</a:t>
            </a:r>
          </a:p>
          <a:p>
            <a:r>
              <a:rPr lang="en-US" sz="2400" dirty="0" smtClean="0"/>
              <a:t>Neural Networks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45067" y="2032001"/>
            <a:ext cx="3302000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D1282E"/>
                </a:solidFill>
              </a:rPr>
              <a:t>Classic &amp; Simpler Methods</a:t>
            </a:r>
            <a:endParaRPr lang="en-US" u="sng" dirty="0">
              <a:solidFill>
                <a:srgbClr val="D1282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5866" y="2048934"/>
            <a:ext cx="392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D1282E"/>
                </a:solidFill>
              </a:rPr>
              <a:t>Black Box but Powerful Methods</a:t>
            </a:r>
            <a:endParaRPr lang="en-US" u="sng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But which one should I use?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566340"/>
            <a:ext cx="8077200" cy="344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world free of constraints, then (e.g. a data mining competition):</a:t>
            </a:r>
          </a:p>
          <a:p>
            <a:r>
              <a:rPr lang="en-US" sz="3200" dirty="0">
                <a:solidFill>
                  <a:srgbClr val="D1282E"/>
                </a:solidFill>
              </a:rPr>
              <a:t> </a:t>
            </a:r>
            <a:r>
              <a:rPr lang="en-US" sz="3200" dirty="0" smtClean="0">
                <a:solidFill>
                  <a:srgbClr val="D1282E"/>
                </a:solidFill>
              </a:rPr>
              <a:t>   </a:t>
            </a:r>
            <a:r>
              <a:rPr lang="en-US" sz="2400" dirty="0">
                <a:solidFill>
                  <a:srgbClr val="D1282E"/>
                </a:solidFill>
              </a:rPr>
              <a:t>T</a:t>
            </a:r>
            <a:r>
              <a:rPr lang="en-US" sz="2400" dirty="0" smtClean="0">
                <a:solidFill>
                  <a:srgbClr val="D1282E"/>
                </a:solidFill>
              </a:rPr>
              <a:t>ry them all, choose best performer</a:t>
            </a:r>
          </a:p>
          <a:p>
            <a:endParaRPr lang="en-US" sz="3200" dirty="0" smtClean="0"/>
          </a:p>
          <a:p>
            <a:r>
              <a:rPr lang="en-US" sz="2400" b="1" dirty="0" smtClean="0"/>
              <a:t>Else:</a:t>
            </a:r>
            <a:r>
              <a:rPr lang="en-US" sz="3200" b="1" dirty="0" smtClean="0"/>
              <a:t>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rgbClr val="D1282E"/>
                </a:solidFill>
              </a:rPr>
              <a:t>Consider all constraints on your problem.</a:t>
            </a:r>
          </a:p>
          <a:p>
            <a:r>
              <a:rPr lang="en-US" sz="2400" b="1" dirty="0" smtClean="0">
                <a:solidFill>
                  <a:srgbClr val="D1282E"/>
                </a:solidFill>
              </a:rPr>
              <a:t>     </a:t>
            </a:r>
            <a:r>
              <a:rPr lang="en-US" sz="2400" dirty="0" smtClean="0">
                <a:solidFill>
                  <a:srgbClr val="D1282E"/>
                </a:solidFill>
              </a:rPr>
              <a:t>Choose best performer subject to constraints</a:t>
            </a:r>
            <a:endParaRPr lang="en-US" sz="2400" b="1" dirty="0" smtClean="0">
              <a:solidFill>
                <a:srgbClr val="D1282E"/>
              </a:solidFill>
            </a:endParaRPr>
          </a:p>
          <a:p>
            <a:endParaRPr lang="en-US" dirty="0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10180</TotalTime>
  <Words>983</Words>
  <Application>Microsoft Macintosh PowerPoint</Application>
  <PresentationFormat>On-screen Show (4:3)</PresentationFormat>
  <Paragraphs>158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Black</vt:lpstr>
      <vt:lpstr>Calibri</vt:lpstr>
      <vt:lpstr>Century Gothic</vt:lpstr>
      <vt:lpstr>Arial</vt:lpstr>
      <vt:lpstr>Essential</vt:lpstr>
      <vt:lpstr>PowerPoint Presentation</vt:lpstr>
      <vt:lpstr> Thinking through constraints  (through the lens of supervised learning)</vt:lpstr>
      <vt:lpstr>Supervised vs. unsupervised</vt:lpstr>
      <vt:lpstr>Types of labels in sl</vt:lpstr>
      <vt:lpstr>Example regression Problems</vt:lpstr>
      <vt:lpstr>Example Classification Problems</vt:lpstr>
      <vt:lpstr>A Common Theme</vt:lpstr>
      <vt:lpstr>Classification Algorithms</vt:lpstr>
      <vt:lpstr>But which one should I use?</vt:lpstr>
      <vt:lpstr>Try them all???</vt:lpstr>
      <vt:lpstr>Bakeoff rules</vt:lpstr>
      <vt:lpstr>Model selection</vt:lpstr>
      <vt:lpstr>Constraints to consider</vt:lpstr>
      <vt:lpstr>Constraints to consider</vt:lpstr>
      <vt:lpstr>Constraints to consider</vt:lpstr>
      <vt:lpstr>Constraints to consider</vt:lpstr>
      <vt:lpstr>An Empirical Comparison of Classification Algorithms</vt:lpstr>
    </vt:vector>
  </TitlesOfParts>
  <Company>Dstillery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Dalessandro</dc:creator>
  <cp:lastModifiedBy>brian d'Alessandro</cp:lastModifiedBy>
  <cp:revision>151</cp:revision>
  <dcterms:created xsi:type="dcterms:W3CDTF">2014-08-12T17:27:36Z</dcterms:created>
  <dcterms:modified xsi:type="dcterms:W3CDTF">2015-09-30T20:48:59Z</dcterms:modified>
</cp:coreProperties>
</file>