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8"/>
  </p:notesMasterIdLst>
  <p:sldIdLst>
    <p:sldId id="256" r:id="rId2"/>
    <p:sldId id="261" r:id="rId3"/>
    <p:sldId id="278" r:id="rId4"/>
    <p:sldId id="279" r:id="rId5"/>
    <p:sldId id="287" r:id="rId6"/>
    <p:sldId id="284" r:id="rId7"/>
    <p:sldId id="288" r:id="rId8"/>
    <p:sldId id="276" r:id="rId9"/>
    <p:sldId id="285" r:id="rId10"/>
    <p:sldId id="286" r:id="rId11"/>
    <p:sldId id="292" r:id="rId12"/>
    <p:sldId id="297" r:id="rId13"/>
    <p:sldId id="298" r:id="rId14"/>
    <p:sldId id="299" r:id="rId15"/>
    <p:sldId id="296" r:id="rId16"/>
    <p:sldId id="30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124" autoAdjust="0"/>
  </p:normalViewPr>
  <p:slideViewPr>
    <p:cSldViewPr snapToGrid="0" snapToObjects="1">
      <p:cViewPr>
        <p:scale>
          <a:sx n="75" d="100"/>
          <a:sy n="75" d="100"/>
        </p:scale>
        <p:origin x="2680" y="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10/2/15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11</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mutual</a:t>
            </a:r>
            <a:r>
              <a:rPr lang="en-US" baseline="0" dirty="0" smtClean="0"/>
              <a:t> information is the expected value of information gain.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mutual</a:t>
            </a:r>
            <a:r>
              <a:rPr lang="en-US" baseline="0" dirty="0" smtClean="0"/>
              <a:t> information is the expected value of information gain.</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3</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4</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5</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6</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8</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9</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the demo as well</a:t>
            </a:r>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10</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10/2/15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10/2/15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10/2/15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10/2/15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10/2/15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10/2/15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10/2/15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a:t>
            </a:r>
            <a:r>
              <a:rPr lang="en-US" dirty="0" smtClean="0"/>
              <a:t>Professor, NYU</a:t>
            </a:r>
          </a:p>
          <a:p>
            <a:r>
              <a:rPr lang="en-US" dirty="0" smtClean="0"/>
              <a:t>Fall </a:t>
            </a:r>
            <a:r>
              <a:rPr lang="en-US" dirty="0" smtClean="0"/>
              <a:t>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correlation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304752" y="2506134"/>
            <a:ext cx="1507067" cy="369332"/>
          </a:xfrm>
          <a:prstGeom prst="rect">
            <a:avLst/>
          </a:prstGeom>
          <a:noFill/>
        </p:spPr>
        <p:txBody>
          <a:bodyPr wrap="square" rtlCol="0">
            <a:spAutoFit/>
          </a:bodyPr>
          <a:lstStyle/>
          <a:p>
            <a:r>
              <a:rPr lang="en-US" b="1" u="sng" dirty="0" smtClean="0"/>
              <a:t>Correlation</a:t>
            </a:r>
            <a:endParaRPr lang="en-US" b="1" u="sng" dirty="0"/>
          </a:p>
        </p:txBody>
      </p:sp>
      <p:sp>
        <p:nvSpPr>
          <p:cNvPr id="8" name="TextBox 7"/>
          <p:cNvSpPr txBox="1"/>
          <p:nvPr/>
        </p:nvSpPr>
        <p:spPr>
          <a:xfrm>
            <a:off x="278108" y="3540495"/>
            <a:ext cx="6233116" cy="369332"/>
          </a:xfrm>
          <a:prstGeom prst="rect">
            <a:avLst/>
          </a:prstGeom>
          <a:noFill/>
        </p:spPr>
        <p:txBody>
          <a:bodyPr wrap="square" rtlCol="0">
            <a:spAutoFit/>
          </a:bodyPr>
          <a:lstStyle/>
          <a:p>
            <a:r>
              <a:rPr lang="en-US" b="1" u="sng" dirty="0" smtClean="0"/>
              <a:t>Sample Correlation</a:t>
            </a:r>
            <a:endParaRPr lang="en-US" b="1" u="sng" dirty="0"/>
          </a:p>
        </p:txBody>
      </p:sp>
      <p:sp>
        <p:nvSpPr>
          <p:cNvPr id="10" name="TextBox 9"/>
          <p:cNvSpPr txBox="1"/>
          <p:nvPr/>
        </p:nvSpPr>
        <p:spPr>
          <a:xfrm>
            <a:off x="278108" y="5757334"/>
            <a:ext cx="7079796" cy="276999"/>
          </a:xfrm>
          <a:prstGeom prst="rect">
            <a:avLst/>
          </a:prstGeom>
          <a:noFill/>
        </p:spPr>
        <p:txBody>
          <a:bodyPr wrap="square" rtlCol="0">
            <a:spAutoFit/>
          </a:bodyPr>
          <a:lstStyle/>
          <a:p>
            <a:r>
              <a:rPr lang="en-US" sz="1200" i="1" dirty="0" smtClean="0"/>
              <a:t>Equation Source: </a:t>
            </a:r>
            <a:r>
              <a:rPr lang="en-US" sz="1200" i="1" dirty="0"/>
              <a:t>http://</a:t>
            </a:r>
            <a:r>
              <a:rPr lang="en-US" sz="1200" i="1" dirty="0" err="1"/>
              <a:t>en.wikipedia.org</a:t>
            </a:r>
            <a:r>
              <a:rPr lang="en-US" sz="1200" i="1" dirty="0"/>
              <a:t>/wiki/Covariance</a:t>
            </a:r>
          </a:p>
        </p:txBody>
      </p:sp>
      <p:sp>
        <p:nvSpPr>
          <p:cNvPr id="11" name="TextBox 10"/>
          <p:cNvSpPr txBox="1"/>
          <p:nvPr/>
        </p:nvSpPr>
        <p:spPr>
          <a:xfrm>
            <a:off x="278108" y="879127"/>
            <a:ext cx="8009467" cy="1200329"/>
          </a:xfrm>
          <a:prstGeom prst="rect">
            <a:avLst/>
          </a:prstGeom>
          <a:noFill/>
        </p:spPr>
        <p:txBody>
          <a:bodyPr wrap="square" rtlCol="0">
            <a:spAutoFit/>
          </a:bodyPr>
          <a:lstStyle/>
          <a:p>
            <a:r>
              <a:rPr lang="en-US" dirty="0" smtClean="0"/>
              <a:t>Aka: Pearson-Product Moment Correlation Coefficient. This is just the covariance normalized by the variance of each variable. This scales correlation to the interval [-1,1], which makes it a very intuitive tool for analysis and reporting.  </a:t>
            </a:r>
            <a:endParaRPr lang="en-US" dirty="0"/>
          </a:p>
        </p:txBody>
      </p:sp>
      <p:pic>
        <p:nvPicPr>
          <p:cNvPr id="3" name="Picture 2"/>
          <p:cNvPicPr>
            <a:picLocks noChangeAspect="1"/>
          </p:cNvPicPr>
          <p:nvPr/>
        </p:nvPicPr>
        <p:blipFill>
          <a:blip r:embed="rId3"/>
          <a:stretch>
            <a:fillRect/>
          </a:stretch>
        </p:blipFill>
        <p:spPr>
          <a:xfrm>
            <a:off x="2709324" y="2443198"/>
            <a:ext cx="5532967" cy="518364"/>
          </a:xfrm>
          <a:prstGeom prst="rect">
            <a:avLst/>
          </a:prstGeom>
        </p:spPr>
      </p:pic>
      <p:pic>
        <p:nvPicPr>
          <p:cNvPr id="5" name="Picture 4"/>
          <p:cNvPicPr>
            <a:picLocks noChangeAspect="1"/>
          </p:cNvPicPr>
          <p:nvPr/>
        </p:nvPicPr>
        <p:blipFill>
          <a:blip r:embed="rId4"/>
          <a:stretch>
            <a:fillRect/>
          </a:stretch>
        </p:blipFill>
        <p:spPr>
          <a:xfrm>
            <a:off x="3187700" y="3404923"/>
            <a:ext cx="5058833" cy="1049321"/>
          </a:xfrm>
          <a:prstGeom prst="rect">
            <a:avLst/>
          </a:prstGeom>
        </p:spPr>
      </p:pic>
      <p:sp>
        <p:nvSpPr>
          <p:cNvPr id="12" name="TextBox 11"/>
          <p:cNvSpPr txBox="1"/>
          <p:nvPr/>
        </p:nvSpPr>
        <p:spPr>
          <a:xfrm>
            <a:off x="304752" y="4900316"/>
            <a:ext cx="7982823" cy="646331"/>
          </a:xfrm>
          <a:prstGeom prst="rect">
            <a:avLst/>
          </a:prstGeom>
          <a:noFill/>
        </p:spPr>
        <p:txBody>
          <a:bodyPr wrap="square" rtlCol="0">
            <a:spAutoFit/>
          </a:bodyPr>
          <a:lstStyle/>
          <a:p>
            <a:r>
              <a:rPr lang="en-US" b="1" dirty="0" smtClean="0">
                <a:solidFill>
                  <a:srgbClr val="FF0000"/>
                </a:solidFill>
              </a:rPr>
              <a:t>Almost any programming language has standard functions for these formulas, but it doesn’t hurt to understand them!</a:t>
            </a:r>
            <a:endParaRPr lang="en-US" b="1" dirty="0">
              <a:solidFill>
                <a:srgbClr val="FF0000"/>
              </a:solidFill>
            </a:endParaRPr>
          </a:p>
        </p:txBody>
      </p:sp>
    </p:spTree>
    <p:extLst>
      <p:ext uri="{BB962C8B-B14F-4D97-AF65-F5344CB8AC3E}">
        <p14:creationId xmlns:p14="http://schemas.microsoft.com/office/powerpoint/2010/main" val="549987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Mutual 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646331"/>
          </a:xfrm>
          <a:prstGeom prst="rect">
            <a:avLst/>
          </a:prstGeom>
          <a:noFill/>
        </p:spPr>
        <p:txBody>
          <a:bodyPr wrap="square" rtlCol="0">
            <a:spAutoFit/>
          </a:bodyPr>
          <a:lstStyle/>
          <a:p>
            <a:r>
              <a:rPr lang="en-US" dirty="0" smtClean="0"/>
              <a:t>This comes from Information Theory, is used often for feature importance ranking and is related to important aspects of Decision Tree algorithms. </a:t>
            </a:r>
            <a:endParaRPr lang="en-US" dirty="0"/>
          </a:p>
        </p:txBody>
      </p:sp>
      <p:pic>
        <p:nvPicPr>
          <p:cNvPr id="3" name="Picture 2"/>
          <p:cNvPicPr>
            <a:picLocks noChangeAspect="1"/>
          </p:cNvPicPr>
          <p:nvPr/>
        </p:nvPicPr>
        <p:blipFill>
          <a:blip r:embed="rId3"/>
          <a:stretch>
            <a:fillRect/>
          </a:stretch>
        </p:blipFill>
        <p:spPr>
          <a:xfrm>
            <a:off x="278108" y="1778000"/>
            <a:ext cx="3251200" cy="2286000"/>
          </a:xfrm>
          <a:prstGeom prst="rect">
            <a:avLst/>
          </a:prstGeom>
        </p:spPr>
      </p:pic>
      <p:pic>
        <p:nvPicPr>
          <p:cNvPr id="5" name="Picture 4"/>
          <p:cNvPicPr>
            <a:picLocks noChangeAspect="1"/>
          </p:cNvPicPr>
          <p:nvPr/>
        </p:nvPicPr>
        <p:blipFill>
          <a:blip r:embed="rId4"/>
          <a:stretch>
            <a:fillRect/>
          </a:stretch>
        </p:blipFill>
        <p:spPr>
          <a:xfrm>
            <a:off x="3932767" y="2288117"/>
            <a:ext cx="4495800" cy="673100"/>
          </a:xfrm>
          <a:prstGeom prst="rect">
            <a:avLst/>
          </a:prstGeom>
        </p:spPr>
      </p:pic>
      <p:sp>
        <p:nvSpPr>
          <p:cNvPr id="7" name="TextBox 6"/>
          <p:cNvSpPr txBox="1"/>
          <p:nvPr/>
        </p:nvSpPr>
        <p:spPr>
          <a:xfrm>
            <a:off x="3932767" y="1947333"/>
            <a:ext cx="2942166" cy="369332"/>
          </a:xfrm>
          <a:prstGeom prst="rect">
            <a:avLst/>
          </a:prstGeom>
          <a:noFill/>
        </p:spPr>
        <p:txBody>
          <a:bodyPr wrap="square" rtlCol="0">
            <a:spAutoFit/>
          </a:bodyPr>
          <a:lstStyle/>
          <a:p>
            <a:r>
              <a:rPr lang="en-US" b="1" dirty="0" smtClean="0"/>
              <a:t>Mutual Information</a:t>
            </a:r>
            <a:endParaRPr lang="en-US" b="1" dirty="0"/>
          </a:p>
        </p:txBody>
      </p:sp>
      <p:sp>
        <p:nvSpPr>
          <p:cNvPr id="9" name="TextBox 8"/>
          <p:cNvSpPr txBox="1"/>
          <p:nvPr/>
        </p:nvSpPr>
        <p:spPr>
          <a:xfrm>
            <a:off x="278108" y="6123802"/>
            <a:ext cx="5292959" cy="276999"/>
          </a:xfrm>
          <a:prstGeom prst="rect">
            <a:avLst/>
          </a:prstGeom>
          <a:noFill/>
        </p:spPr>
        <p:txBody>
          <a:bodyPr wrap="square" rtlCol="0">
            <a:spAutoFit/>
          </a:bodyPr>
          <a:lstStyle/>
          <a:p>
            <a:r>
              <a:rPr lang="en-US" sz="1200" i="1" dirty="0" smtClean="0"/>
              <a:t>Image and formula </a:t>
            </a:r>
            <a:r>
              <a:rPr lang="en-US" sz="1200" i="1" dirty="0"/>
              <a:t>source: http://</a:t>
            </a:r>
            <a:r>
              <a:rPr lang="en-US" sz="1200" i="1" dirty="0" err="1"/>
              <a:t>en.wikipedia.org</a:t>
            </a:r>
            <a:r>
              <a:rPr lang="en-US" sz="1200" i="1" dirty="0"/>
              <a:t>/wiki/</a:t>
            </a:r>
            <a:r>
              <a:rPr lang="en-US" sz="1200" i="1" dirty="0" err="1"/>
              <a:t>Mutual_information</a:t>
            </a:r>
            <a:r>
              <a:rPr lang="en-US" sz="1200" i="1" dirty="0"/>
              <a:t> </a:t>
            </a:r>
          </a:p>
        </p:txBody>
      </p:sp>
    </p:spTree>
    <p:extLst>
      <p:ext uri="{BB962C8B-B14F-4D97-AF65-F5344CB8AC3E}">
        <p14:creationId xmlns:p14="http://schemas.microsoft.com/office/powerpoint/2010/main" val="35297821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Mutual 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369332"/>
          </a:xfrm>
          <a:prstGeom prst="rect">
            <a:avLst/>
          </a:prstGeom>
          <a:noFill/>
        </p:spPr>
        <p:txBody>
          <a:bodyPr wrap="square" rtlCol="0">
            <a:spAutoFit/>
          </a:bodyPr>
          <a:lstStyle/>
          <a:p>
            <a:r>
              <a:rPr lang="en-US" dirty="0" smtClean="0"/>
              <a:t>Let’s break this down</a:t>
            </a:r>
            <a:endParaRPr lang="en-US" dirty="0"/>
          </a:p>
        </p:txBody>
      </p:sp>
      <p:pic>
        <p:nvPicPr>
          <p:cNvPr id="5" name="Picture 4"/>
          <p:cNvPicPr>
            <a:picLocks noChangeAspect="1"/>
          </p:cNvPicPr>
          <p:nvPr/>
        </p:nvPicPr>
        <p:blipFill>
          <a:blip r:embed="rId3"/>
          <a:stretch>
            <a:fillRect/>
          </a:stretch>
        </p:blipFill>
        <p:spPr>
          <a:xfrm>
            <a:off x="278108" y="1677431"/>
            <a:ext cx="4495800" cy="673100"/>
          </a:xfrm>
          <a:prstGeom prst="rect">
            <a:avLst/>
          </a:prstGeom>
        </p:spPr>
      </p:pic>
      <p:sp>
        <p:nvSpPr>
          <p:cNvPr id="7" name="TextBox 6"/>
          <p:cNvSpPr txBox="1"/>
          <p:nvPr/>
        </p:nvSpPr>
        <p:spPr>
          <a:xfrm>
            <a:off x="278108" y="1336647"/>
            <a:ext cx="2942166" cy="369332"/>
          </a:xfrm>
          <a:prstGeom prst="rect">
            <a:avLst/>
          </a:prstGeom>
          <a:noFill/>
        </p:spPr>
        <p:txBody>
          <a:bodyPr wrap="square" rtlCol="0">
            <a:spAutoFit/>
          </a:bodyPr>
          <a:lstStyle/>
          <a:p>
            <a:r>
              <a:rPr lang="en-US" b="1" dirty="0" smtClean="0"/>
              <a:t>Mutual Information</a:t>
            </a:r>
            <a:endParaRPr lang="en-US" b="1" dirty="0"/>
          </a:p>
        </p:txBody>
      </p:sp>
      <p:sp>
        <p:nvSpPr>
          <p:cNvPr id="4" name="TextBox 3"/>
          <p:cNvSpPr txBox="1"/>
          <p:nvPr/>
        </p:nvSpPr>
        <p:spPr>
          <a:xfrm>
            <a:off x="287866" y="2745137"/>
            <a:ext cx="7958667" cy="830997"/>
          </a:xfrm>
          <a:prstGeom prst="rect">
            <a:avLst/>
          </a:prstGeom>
          <a:noFill/>
        </p:spPr>
        <p:txBody>
          <a:bodyPr wrap="square" rtlCol="0">
            <a:spAutoFit/>
          </a:bodyPr>
          <a:lstStyle/>
          <a:p>
            <a:r>
              <a:rPr lang="en-US" sz="2400" dirty="0" smtClean="0">
                <a:solidFill>
                  <a:srgbClr val="FF0000"/>
                </a:solidFill>
              </a:rPr>
              <a:t>This is in the form of E[F], i.e., E[X]=</a:t>
            </a:r>
            <a:r>
              <a:rPr lang="en-US" sz="2400" dirty="0" err="1" smtClean="0">
                <a:solidFill>
                  <a:srgbClr val="FF0000"/>
                </a:solidFill>
              </a:rPr>
              <a:t>Σp</a:t>
            </a:r>
            <a:r>
              <a:rPr lang="en-US" sz="2400" dirty="0" smtClean="0">
                <a:solidFill>
                  <a:srgbClr val="FF0000"/>
                </a:solidFill>
              </a:rPr>
              <a:t>(F)*F. </a:t>
            </a:r>
          </a:p>
          <a:p>
            <a:r>
              <a:rPr lang="en-US" sz="2400" dirty="0" smtClean="0">
                <a:solidFill>
                  <a:srgbClr val="FF0000"/>
                </a:solidFill>
              </a:rPr>
              <a:t>In this case, what is X?</a:t>
            </a:r>
            <a:endParaRPr lang="en-US" sz="2400" dirty="0">
              <a:solidFill>
                <a:srgbClr val="FF0000"/>
              </a:solidFill>
            </a:endParaRPr>
          </a:p>
        </p:txBody>
      </p:sp>
    </p:spTree>
    <p:extLst>
      <p:ext uri="{BB962C8B-B14F-4D97-AF65-F5344CB8AC3E}">
        <p14:creationId xmlns:p14="http://schemas.microsoft.com/office/powerpoint/2010/main" val="4264681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Mutual 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369332"/>
          </a:xfrm>
          <a:prstGeom prst="rect">
            <a:avLst/>
          </a:prstGeom>
          <a:noFill/>
        </p:spPr>
        <p:txBody>
          <a:bodyPr wrap="square" rtlCol="0">
            <a:spAutoFit/>
          </a:bodyPr>
          <a:lstStyle/>
          <a:p>
            <a:r>
              <a:rPr lang="en-US" dirty="0" smtClean="0"/>
              <a:t>Let’s break this down</a:t>
            </a:r>
            <a:endParaRPr lang="en-US" dirty="0"/>
          </a:p>
        </p:txBody>
      </p:sp>
      <p:pic>
        <p:nvPicPr>
          <p:cNvPr id="5" name="Picture 4"/>
          <p:cNvPicPr>
            <a:picLocks noChangeAspect="1"/>
          </p:cNvPicPr>
          <p:nvPr/>
        </p:nvPicPr>
        <p:blipFill>
          <a:blip r:embed="rId3"/>
          <a:stretch>
            <a:fillRect/>
          </a:stretch>
        </p:blipFill>
        <p:spPr>
          <a:xfrm>
            <a:off x="278108" y="1677431"/>
            <a:ext cx="4495800" cy="673100"/>
          </a:xfrm>
          <a:prstGeom prst="rect">
            <a:avLst/>
          </a:prstGeom>
        </p:spPr>
      </p:pic>
      <p:sp>
        <p:nvSpPr>
          <p:cNvPr id="7" name="TextBox 6"/>
          <p:cNvSpPr txBox="1"/>
          <p:nvPr/>
        </p:nvSpPr>
        <p:spPr>
          <a:xfrm>
            <a:off x="278108" y="1336647"/>
            <a:ext cx="2942166" cy="369332"/>
          </a:xfrm>
          <a:prstGeom prst="rect">
            <a:avLst/>
          </a:prstGeom>
          <a:noFill/>
        </p:spPr>
        <p:txBody>
          <a:bodyPr wrap="square" rtlCol="0">
            <a:spAutoFit/>
          </a:bodyPr>
          <a:lstStyle/>
          <a:p>
            <a:r>
              <a:rPr lang="en-US" b="1" dirty="0" smtClean="0"/>
              <a:t>Mutual Information</a:t>
            </a:r>
            <a:endParaRPr lang="en-US" b="1" dirty="0"/>
          </a:p>
        </p:txBody>
      </p:sp>
      <p:sp>
        <p:nvSpPr>
          <p:cNvPr id="4" name="TextBox 3"/>
          <p:cNvSpPr txBox="1"/>
          <p:nvPr/>
        </p:nvSpPr>
        <p:spPr>
          <a:xfrm>
            <a:off x="287866" y="2975969"/>
            <a:ext cx="7958667" cy="461665"/>
          </a:xfrm>
          <a:prstGeom prst="rect">
            <a:avLst/>
          </a:prstGeom>
          <a:noFill/>
        </p:spPr>
        <p:txBody>
          <a:bodyPr wrap="square" rtlCol="0">
            <a:spAutoFit/>
          </a:bodyPr>
          <a:lstStyle/>
          <a:p>
            <a:r>
              <a:rPr lang="en-US" sz="2400" dirty="0" smtClean="0">
                <a:solidFill>
                  <a:srgbClr val="FF0000"/>
                </a:solidFill>
              </a:rPr>
              <a:t>F=log(p(</a:t>
            </a:r>
            <a:r>
              <a:rPr lang="en-US" sz="2400" dirty="0" err="1" smtClean="0">
                <a:solidFill>
                  <a:srgbClr val="FF0000"/>
                </a:solidFill>
              </a:rPr>
              <a:t>x,y</a:t>
            </a:r>
            <a:r>
              <a:rPr lang="en-US" sz="2400" dirty="0" smtClean="0">
                <a:solidFill>
                  <a:srgbClr val="FF0000"/>
                </a:solidFill>
              </a:rPr>
              <a:t>)/(p(x)*p(y))….but what is this?</a:t>
            </a:r>
            <a:endParaRPr lang="en-US" sz="2400" dirty="0">
              <a:solidFill>
                <a:srgbClr val="FF0000"/>
              </a:solidFill>
            </a:endParaRPr>
          </a:p>
        </p:txBody>
      </p:sp>
      <p:cxnSp>
        <p:nvCxnSpPr>
          <p:cNvPr id="8" name="Straight Arrow Connector 7"/>
          <p:cNvCxnSpPr/>
          <p:nvPr/>
        </p:nvCxnSpPr>
        <p:spPr>
          <a:xfrm flipV="1">
            <a:off x="2455333" y="2350531"/>
            <a:ext cx="764941" cy="62543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27867" y="1490133"/>
            <a:ext cx="2201333" cy="1032934"/>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40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Mutual 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369332"/>
          </a:xfrm>
          <a:prstGeom prst="rect">
            <a:avLst/>
          </a:prstGeom>
          <a:noFill/>
        </p:spPr>
        <p:txBody>
          <a:bodyPr wrap="square" rtlCol="0">
            <a:spAutoFit/>
          </a:bodyPr>
          <a:lstStyle/>
          <a:p>
            <a:r>
              <a:rPr lang="en-US" dirty="0" smtClean="0"/>
              <a:t>Let’s break this down</a:t>
            </a:r>
            <a:endParaRPr lang="en-US" dirty="0"/>
          </a:p>
        </p:txBody>
      </p:sp>
      <p:pic>
        <p:nvPicPr>
          <p:cNvPr id="5" name="Picture 4"/>
          <p:cNvPicPr>
            <a:picLocks noChangeAspect="1"/>
          </p:cNvPicPr>
          <p:nvPr/>
        </p:nvPicPr>
        <p:blipFill>
          <a:blip r:embed="rId3"/>
          <a:stretch>
            <a:fillRect/>
          </a:stretch>
        </p:blipFill>
        <p:spPr>
          <a:xfrm>
            <a:off x="278108" y="1677431"/>
            <a:ext cx="4495800" cy="673100"/>
          </a:xfrm>
          <a:prstGeom prst="rect">
            <a:avLst/>
          </a:prstGeom>
        </p:spPr>
      </p:pic>
      <p:sp>
        <p:nvSpPr>
          <p:cNvPr id="7" name="TextBox 6"/>
          <p:cNvSpPr txBox="1"/>
          <p:nvPr/>
        </p:nvSpPr>
        <p:spPr>
          <a:xfrm>
            <a:off x="278108" y="1336647"/>
            <a:ext cx="2942166" cy="369332"/>
          </a:xfrm>
          <a:prstGeom prst="rect">
            <a:avLst/>
          </a:prstGeom>
          <a:noFill/>
        </p:spPr>
        <p:txBody>
          <a:bodyPr wrap="square" rtlCol="0">
            <a:spAutoFit/>
          </a:bodyPr>
          <a:lstStyle/>
          <a:p>
            <a:r>
              <a:rPr lang="en-US" b="1" dirty="0" smtClean="0"/>
              <a:t>Mutual Information</a:t>
            </a:r>
            <a:endParaRPr lang="en-US" b="1" dirty="0"/>
          </a:p>
        </p:txBody>
      </p:sp>
      <p:sp>
        <p:nvSpPr>
          <p:cNvPr id="4" name="TextBox 3"/>
          <p:cNvSpPr txBox="1"/>
          <p:nvPr/>
        </p:nvSpPr>
        <p:spPr>
          <a:xfrm>
            <a:off x="287866" y="2975969"/>
            <a:ext cx="7958667" cy="461665"/>
          </a:xfrm>
          <a:prstGeom prst="rect">
            <a:avLst/>
          </a:prstGeom>
          <a:noFill/>
        </p:spPr>
        <p:txBody>
          <a:bodyPr wrap="square" rtlCol="0">
            <a:spAutoFit/>
          </a:bodyPr>
          <a:lstStyle/>
          <a:p>
            <a:r>
              <a:rPr lang="en-US" sz="2400" dirty="0" smtClean="0">
                <a:solidFill>
                  <a:srgbClr val="FF0000"/>
                </a:solidFill>
              </a:rPr>
              <a:t>F=log(p(</a:t>
            </a:r>
            <a:r>
              <a:rPr lang="en-US" sz="2400" dirty="0" err="1" smtClean="0">
                <a:solidFill>
                  <a:srgbClr val="FF0000"/>
                </a:solidFill>
              </a:rPr>
              <a:t>x,y</a:t>
            </a:r>
            <a:r>
              <a:rPr lang="en-US" sz="2400" dirty="0" smtClean="0">
                <a:solidFill>
                  <a:srgbClr val="FF0000"/>
                </a:solidFill>
              </a:rPr>
              <a:t>)/(p(x)*p(y))….but what is this?</a:t>
            </a:r>
            <a:endParaRPr lang="en-US" sz="2400" dirty="0">
              <a:solidFill>
                <a:srgbClr val="FF0000"/>
              </a:solidFill>
            </a:endParaRPr>
          </a:p>
        </p:txBody>
      </p:sp>
      <p:cxnSp>
        <p:nvCxnSpPr>
          <p:cNvPr id="8" name="Straight Arrow Connector 7"/>
          <p:cNvCxnSpPr/>
          <p:nvPr/>
        </p:nvCxnSpPr>
        <p:spPr>
          <a:xfrm flipV="1">
            <a:off x="2455333" y="2350531"/>
            <a:ext cx="764941" cy="625438"/>
          </a:xfrm>
          <a:prstGeom prst="straightConnector1">
            <a:avLst/>
          </a:prstGeom>
          <a:ln>
            <a:solidFill>
              <a:schemeClr val="tx2"/>
            </a:solidFill>
            <a:tailEnd type="arrow"/>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27867" y="1490133"/>
            <a:ext cx="2201333" cy="1032934"/>
          </a:xfrm>
          <a:prstGeom prst="ellipse">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62774" y="3881602"/>
            <a:ext cx="7958667" cy="1569660"/>
          </a:xfrm>
          <a:prstGeom prst="rect">
            <a:avLst/>
          </a:prstGeom>
          <a:noFill/>
        </p:spPr>
        <p:txBody>
          <a:bodyPr wrap="square" rtlCol="0">
            <a:spAutoFit/>
          </a:bodyPr>
          <a:lstStyle/>
          <a:p>
            <a:r>
              <a:rPr lang="en-US" sz="2400" dirty="0" smtClean="0">
                <a:solidFill>
                  <a:srgbClr val="FF0000"/>
                </a:solidFill>
              </a:rPr>
              <a:t>This is a quantity with the following properties:</a:t>
            </a:r>
          </a:p>
          <a:p>
            <a:pPr marL="342900" indent="-342900">
              <a:buFont typeface="Arial"/>
              <a:buChar char="•"/>
            </a:pPr>
            <a:r>
              <a:rPr lang="en-US" sz="2400" dirty="0" smtClean="0">
                <a:solidFill>
                  <a:srgbClr val="FF0000"/>
                </a:solidFill>
              </a:rPr>
              <a:t>If X,Y are independent, F=0</a:t>
            </a:r>
          </a:p>
          <a:p>
            <a:pPr marL="342900" indent="-342900">
              <a:buFont typeface="Arial"/>
              <a:buChar char="•"/>
            </a:pPr>
            <a:r>
              <a:rPr lang="en-US" sz="2400" dirty="0" smtClean="0">
                <a:solidFill>
                  <a:srgbClr val="FF0000"/>
                </a:solidFill>
              </a:rPr>
              <a:t>If X,Y are completely dependent, F is at a maximum</a:t>
            </a:r>
          </a:p>
          <a:p>
            <a:pPr marL="342900" indent="-342900">
              <a:buFont typeface="Arial"/>
              <a:buChar char="•"/>
            </a:pPr>
            <a:r>
              <a:rPr lang="en-US" sz="2400" dirty="0" smtClean="0">
                <a:solidFill>
                  <a:srgbClr val="FF0000"/>
                </a:solidFill>
              </a:rPr>
              <a:t>F is symmetric (F(</a:t>
            </a:r>
            <a:r>
              <a:rPr lang="en-US" sz="2400" dirty="0" err="1" smtClean="0">
                <a:solidFill>
                  <a:srgbClr val="FF0000"/>
                </a:solidFill>
              </a:rPr>
              <a:t>x,y</a:t>
            </a:r>
            <a:r>
              <a:rPr lang="en-US" sz="2400" dirty="0" smtClean="0">
                <a:solidFill>
                  <a:srgbClr val="FF0000"/>
                </a:solidFill>
              </a:rPr>
              <a:t>)=F(</a:t>
            </a:r>
            <a:r>
              <a:rPr lang="en-US" sz="2400" dirty="0" err="1" smtClean="0">
                <a:solidFill>
                  <a:srgbClr val="FF0000"/>
                </a:solidFill>
              </a:rPr>
              <a:t>y,x</a:t>
            </a:r>
            <a:r>
              <a:rPr lang="en-US" sz="2400" dirty="0" smtClean="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2840667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err="1" smtClean="0"/>
              <a:t>Mi</a:t>
            </a:r>
            <a:r>
              <a:rPr lang="en-US" dirty="0" smtClean="0"/>
              <a:t> </a:t>
            </a:r>
            <a:r>
              <a:rPr lang="en-US" dirty="0" err="1" smtClean="0"/>
              <a:t>vs</a:t>
            </a:r>
            <a:r>
              <a:rPr lang="en-US" dirty="0" smtClean="0"/>
              <a:t> correlation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278108" y="879127"/>
            <a:ext cx="8009467" cy="923330"/>
          </a:xfrm>
          <a:prstGeom prst="rect">
            <a:avLst/>
          </a:prstGeom>
          <a:noFill/>
        </p:spPr>
        <p:txBody>
          <a:bodyPr wrap="square" rtlCol="0">
            <a:spAutoFit/>
          </a:bodyPr>
          <a:lstStyle/>
          <a:p>
            <a:r>
              <a:rPr lang="en-US" dirty="0" err="1" smtClean="0"/>
              <a:t>Scikit</a:t>
            </a:r>
            <a:r>
              <a:rPr lang="en-US" dirty="0" smtClean="0"/>
              <a:t>-learn has functions for MI and normalized Mutual Information. We can see that MI and correlation are monotonically related concepts, though MI is strictly positive so does not indicate negative dependencies.</a:t>
            </a:r>
            <a:endParaRPr lang="en-US" dirty="0"/>
          </a:p>
        </p:txBody>
      </p:sp>
      <p:pic>
        <p:nvPicPr>
          <p:cNvPr id="8" name="Picture 7"/>
          <p:cNvPicPr>
            <a:picLocks noChangeAspect="1"/>
          </p:cNvPicPr>
          <p:nvPr/>
        </p:nvPicPr>
        <p:blipFill>
          <a:blip r:embed="rId3"/>
          <a:stretch>
            <a:fillRect/>
          </a:stretch>
        </p:blipFill>
        <p:spPr>
          <a:xfrm>
            <a:off x="1439333" y="2143594"/>
            <a:ext cx="6056252" cy="4363607"/>
          </a:xfrm>
          <a:prstGeom prst="rect">
            <a:avLst/>
          </a:prstGeom>
        </p:spPr>
      </p:pic>
    </p:spTree>
    <p:extLst>
      <p:ext uri="{BB962C8B-B14F-4D97-AF65-F5344CB8AC3E}">
        <p14:creationId xmlns:p14="http://schemas.microsoft.com/office/powerpoint/2010/main" val="25631174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Putting these to use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13" name="TextBox 12"/>
          <p:cNvSpPr txBox="1"/>
          <p:nvPr/>
        </p:nvSpPr>
        <p:spPr>
          <a:xfrm>
            <a:off x="396642" y="1742727"/>
            <a:ext cx="8009467" cy="2677656"/>
          </a:xfrm>
          <a:prstGeom prst="rect">
            <a:avLst/>
          </a:prstGeom>
          <a:noFill/>
        </p:spPr>
        <p:txBody>
          <a:bodyPr wrap="square" rtlCol="0">
            <a:spAutoFit/>
          </a:bodyPr>
          <a:lstStyle/>
          <a:p>
            <a:pPr marL="285750" indent="-285750">
              <a:buFont typeface="Arial"/>
              <a:buChar char="•"/>
            </a:pPr>
            <a:r>
              <a:rPr lang="en-US" sz="2400" b="1" dirty="0" smtClean="0"/>
              <a:t>General understanding of dependencies in data</a:t>
            </a:r>
          </a:p>
          <a:p>
            <a:pPr marL="285750" indent="-285750">
              <a:buFont typeface="Arial"/>
              <a:buChar char="•"/>
            </a:pPr>
            <a:endParaRPr lang="en-US" sz="2400" b="1" dirty="0"/>
          </a:p>
          <a:p>
            <a:pPr marL="285750" indent="-285750">
              <a:buFont typeface="Arial"/>
              <a:buChar char="•"/>
            </a:pPr>
            <a:r>
              <a:rPr lang="en-US" sz="2400" b="1" dirty="0" smtClean="0"/>
              <a:t>Validating assumptions for statistical modeling</a:t>
            </a:r>
          </a:p>
          <a:p>
            <a:endParaRPr lang="en-US" sz="2400" b="1" dirty="0" smtClean="0"/>
          </a:p>
          <a:p>
            <a:pPr marL="285750" indent="-285750">
              <a:buFont typeface="Arial"/>
              <a:buChar char="•"/>
            </a:pPr>
            <a:r>
              <a:rPr lang="en-US" sz="2400" b="1" dirty="0" smtClean="0"/>
              <a:t>Feature ranking and selection</a:t>
            </a:r>
          </a:p>
          <a:p>
            <a:endParaRPr lang="en-US" sz="2400" b="1" dirty="0" smtClean="0"/>
          </a:p>
          <a:p>
            <a:pPr marL="285750" indent="-285750">
              <a:buFont typeface="Arial"/>
              <a:buChar char="•"/>
            </a:pPr>
            <a:r>
              <a:rPr lang="en-US" sz="2400" b="1" dirty="0" smtClean="0"/>
              <a:t>Decision Tree Algorithms</a:t>
            </a:r>
            <a:endParaRPr lang="en-US" sz="2400" b="1" dirty="0"/>
          </a:p>
        </p:txBody>
      </p:sp>
    </p:spTree>
    <p:extLst>
      <p:ext uri="{BB962C8B-B14F-4D97-AF65-F5344CB8AC3E}">
        <p14:creationId xmlns:p14="http://schemas.microsoft.com/office/powerpoint/2010/main" val="1091409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8857" y="2488601"/>
            <a:ext cx="6476076" cy="1371600"/>
          </a:xfrm>
        </p:spPr>
        <p:txBody>
          <a:bodyPr>
            <a:normAutofit fontScale="90000"/>
          </a:bodyPr>
          <a:lstStyle/>
          <a:p>
            <a:r>
              <a:rPr lang="en-US" dirty="0" smtClean="0"/>
              <a:t>Exploratory analysis :</a:t>
            </a:r>
            <a:br>
              <a:rPr lang="en-US" dirty="0" smtClean="0"/>
            </a:br>
            <a:r>
              <a:rPr lang="en-US" dirty="0" smtClean="0"/>
              <a:t>Finding structure</a:t>
            </a:r>
            <a:endParaRPr lang="en-US" dirty="0"/>
          </a:p>
        </p:txBody>
      </p:sp>
    </p:spTree>
    <p:extLst>
      <p:ext uri="{BB962C8B-B14F-4D97-AF65-F5344CB8AC3E}">
        <p14:creationId xmlns:p14="http://schemas.microsoft.com/office/powerpoint/2010/main" val="16152441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650" y="1796309"/>
            <a:ext cx="3577167" cy="5061691"/>
          </a:xfrm>
          <a:prstGeom prst="rect">
            <a:avLst/>
          </a:prstGeom>
        </p:spPr>
      </p:pic>
      <p:sp>
        <p:nvSpPr>
          <p:cNvPr id="2" name="Title 1"/>
          <p:cNvSpPr>
            <a:spLocks noGrp="1"/>
          </p:cNvSpPr>
          <p:nvPr>
            <p:ph type="title"/>
          </p:nvPr>
        </p:nvSpPr>
        <p:spPr>
          <a:xfrm>
            <a:off x="278108" y="-276761"/>
            <a:ext cx="6986291" cy="1155888"/>
          </a:xfrm>
        </p:spPr>
        <p:txBody>
          <a:bodyPr>
            <a:normAutofit/>
          </a:bodyPr>
          <a:lstStyle/>
          <a:p>
            <a:r>
              <a:rPr lang="en-US" dirty="0" smtClean="0"/>
              <a:t>discussion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719615" y="1259901"/>
            <a:ext cx="7594648" cy="3231654"/>
          </a:xfrm>
          <a:prstGeom prst="rect">
            <a:avLst/>
          </a:prstGeom>
          <a:noFill/>
        </p:spPr>
        <p:txBody>
          <a:bodyPr wrap="square" rtlCol="0">
            <a:spAutoFit/>
          </a:bodyPr>
          <a:lstStyle/>
          <a:p>
            <a:r>
              <a:rPr lang="en-US" sz="2400" b="1" dirty="0" smtClean="0">
                <a:solidFill>
                  <a:srgbClr val="FF0000"/>
                </a:solidFill>
              </a:rPr>
              <a:t>         </a:t>
            </a:r>
            <a:r>
              <a:rPr lang="en-US" sz="2400" b="1" dirty="0" smtClean="0">
                <a:solidFill>
                  <a:schemeClr val="tx2"/>
                </a:solidFill>
              </a:rPr>
              <a:t>What do we mean by data having structure?</a:t>
            </a:r>
          </a:p>
          <a:p>
            <a:pPr marL="285750" indent="-285750">
              <a:buFont typeface="Arial"/>
              <a:buChar char="•"/>
            </a:pPr>
            <a:endParaRPr lang="en-US" sz="2400" b="1" dirty="0" smtClean="0">
              <a:solidFill>
                <a:schemeClr val="tx2"/>
              </a:solidFill>
            </a:endParaRPr>
          </a:p>
          <a:p>
            <a:pPr marL="285750" indent="-285750">
              <a:buFont typeface="Arial"/>
              <a:buChar char="•"/>
            </a:pPr>
            <a:endParaRPr lang="en-US" sz="2400" b="1" dirty="0">
              <a:solidFill>
                <a:schemeClr val="tx2"/>
              </a:solidFill>
            </a:endParaRPr>
          </a:p>
          <a:p>
            <a:r>
              <a:rPr lang="en-US" sz="2400" b="1" dirty="0" smtClean="0">
                <a:solidFill>
                  <a:schemeClr val="tx2"/>
                </a:solidFill>
              </a:rPr>
              <a:t>                          Why do we want to understand it?</a:t>
            </a:r>
          </a:p>
          <a:p>
            <a:pPr marL="285750" indent="-285750">
              <a:buFont typeface="Arial"/>
              <a:buChar char="•"/>
            </a:pPr>
            <a:endParaRPr lang="en-US" sz="2400" b="1" dirty="0" smtClean="0">
              <a:solidFill>
                <a:schemeClr val="tx2"/>
              </a:solidFill>
            </a:endParaRPr>
          </a:p>
          <a:p>
            <a:pPr marL="285750" indent="-285750">
              <a:buFont typeface="Arial"/>
              <a:buChar char="•"/>
            </a:pPr>
            <a:endParaRPr lang="en-US" sz="2400" b="1" dirty="0">
              <a:solidFill>
                <a:schemeClr val="tx2"/>
              </a:solidFill>
            </a:endParaRPr>
          </a:p>
          <a:p>
            <a:r>
              <a:rPr lang="en-US" sz="2400" b="1" dirty="0" smtClean="0">
                <a:solidFill>
                  <a:schemeClr val="tx2"/>
                </a:solidFill>
              </a:rPr>
              <a:t>                                             What do we do with it?</a:t>
            </a:r>
          </a:p>
          <a:p>
            <a:endParaRPr lang="en-US" dirty="0">
              <a:solidFill>
                <a:srgbClr val="800000"/>
              </a:solidFill>
            </a:endParaRPr>
          </a:p>
          <a:p>
            <a:r>
              <a:rPr lang="en-US" dirty="0" smtClean="0">
                <a:solidFill>
                  <a:srgbClr val="800000"/>
                </a:solidFill>
              </a:rPr>
              <a:t> </a:t>
            </a:r>
          </a:p>
        </p:txBody>
      </p:sp>
    </p:spTree>
    <p:extLst>
      <p:ext uri="{BB962C8B-B14F-4D97-AF65-F5344CB8AC3E}">
        <p14:creationId xmlns:p14="http://schemas.microsoft.com/office/powerpoint/2010/main" val="4220495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6986291" cy="1155888"/>
          </a:xfrm>
        </p:spPr>
        <p:txBody>
          <a:bodyPr>
            <a:normAutofit/>
          </a:bodyPr>
          <a:lstStyle/>
          <a:p>
            <a:r>
              <a:rPr lang="en-US" dirty="0" smtClean="0"/>
              <a:t>information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990547" y="2242030"/>
            <a:ext cx="7594648" cy="1846659"/>
          </a:xfrm>
          <a:prstGeom prst="rect">
            <a:avLst/>
          </a:prstGeom>
          <a:noFill/>
        </p:spPr>
        <p:txBody>
          <a:bodyPr wrap="square" rtlCol="0">
            <a:spAutoFit/>
          </a:bodyPr>
          <a:lstStyle/>
          <a:p>
            <a:r>
              <a:rPr lang="en-US" sz="3200" b="1" dirty="0" smtClean="0"/>
              <a:t> </a:t>
            </a:r>
          </a:p>
          <a:p>
            <a:r>
              <a:rPr lang="en-US" sz="3200" b="1" dirty="0" smtClean="0"/>
              <a:t>any quantity that can reduce uncertainty about another quantity</a:t>
            </a:r>
            <a:endParaRPr lang="en-US" sz="3200" b="1" dirty="0"/>
          </a:p>
          <a:p>
            <a:r>
              <a:rPr lang="en-US" dirty="0" smtClean="0"/>
              <a:t> </a:t>
            </a:r>
          </a:p>
        </p:txBody>
      </p:sp>
    </p:spTree>
    <p:extLst>
      <p:ext uri="{BB962C8B-B14F-4D97-AF65-F5344CB8AC3E}">
        <p14:creationId xmlns:p14="http://schemas.microsoft.com/office/powerpoint/2010/main" val="10925414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fontScale="90000"/>
          </a:bodyPr>
          <a:lstStyle/>
          <a:p>
            <a:r>
              <a:rPr lang="en-US" dirty="0" smtClean="0"/>
              <a:t>(aside) Conditional thinking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430508" y="1470474"/>
            <a:ext cx="7620048" cy="1323439"/>
          </a:xfrm>
          <a:prstGeom prst="rect">
            <a:avLst/>
          </a:prstGeom>
          <a:noFill/>
        </p:spPr>
        <p:txBody>
          <a:bodyPr wrap="square" rtlCol="0">
            <a:spAutoFit/>
          </a:bodyPr>
          <a:lstStyle/>
          <a:p>
            <a:pPr algn="ctr"/>
            <a:r>
              <a:rPr lang="en-US" sz="8000" dirty="0" smtClean="0">
                <a:solidFill>
                  <a:srgbClr val="FF0000"/>
                </a:solidFill>
              </a:rPr>
              <a:t>E[Y|X]</a:t>
            </a:r>
            <a:endParaRPr lang="en-US" sz="8000" dirty="0">
              <a:solidFill>
                <a:srgbClr val="FF0000"/>
              </a:solidFill>
            </a:endParaRPr>
          </a:p>
        </p:txBody>
      </p:sp>
      <p:sp>
        <p:nvSpPr>
          <p:cNvPr id="11" name="TextBox 10"/>
          <p:cNvSpPr txBox="1"/>
          <p:nvPr/>
        </p:nvSpPr>
        <p:spPr>
          <a:xfrm>
            <a:off x="278108" y="3108406"/>
            <a:ext cx="8009467" cy="369332"/>
          </a:xfrm>
          <a:prstGeom prst="rect">
            <a:avLst/>
          </a:prstGeom>
          <a:noFill/>
        </p:spPr>
        <p:txBody>
          <a:bodyPr wrap="square" rtlCol="0">
            <a:spAutoFit/>
          </a:bodyPr>
          <a:lstStyle/>
          <a:p>
            <a:pPr algn="ctr"/>
            <a:r>
              <a:rPr lang="en-US" dirty="0" smtClean="0"/>
              <a:t>And deciding whether or not E[Y|X] ≠ E[Y]</a:t>
            </a:r>
            <a:endParaRPr lang="en-US" dirty="0"/>
          </a:p>
        </p:txBody>
      </p:sp>
      <p:sp>
        <p:nvSpPr>
          <p:cNvPr id="13" name="TextBox 12"/>
          <p:cNvSpPr txBox="1"/>
          <p:nvPr/>
        </p:nvSpPr>
        <p:spPr>
          <a:xfrm>
            <a:off x="423285" y="1101142"/>
            <a:ext cx="8009467" cy="369332"/>
          </a:xfrm>
          <a:prstGeom prst="rect">
            <a:avLst/>
          </a:prstGeom>
          <a:noFill/>
        </p:spPr>
        <p:txBody>
          <a:bodyPr wrap="square" rtlCol="0">
            <a:spAutoFit/>
          </a:bodyPr>
          <a:lstStyle/>
          <a:p>
            <a:pPr algn="ctr"/>
            <a:r>
              <a:rPr lang="en-US" dirty="0"/>
              <a:t>So much of what we </a:t>
            </a:r>
            <a:r>
              <a:rPr lang="en-US" dirty="0" smtClean="0"/>
              <a:t>do in </a:t>
            </a:r>
            <a:r>
              <a:rPr lang="en-US" dirty="0"/>
              <a:t>data science involves thinking in terms of…</a:t>
            </a:r>
          </a:p>
        </p:txBody>
      </p:sp>
      <p:sp>
        <p:nvSpPr>
          <p:cNvPr id="3" name="TextBox 2"/>
          <p:cNvSpPr txBox="1"/>
          <p:nvPr/>
        </p:nvSpPr>
        <p:spPr>
          <a:xfrm>
            <a:off x="319150" y="4227787"/>
            <a:ext cx="7968425" cy="923330"/>
          </a:xfrm>
          <a:prstGeom prst="rect">
            <a:avLst/>
          </a:prstGeom>
          <a:noFill/>
        </p:spPr>
        <p:txBody>
          <a:bodyPr wrap="square" rtlCol="0">
            <a:spAutoFit/>
          </a:bodyPr>
          <a:lstStyle/>
          <a:p>
            <a:r>
              <a:rPr lang="en-US" dirty="0" smtClean="0">
                <a:solidFill>
                  <a:srgbClr val="D1282E"/>
                </a:solidFill>
              </a:rPr>
              <a:t>From a decision making standpoint, conditional thinking is being able to make a better judgment about a potential outcome Y if we were to know the value of X.</a:t>
            </a:r>
            <a:endParaRPr lang="en-US" dirty="0">
              <a:solidFill>
                <a:srgbClr val="D1282E"/>
              </a:solidFill>
            </a:endParaRPr>
          </a:p>
        </p:txBody>
      </p:sp>
    </p:spTree>
    <p:extLst>
      <p:ext uri="{BB962C8B-B14F-4D97-AF65-F5344CB8AC3E}">
        <p14:creationId xmlns:p14="http://schemas.microsoft.com/office/powerpoint/2010/main" val="14648204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650" y="1796309"/>
            <a:ext cx="3577167" cy="5061691"/>
          </a:xfrm>
          <a:prstGeom prst="rect">
            <a:avLst/>
          </a:prstGeom>
        </p:spPr>
      </p:pic>
      <p:sp>
        <p:nvSpPr>
          <p:cNvPr id="2" name="Title 1"/>
          <p:cNvSpPr>
            <a:spLocks noGrp="1"/>
          </p:cNvSpPr>
          <p:nvPr>
            <p:ph type="title"/>
          </p:nvPr>
        </p:nvSpPr>
        <p:spPr>
          <a:xfrm>
            <a:off x="278108" y="-276761"/>
            <a:ext cx="6986291" cy="1155888"/>
          </a:xfrm>
        </p:spPr>
        <p:txBody>
          <a:bodyPr>
            <a:normAutofit/>
          </a:bodyPr>
          <a:lstStyle/>
          <a:p>
            <a:r>
              <a:rPr lang="en-US" dirty="0" smtClean="0"/>
              <a:t>Types of structure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719614" y="1259901"/>
            <a:ext cx="8068785" cy="4339650"/>
          </a:xfrm>
          <a:prstGeom prst="rect">
            <a:avLst/>
          </a:prstGeom>
          <a:noFill/>
        </p:spPr>
        <p:txBody>
          <a:bodyPr wrap="square" rtlCol="0">
            <a:spAutoFit/>
          </a:bodyPr>
          <a:lstStyle/>
          <a:p>
            <a:r>
              <a:rPr lang="en-US" sz="2400" b="1" u="sng" dirty="0" smtClean="0">
                <a:solidFill>
                  <a:srgbClr val="FF0000"/>
                </a:solidFill>
              </a:rPr>
              <a:t>Pairwise</a:t>
            </a:r>
            <a:r>
              <a:rPr lang="en-US" sz="2400" b="1" dirty="0" smtClean="0"/>
              <a:t> </a:t>
            </a:r>
            <a:r>
              <a:rPr lang="en-US" sz="2400" dirty="0" smtClean="0">
                <a:solidFill>
                  <a:srgbClr val="FF0000"/>
                </a:solidFill>
              </a:rPr>
              <a:t>(i.e., between 2 variables)</a:t>
            </a:r>
            <a:endParaRPr lang="en-US" sz="2400" b="1" dirty="0" smtClean="0">
              <a:solidFill>
                <a:srgbClr val="FF0000"/>
              </a:solidFill>
            </a:endParaRPr>
          </a:p>
          <a:p>
            <a:pPr marL="285750" indent="-285750">
              <a:buFont typeface="Arial"/>
              <a:buChar char="•"/>
            </a:pPr>
            <a:endParaRPr lang="en-US" sz="2400" b="1" dirty="0" smtClean="0">
              <a:solidFill>
                <a:schemeClr val="tx2">
                  <a:lumMod val="75000"/>
                </a:schemeClr>
              </a:solidFill>
            </a:endParaRPr>
          </a:p>
          <a:p>
            <a:pPr marL="285750" indent="-285750">
              <a:buFont typeface="Arial"/>
              <a:buChar char="•"/>
            </a:pPr>
            <a:endParaRPr lang="en-US" sz="2400" b="1" dirty="0"/>
          </a:p>
          <a:p>
            <a:r>
              <a:rPr lang="en-US" sz="2400" b="1" dirty="0" smtClean="0">
                <a:solidFill>
                  <a:srgbClr val="FF0000"/>
                </a:solidFill>
              </a:rPr>
              <a:t>                      </a:t>
            </a:r>
            <a:r>
              <a:rPr lang="en-US" sz="2400" b="1" u="sng" dirty="0" smtClean="0">
                <a:solidFill>
                  <a:srgbClr val="FF0000"/>
                </a:solidFill>
              </a:rPr>
              <a:t>Global</a:t>
            </a:r>
            <a:r>
              <a:rPr lang="en-US" sz="2400" b="1" dirty="0" smtClean="0">
                <a:solidFill>
                  <a:srgbClr val="FF0000"/>
                </a:solidFill>
              </a:rPr>
              <a:t> </a:t>
            </a:r>
            <a:r>
              <a:rPr lang="en-US" sz="2400" dirty="0" smtClean="0">
                <a:solidFill>
                  <a:srgbClr val="FF0000"/>
                </a:solidFill>
              </a:rPr>
              <a:t>(i.e., across a matrix, or within a              </a:t>
            </a:r>
          </a:p>
          <a:p>
            <a:r>
              <a:rPr lang="en-US" sz="2400" dirty="0">
                <a:solidFill>
                  <a:srgbClr val="FF0000"/>
                </a:solidFill>
              </a:rPr>
              <a:t> </a:t>
            </a:r>
            <a:r>
              <a:rPr lang="en-US" sz="2400" dirty="0" smtClean="0">
                <a:solidFill>
                  <a:srgbClr val="FF0000"/>
                </a:solidFill>
              </a:rPr>
              <a:t>                                   set of variables)</a:t>
            </a:r>
            <a:endParaRPr lang="en-US" sz="2400" b="1" dirty="0" smtClean="0">
              <a:solidFill>
                <a:srgbClr val="FF0000"/>
              </a:solidFill>
            </a:endParaRPr>
          </a:p>
          <a:p>
            <a:pPr marL="285750" indent="-285750">
              <a:buFont typeface="Arial"/>
              <a:buChar char="•"/>
            </a:pPr>
            <a:endParaRPr lang="en-US" sz="2400" b="1" dirty="0" smtClean="0">
              <a:solidFill>
                <a:srgbClr val="FF0000"/>
              </a:solidFill>
            </a:endParaRPr>
          </a:p>
          <a:p>
            <a:pPr marL="285750" indent="-285750">
              <a:buFont typeface="Arial"/>
              <a:buChar char="•"/>
            </a:pPr>
            <a:endParaRPr lang="en-US" sz="2400" b="1" dirty="0">
              <a:solidFill>
                <a:srgbClr val="FF0000"/>
              </a:solidFill>
            </a:endParaRPr>
          </a:p>
          <a:p>
            <a:r>
              <a:rPr lang="en-US" sz="2400" b="1" dirty="0" smtClean="0">
                <a:solidFill>
                  <a:srgbClr val="FF0000"/>
                </a:solidFill>
              </a:rPr>
              <a:t>                                 </a:t>
            </a:r>
            <a:r>
              <a:rPr lang="en-US" sz="2400" b="1" u="sng" dirty="0" smtClean="0">
                <a:solidFill>
                  <a:srgbClr val="FF0000"/>
                </a:solidFill>
              </a:rPr>
              <a:t>Supervised</a:t>
            </a:r>
            <a:r>
              <a:rPr lang="en-US" sz="2400" dirty="0" smtClean="0">
                <a:solidFill>
                  <a:srgbClr val="FF0000"/>
                </a:solidFill>
              </a:rPr>
              <a:t> (technically includes the </a:t>
            </a:r>
          </a:p>
          <a:p>
            <a:r>
              <a:rPr lang="en-US" sz="2400" dirty="0" smtClean="0">
                <a:solidFill>
                  <a:srgbClr val="FF0000"/>
                </a:solidFill>
              </a:rPr>
              <a:t>                                      above, but with special emphasis </a:t>
            </a:r>
          </a:p>
          <a:p>
            <a:r>
              <a:rPr lang="en-US" sz="2400" dirty="0">
                <a:solidFill>
                  <a:srgbClr val="FF0000"/>
                </a:solidFill>
              </a:rPr>
              <a:t> </a:t>
            </a:r>
            <a:r>
              <a:rPr lang="en-US" sz="2400" dirty="0" smtClean="0">
                <a:solidFill>
                  <a:srgbClr val="FF0000"/>
                </a:solidFill>
              </a:rPr>
              <a:t>                                     on a single target variable)</a:t>
            </a:r>
            <a:endParaRPr lang="en-US" sz="2400" b="1" dirty="0" smtClean="0">
              <a:solidFill>
                <a:srgbClr val="FF0000"/>
              </a:solidFill>
            </a:endParaRPr>
          </a:p>
          <a:p>
            <a:endParaRPr lang="en-US" dirty="0">
              <a:solidFill>
                <a:srgbClr val="FF0000"/>
              </a:solidFill>
            </a:endParaRPr>
          </a:p>
          <a:p>
            <a:r>
              <a:rPr lang="en-US" dirty="0" smtClean="0"/>
              <a:t> </a:t>
            </a:r>
          </a:p>
        </p:txBody>
      </p:sp>
    </p:spTree>
    <p:extLst>
      <p:ext uri="{BB962C8B-B14F-4D97-AF65-F5344CB8AC3E}">
        <p14:creationId xmlns:p14="http://schemas.microsoft.com/office/powerpoint/2010/main" val="390000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650" y="1796309"/>
            <a:ext cx="3577167" cy="5061691"/>
          </a:xfrm>
          <a:prstGeom prst="rect">
            <a:avLst/>
          </a:prstGeom>
        </p:spPr>
      </p:pic>
      <p:sp>
        <p:nvSpPr>
          <p:cNvPr id="2" name="Title 1"/>
          <p:cNvSpPr>
            <a:spLocks noGrp="1"/>
          </p:cNvSpPr>
          <p:nvPr>
            <p:ph type="title"/>
          </p:nvPr>
        </p:nvSpPr>
        <p:spPr>
          <a:xfrm>
            <a:off x="278108" y="88087"/>
            <a:ext cx="7934559" cy="1155888"/>
          </a:xfrm>
        </p:spPr>
        <p:txBody>
          <a:bodyPr>
            <a:normAutofit/>
          </a:bodyPr>
          <a:lstStyle/>
          <a:p>
            <a:r>
              <a:rPr lang="en-US" dirty="0" smtClean="0"/>
              <a:t>Ways to find structure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719614" y="1259901"/>
            <a:ext cx="8068785" cy="3785652"/>
          </a:xfrm>
          <a:prstGeom prst="rect">
            <a:avLst/>
          </a:prstGeom>
          <a:noFill/>
        </p:spPr>
        <p:txBody>
          <a:bodyPr wrap="square" rtlCol="0">
            <a:spAutoFit/>
          </a:bodyPr>
          <a:lstStyle/>
          <a:p>
            <a:r>
              <a:rPr lang="en-US" sz="2400" b="1" dirty="0">
                <a:solidFill>
                  <a:srgbClr val="FF0000"/>
                </a:solidFill>
              </a:rPr>
              <a:t> </a:t>
            </a:r>
            <a:r>
              <a:rPr lang="en-US" sz="2400" b="1" dirty="0" smtClean="0">
                <a:solidFill>
                  <a:srgbClr val="FF0000"/>
                </a:solidFill>
              </a:rPr>
              <a:t>                 </a:t>
            </a:r>
          </a:p>
          <a:p>
            <a:endParaRPr lang="en-US" sz="2400" b="1" u="sng" dirty="0">
              <a:solidFill>
                <a:srgbClr val="FF0000"/>
              </a:solidFill>
            </a:endParaRPr>
          </a:p>
          <a:p>
            <a:endParaRPr lang="en-US" sz="2400" b="1" u="sng" dirty="0" smtClean="0">
              <a:solidFill>
                <a:srgbClr val="FF0000"/>
              </a:solidFill>
            </a:endParaRPr>
          </a:p>
          <a:p>
            <a:endParaRPr lang="en-US" sz="2400" b="1" dirty="0">
              <a:solidFill>
                <a:srgbClr val="FF0000"/>
              </a:solidFill>
            </a:endParaRPr>
          </a:p>
          <a:p>
            <a:r>
              <a:rPr lang="en-US" sz="2400" b="1" dirty="0" smtClean="0">
                <a:solidFill>
                  <a:srgbClr val="FF0000"/>
                </a:solidFill>
              </a:rPr>
              <a:t>						Measure covariance/correlation</a:t>
            </a:r>
          </a:p>
          <a:p>
            <a:r>
              <a:rPr lang="en-US" sz="2400" b="1" dirty="0">
                <a:solidFill>
                  <a:srgbClr val="FF0000"/>
                </a:solidFill>
              </a:rPr>
              <a:t> </a:t>
            </a:r>
            <a:r>
              <a:rPr lang="en-US" sz="2400" b="1" dirty="0" smtClean="0">
                <a:solidFill>
                  <a:srgbClr val="FF0000"/>
                </a:solidFill>
              </a:rPr>
              <a:t>                                 Measure Mutual Information</a:t>
            </a:r>
          </a:p>
          <a:p>
            <a:r>
              <a:rPr lang="en-US" sz="2400" b="1" dirty="0">
                <a:solidFill>
                  <a:srgbClr val="FF0000"/>
                </a:solidFill>
              </a:rPr>
              <a:t> </a:t>
            </a:r>
            <a:r>
              <a:rPr lang="en-US" sz="2400" b="1" dirty="0" smtClean="0">
                <a:solidFill>
                  <a:srgbClr val="FF0000"/>
                </a:solidFill>
              </a:rPr>
              <a:t>                                  Supervised Learning </a:t>
            </a:r>
          </a:p>
          <a:p>
            <a:pPr marL="285750" indent="-285750">
              <a:buFont typeface="Arial"/>
              <a:buChar char="•"/>
            </a:pPr>
            <a:endParaRPr lang="en-US" sz="2400" b="1" dirty="0" smtClean="0">
              <a:solidFill>
                <a:schemeClr val="tx2">
                  <a:lumMod val="75000"/>
                </a:schemeClr>
              </a:solidFill>
            </a:endParaRPr>
          </a:p>
          <a:p>
            <a:pPr marL="285750" indent="-285750">
              <a:buFont typeface="Arial"/>
              <a:buChar char="•"/>
            </a:pPr>
            <a:endParaRPr lang="en-US" sz="2400" b="1" dirty="0"/>
          </a:p>
          <a:p>
            <a:r>
              <a:rPr lang="en-US" sz="2400" b="1" dirty="0" smtClean="0">
                <a:solidFill>
                  <a:srgbClr val="FF0000"/>
                </a:solidFill>
              </a:rPr>
              <a:t>                      </a:t>
            </a:r>
            <a:endParaRPr lang="en-US" dirty="0" smtClean="0"/>
          </a:p>
        </p:txBody>
      </p:sp>
    </p:spTree>
    <p:extLst>
      <p:ext uri="{BB962C8B-B14F-4D97-AF65-F5344CB8AC3E}">
        <p14:creationId xmlns:p14="http://schemas.microsoft.com/office/powerpoint/2010/main" val="1960743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fontScale="90000"/>
          </a:bodyPr>
          <a:lstStyle/>
          <a:p>
            <a:r>
              <a:rPr lang="en-US" dirty="0" smtClean="0"/>
              <a:t>Covariance and correlation</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pic>
        <p:nvPicPr>
          <p:cNvPr id="3" name="Picture 2"/>
          <p:cNvPicPr>
            <a:picLocks noChangeAspect="1"/>
          </p:cNvPicPr>
          <p:nvPr/>
        </p:nvPicPr>
        <p:blipFill>
          <a:blip r:embed="rId3"/>
          <a:stretch>
            <a:fillRect/>
          </a:stretch>
        </p:blipFill>
        <p:spPr>
          <a:xfrm>
            <a:off x="1818686" y="2554142"/>
            <a:ext cx="5547315" cy="3905918"/>
          </a:xfrm>
          <a:prstGeom prst="rect">
            <a:avLst/>
          </a:prstGeom>
        </p:spPr>
      </p:pic>
      <p:sp>
        <p:nvSpPr>
          <p:cNvPr id="4" name="TextBox 3"/>
          <p:cNvSpPr txBox="1"/>
          <p:nvPr/>
        </p:nvSpPr>
        <p:spPr>
          <a:xfrm>
            <a:off x="278108" y="879127"/>
            <a:ext cx="8009467" cy="923330"/>
          </a:xfrm>
          <a:prstGeom prst="rect">
            <a:avLst/>
          </a:prstGeom>
          <a:noFill/>
        </p:spPr>
        <p:txBody>
          <a:bodyPr wrap="square" rtlCol="0">
            <a:spAutoFit/>
          </a:bodyPr>
          <a:lstStyle/>
          <a:p>
            <a:r>
              <a:rPr lang="en-US" dirty="0" smtClean="0"/>
              <a:t>These are probably the most used and thought of metrics when considering pairwise structure. These are statistical quantities and have a fairly intuitive geometric interpretation.</a:t>
            </a:r>
            <a:endParaRPr lang="en-US" dirty="0"/>
          </a:p>
        </p:txBody>
      </p:sp>
      <p:sp>
        <p:nvSpPr>
          <p:cNvPr id="5" name="TextBox 4"/>
          <p:cNvSpPr txBox="1"/>
          <p:nvPr/>
        </p:nvSpPr>
        <p:spPr>
          <a:xfrm>
            <a:off x="863600" y="2167468"/>
            <a:ext cx="7382933" cy="338554"/>
          </a:xfrm>
          <a:prstGeom prst="rect">
            <a:avLst/>
          </a:prstGeom>
          <a:noFill/>
        </p:spPr>
        <p:txBody>
          <a:bodyPr wrap="square" rtlCol="0">
            <a:spAutoFit/>
          </a:bodyPr>
          <a:lstStyle/>
          <a:p>
            <a:pPr algn="ctr"/>
            <a:r>
              <a:rPr lang="en-US" sz="1600" dirty="0" smtClean="0">
                <a:solidFill>
                  <a:srgbClr val="FF0000"/>
                </a:solidFill>
              </a:rPr>
              <a:t>Scatter of Bi-</a:t>
            </a:r>
            <a:r>
              <a:rPr lang="en-US" sz="1600" dirty="0" err="1" smtClean="0">
                <a:solidFill>
                  <a:srgbClr val="FF0000"/>
                </a:solidFill>
              </a:rPr>
              <a:t>Variate</a:t>
            </a:r>
            <a:r>
              <a:rPr lang="en-US" sz="1600" dirty="0" smtClean="0">
                <a:solidFill>
                  <a:srgbClr val="FF0000"/>
                </a:solidFill>
              </a:rPr>
              <a:t> Normally Distributed Variables with various Correlations</a:t>
            </a:r>
            <a:endParaRPr lang="en-US" sz="1600" dirty="0">
              <a:solidFill>
                <a:srgbClr val="FF0000"/>
              </a:solidFill>
            </a:endParaRPr>
          </a:p>
        </p:txBody>
      </p:sp>
    </p:spTree>
    <p:extLst>
      <p:ext uri="{BB962C8B-B14F-4D97-AF65-F5344CB8AC3E}">
        <p14:creationId xmlns:p14="http://schemas.microsoft.com/office/powerpoint/2010/main" val="8245790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108" y="-276761"/>
            <a:ext cx="7968425" cy="1155888"/>
          </a:xfrm>
        </p:spPr>
        <p:txBody>
          <a:bodyPr>
            <a:normAutofit/>
          </a:bodyPr>
          <a:lstStyle/>
          <a:p>
            <a:r>
              <a:rPr lang="en-US" dirty="0" smtClean="0"/>
              <a:t>Covariance</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
        <p:nvSpPr>
          <p:cNvPr id="4" name="TextBox 3"/>
          <p:cNvSpPr txBox="1"/>
          <p:nvPr/>
        </p:nvSpPr>
        <p:spPr>
          <a:xfrm>
            <a:off x="489418" y="1049867"/>
            <a:ext cx="1507067" cy="369332"/>
          </a:xfrm>
          <a:prstGeom prst="rect">
            <a:avLst/>
          </a:prstGeom>
          <a:noFill/>
        </p:spPr>
        <p:txBody>
          <a:bodyPr wrap="square" rtlCol="0">
            <a:spAutoFit/>
          </a:bodyPr>
          <a:lstStyle/>
          <a:p>
            <a:r>
              <a:rPr lang="en-US" b="1" u="sng" dirty="0" smtClean="0"/>
              <a:t>Covariance</a:t>
            </a:r>
            <a:endParaRPr lang="en-US" b="1" u="sng" dirty="0"/>
          </a:p>
        </p:txBody>
      </p:sp>
      <p:pic>
        <p:nvPicPr>
          <p:cNvPr id="7" name="Picture 6"/>
          <p:cNvPicPr>
            <a:picLocks noChangeAspect="1"/>
          </p:cNvPicPr>
          <p:nvPr/>
        </p:nvPicPr>
        <p:blipFill>
          <a:blip r:embed="rId3"/>
          <a:stretch>
            <a:fillRect/>
          </a:stretch>
        </p:blipFill>
        <p:spPr>
          <a:xfrm>
            <a:off x="1553642" y="1574790"/>
            <a:ext cx="6015571" cy="1473201"/>
          </a:xfrm>
          <a:prstGeom prst="rect">
            <a:avLst/>
          </a:prstGeom>
        </p:spPr>
      </p:pic>
      <p:sp>
        <p:nvSpPr>
          <p:cNvPr id="8" name="TextBox 7"/>
          <p:cNvSpPr txBox="1"/>
          <p:nvPr/>
        </p:nvSpPr>
        <p:spPr>
          <a:xfrm>
            <a:off x="489417" y="3421964"/>
            <a:ext cx="6233116" cy="369332"/>
          </a:xfrm>
          <a:prstGeom prst="rect">
            <a:avLst/>
          </a:prstGeom>
          <a:noFill/>
        </p:spPr>
        <p:txBody>
          <a:bodyPr wrap="square" rtlCol="0">
            <a:spAutoFit/>
          </a:bodyPr>
          <a:lstStyle/>
          <a:p>
            <a:r>
              <a:rPr lang="en-US" b="1" u="sng" dirty="0" smtClean="0"/>
              <a:t>Sample Covariance (between </a:t>
            </a:r>
            <a:r>
              <a:rPr lang="en-US" b="1" u="sng" dirty="0" err="1" smtClean="0"/>
              <a:t>Xj</a:t>
            </a:r>
            <a:r>
              <a:rPr lang="en-US" b="1" u="sng" dirty="0" smtClean="0"/>
              <a:t> and </a:t>
            </a:r>
            <a:r>
              <a:rPr lang="en-US" b="1" u="sng" dirty="0" err="1" smtClean="0"/>
              <a:t>Xk</a:t>
            </a:r>
            <a:r>
              <a:rPr lang="en-US" b="1" u="sng" dirty="0" smtClean="0"/>
              <a:t>)</a:t>
            </a:r>
            <a:endParaRPr lang="en-US" b="1" u="sng" dirty="0"/>
          </a:p>
        </p:txBody>
      </p:sp>
      <p:pic>
        <p:nvPicPr>
          <p:cNvPr id="9" name="Picture 8"/>
          <p:cNvPicPr>
            <a:picLocks noChangeAspect="1"/>
          </p:cNvPicPr>
          <p:nvPr/>
        </p:nvPicPr>
        <p:blipFill>
          <a:blip r:embed="rId4"/>
          <a:stretch>
            <a:fillRect/>
          </a:stretch>
        </p:blipFill>
        <p:spPr>
          <a:xfrm>
            <a:off x="1877951" y="4025040"/>
            <a:ext cx="5200169" cy="875276"/>
          </a:xfrm>
          <a:prstGeom prst="rect">
            <a:avLst/>
          </a:prstGeom>
        </p:spPr>
      </p:pic>
      <p:sp>
        <p:nvSpPr>
          <p:cNvPr id="10" name="TextBox 9"/>
          <p:cNvSpPr txBox="1"/>
          <p:nvPr/>
        </p:nvSpPr>
        <p:spPr>
          <a:xfrm>
            <a:off x="278108" y="5757334"/>
            <a:ext cx="7079796" cy="461665"/>
          </a:xfrm>
          <a:prstGeom prst="rect">
            <a:avLst/>
          </a:prstGeom>
          <a:noFill/>
        </p:spPr>
        <p:txBody>
          <a:bodyPr wrap="square" rtlCol="0">
            <a:spAutoFit/>
          </a:bodyPr>
          <a:lstStyle/>
          <a:p>
            <a:r>
              <a:rPr lang="en-US" sz="1200" i="1" dirty="0" smtClean="0"/>
              <a:t>Note: I have decided to pull equations often from </a:t>
            </a:r>
            <a:r>
              <a:rPr lang="en-US" sz="1200" i="1" dirty="0" err="1" smtClean="0"/>
              <a:t>wikipedia</a:t>
            </a:r>
            <a:r>
              <a:rPr lang="en-US" sz="1200" i="1" dirty="0" smtClean="0"/>
              <a:t>, as I feel </a:t>
            </a:r>
            <a:r>
              <a:rPr lang="en-US" sz="1200" i="1" dirty="0" err="1" smtClean="0"/>
              <a:t>wp</a:t>
            </a:r>
            <a:r>
              <a:rPr lang="en-US" sz="1200" i="1" dirty="0" smtClean="0"/>
              <a:t> represents a crowd-sourced vote on </a:t>
            </a:r>
            <a:r>
              <a:rPr lang="en-US" sz="1200" i="1" dirty="0"/>
              <a:t>notation standardization: http://</a:t>
            </a:r>
            <a:r>
              <a:rPr lang="en-US" sz="1200" i="1" dirty="0" err="1"/>
              <a:t>en.wikipedia.org</a:t>
            </a:r>
            <a:r>
              <a:rPr lang="en-US" sz="1200" i="1" dirty="0"/>
              <a:t>/wiki/Covariance</a:t>
            </a:r>
          </a:p>
        </p:txBody>
      </p:sp>
    </p:spTree>
    <p:extLst>
      <p:ext uri="{BB962C8B-B14F-4D97-AF65-F5344CB8AC3E}">
        <p14:creationId xmlns:p14="http://schemas.microsoft.com/office/powerpoint/2010/main" val="1899658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10446</TotalTime>
  <Words>1137</Words>
  <Application>Microsoft Macintosh PowerPoint</Application>
  <PresentationFormat>On-screen Show (4:3)</PresentationFormat>
  <Paragraphs>155</Paragraphs>
  <Slides>16</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Century Gothic</vt:lpstr>
      <vt:lpstr>Arial</vt:lpstr>
      <vt:lpstr>Essential</vt:lpstr>
      <vt:lpstr>PowerPoint Presentation</vt:lpstr>
      <vt:lpstr>Exploratory analysis : Finding structure</vt:lpstr>
      <vt:lpstr>discussion</vt:lpstr>
      <vt:lpstr>information</vt:lpstr>
      <vt:lpstr>(aside) Conditional thinking</vt:lpstr>
      <vt:lpstr>Types of structure</vt:lpstr>
      <vt:lpstr>Ways to find structure</vt:lpstr>
      <vt:lpstr>Covariance and correlation</vt:lpstr>
      <vt:lpstr>Covariance</vt:lpstr>
      <vt:lpstr>correlation</vt:lpstr>
      <vt:lpstr>Mutual information</vt:lpstr>
      <vt:lpstr>Mutual information</vt:lpstr>
      <vt:lpstr>Mutual information</vt:lpstr>
      <vt:lpstr>Mutual information</vt:lpstr>
      <vt:lpstr>Mi vs correlation</vt:lpstr>
      <vt:lpstr>Putting these to use</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127</cp:revision>
  <cp:lastPrinted>2014-10-01T00:39:51Z</cp:lastPrinted>
  <dcterms:created xsi:type="dcterms:W3CDTF">2014-08-12T17:27:36Z</dcterms:created>
  <dcterms:modified xsi:type="dcterms:W3CDTF">2015-10-02T14:17:24Z</dcterms:modified>
</cp:coreProperties>
</file>