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4"/>
  </p:notesMasterIdLst>
  <p:sldIdLst>
    <p:sldId id="256" r:id="rId2"/>
    <p:sldId id="299" r:id="rId3"/>
    <p:sldId id="300" r:id="rId4"/>
    <p:sldId id="279" r:id="rId5"/>
    <p:sldId id="280" r:id="rId6"/>
    <p:sldId id="281" r:id="rId7"/>
    <p:sldId id="301" r:id="rId8"/>
    <p:sldId id="302" r:id="rId9"/>
    <p:sldId id="303" r:id="rId10"/>
    <p:sldId id="304" r:id="rId11"/>
    <p:sldId id="305" r:id="rId12"/>
    <p:sldId id="306" r:id="rId13"/>
    <p:sldId id="307" r:id="rId14"/>
    <p:sldId id="309" r:id="rId15"/>
    <p:sldId id="310" r:id="rId16"/>
    <p:sldId id="311" r:id="rId17"/>
    <p:sldId id="312" r:id="rId18"/>
    <p:sldId id="313" r:id="rId19"/>
    <p:sldId id="314" r:id="rId20"/>
    <p:sldId id="315" r:id="rId21"/>
    <p:sldId id="317" r:id="rId22"/>
    <p:sldId id="31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124" autoAdjust="0"/>
  </p:normalViewPr>
  <p:slideViewPr>
    <p:cSldViewPr snapToGrid="0" snapToObjects="1">
      <p:cViewPr>
        <p:scale>
          <a:sx n="75" d="100"/>
          <a:sy n="75" d="100"/>
        </p:scale>
        <p:origin x="2680" y="8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10/2/15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10</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20</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10/2/15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10/2/15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10/2/15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10/2/15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10/2/15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a:t>
            </a:r>
            <a:r>
              <a:rPr lang="en-US" dirty="0" smtClean="0"/>
              <a:t>Professor, NYU</a:t>
            </a:r>
          </a:p>
          <a:p>
            <a:r>
              <a:rPr lang="en-US" dirty="0" smtClean="0"/>
              <a:t>Fall 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a:t>
            </a:r>
            <a:r>
              <a:rPr lang="en-US" sz="1600" i="1" smtClean="0"/>
              <a:t>’ work. </a:t>
            </a:r>
            <a:r>
              <a:rPr lang="en-US" sz="1600" i="1" dirty="0" smtClean="0"/>
              <a:t>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Using Information gain</a:t>
            </a:r>
            <a:endParaRPr lang="en-US" dirty="0"/>
          </a:p>
        </p:txBody>
      </p:sp>
      <p:sp>
        <p:nvSpPr>
          <p:cNvPr id="5" name="TextBox 4"/>
          <p:cNvSpPr txBox="1"/>
          <p:nvPr/>
        </p:nvSpPr>
        <p:spPr>
          <a:xfrm>
            <a:off x="278108" y="735862"/>
            <a:ext cx="8425625" cy="923330"/>
          </a:xfrm>
          <a:prstGeom prst="rect">
            <a:avLst/>
          </a:prstGeom>
          <a:noFill/>
        </p:spPr>
        <p:txBody>
          <a:bodyPr wrap="square" rtlCol="0">
            <a:spAutoFit/>
          </a:bodyPr>
          <a:lstStyle/>
          <a:p>
            <a:r>
              <a:rPr lang="en-US" dirty="0" smtClean="0">
                <a:solidFill>
                  <a:srgbClr val="D1282E"/>
                </a:solidFill>
              </a:rPr>
              <a:t>With Information Gain we can now define a way to compare features on their ability to segment the data in a way that reduces the uncertainty of our target variable. </a:t>
            </a:r>
          </a:p>
        </p:txBody>
      </p:sp>
      <p:pic>
        <p:nvPicPr>
          <p:cNvPr id="25" name="Picture 24"/>
          <p:cNvPicPr>
            <a:picLocks noChangeAspect="1"/>
          </p:cNvPicPr>
          <p:nvPr/>
        </p:nvPicPr>
        <p:blipFill>
          <a:blip r:embed="rId3"/>
          <a:stretch>
            <a:fillRect/>
          </a:stretch>
        </p:blipFill>
        <p:spPr>
          <a:xfrm>
            <a:off x="1659458" y="1265259"/>
            <a:ext cx="5368324" cy="1079500"/>
          </a:xfrm>
          <a:prstGeom prst="rect">
            <a:avLst/>
          </a:prstGeom>
        </p:spPr>
      </p:pic>
      <p:grpSp>
        <p:nvGrpSpPr>
          <p:cNvPr id="6" name="Group 5"/>
          <p:cNvGrpSpPr/>
          <p:nvPr/>
        </p:nvGrpSpPr>
        <p:grpSpPr>
          <a:xfrm>
            <a:off x="1377397" y="2481271"/>
            <a:ext cx="1484338" cy="426335"/>
            <a:chOff x="491067" y="2353733"/>
            <a:chExt cx="2027816" cy="846667"/>
          </a:xfrm>
        </p:grpSpPr>
        <p:sp>
          <p:nvSpPr>
            <p:cNvPr id="3" name="Rectangle 2"/>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37682" y="2458198"/>
              <a:ext cx="1981201" cy="375404"/>
            </a:xfrm>
            <a:prstGeom prst="rect">
              <a:avLst/>
            </a:prstGeom>
            <a:noFill/>
          </p:spPr>
          <p:txBody>
            <a:bodyPr wrap="square" rtlCol="0">
              <a:spAutoFit/>
            </a:bodyPr>
            <a:lstStyle/>
            <a:p>
              <a:pPr algn="ctr"/>
              <a:r>
                <a:rPr lang="en-US" sz="1600" dirty="0" smtClean="0">
                  <a:solidFill>
                    <a:schemeClr val="bg1"/>
                  </a:solidFill>
                </a:rPr>
                <a:t>H(Y)=1.0</a:t>
              </a:r>
              <a:endParaRPr lang="en-US" sz="1600" dirty="0">
                <a:solidFill>
                  <a:schemeClr val="bg1"/>
                </a:solidFill>
              </a:endParaRPr>
            </a:p>
          </p:txBody>
        </p:sp>
      </p:grpSp>
      <p:grpSp>
        <p:nvGrpSpPr>
          <p:cNvPr id="12" name="Group 11"/>
          <p:cNvGrpSpPr/>
          <p:nvPr/>
        </p:nvGrpSpPr>
        <p:grpSpPr>
          <a:xfrm>
            <a:off x="278108" y="3745598"/>
            <a:ext cx="1824397" cy="763557"/>
            <a:chOff x="405790" y="2353733"/>
            <a:chExt cx="2223697" cy="846667"/>
          </a:xfrm>
        </p:grpSpPr>
        <p:sp>
          <p:nvSpPr>
            <p:cNvPr id="13" name="Rectangle 12"/>
            <p:cNvSpPr/>
            <p:nvPr/>
          </p:nvSpPr>
          <p:spPr>
            <a:xfrm>
              <a:off x="491067" y="2353733"/>
              <a:ext cx="1981200" cy="84666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05790" y="2478651"/>
              <a:ext cx="2223697" cy="648426"/>
            </a:xfrm>
            <a:prstGeom prst="rect">
              <a:avLst/>
            </a:prstGeom>
            <a:noFill/>
          </p:spPr>
          <p:txBody>
            <a:bodyPr wrap="square" rtlCol="0">
              <a:spAutoFit/>
            </a:bodyPr>
            <a:lstStyle/>
            <a:p>
              <a:pPr algn="ctr"/>
              <a:r>
                <a:rPr lang="en-US" sz="1600" dirty="0" smtClean="0">
                  <a:solidFill>
                    <a:schemeClr val="bg1"/>
                  </a:solidFill>
                </a:rPr>
                <a:t>H(Y|H=r)=0.65</a:t>
              </a:r>
            </a:p>
            <a:p>
              <a:pPr algn="ctr"/>
              <a:r>
                <a:rPr lang="en-US" sz="1600" dirty="0" smtClean="0">
                  <a:solidFill>
                    <a:schemeClr val="bg1"/>
                  </a:solidFill>
                </a:rPr>
                <a:t>P(H=r)=0.5</a:t>
              </a:r>
              <a:endParaRPr lang="en-US" sz="1600" dirty="0">
                <a:solidFill>
                  <a:schemeClr val="bg1"/>
                </a:solidFill>
              </a:endParaRPr>
            </a:p>
          </p:txBody>
        </p:sp>
      </p:grpSp>
      <p:sp>
        <p:nvSpPr>
          <p:cNvPr id="16" name="Rectangle 15"/>
          <p:cNvSpPr/>
          <p:nvPr/>
        </p:nvSpPr>
        <p:spPr>
          <a:xfrm>
            <a:off x="2252134" y="3745598"/>
            <a:ext cx="1659466" cy="7635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3" idx="2"/>
            <a:endCxn id="13" idx="0"/>
          </p:cNvCxnSpPr>
          <p:nvPr/>
        </p:nvCxnSpPr>
        <p:spPr>
          <a:xfrm flipH="1">
            <a:off x="1160794" y="2907606"/>
            <a:ext cx="941711" cy="8379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3" idx="2"/>
            <a:endCxn id="16" idx="0"/>
          </p:cNvCxnSpPr>
          <p:nvPr/>
        </p:nvCxnSpPr>
        <p:spPr>
          <a:xfrm>
            <a:off x="2102505" y="2907606"/>
            <a:ext cx="979362" cy="837992"/>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322638" y="3847196"/>
            <a:ext cx="1588962" cy="584776"/>
          </a:xfrm>
          <a:prstGeom prst="rect">
            <a:avLst/>
          </a:prstGeom>
          <a:noFill/>
        </p:spPr>
        <p:txBody>
          <a:bodyPr wrap="square" rtlCol="0">
            <a:spAutoFit/>
          </a:bodyPr>
          <a:lstStyle/>
          <a:p>
            <a:pPr algn="ctr"/>
            <a:r>
              <a:rPr lang="en-US" sz="1600" dirty="0" smtClean="0">
                <a:solidFill>
                  <a:schemeClr val="bg1"/>
                </a:solidFill>
              </a:rPr>
              <a:t>H(Y|H=b)=0.65</a:t>
            </a:r>
          </a:p>
          <a:p>
            <a:pPr algn="ctr"/>
            <a:r>
              <a:rPr lang="en-US" sz="1600" dirty="0" smtClean="0">
                <a:solidFill>
                  <a:schemeClr val="bg1"/>
                </a:solidFill>
              </a:rPr>
              <a:t>P(H=b)=0.5</a:t>
            </a:r>
            <a:endParaRPr lang="en-US" sz="1600" dirty="0">
              <a:solidFill>
                <a:schemeClr val="bg1"/>
              </a:solidFill>
            </a:endParaRPr>
          </a:p>
        </p:txBody>
      </p:sp>
      <p:sp>
        <p:nvSpPr>
          <p:cNvPr id="10" name="TextBox 9"/>
          <p:cNvSpPr txBox="1"/>
          <p:nvPr/>
        </p:nvSpPr>
        <p:spPr>
          <a:xfrm>
            <a:off x="1377397" y="3200399"/>
            <a:ext cx="1484337" cy="369332"/>
          </a:xfrm>
          <a:prstGeom prst="rect">
            <a:avLst/>
          </a:prstGeom>
          <a:solidFill>
            <a:schemeClr val="tx1">
              <a:lumMod val="50000"/>
              <a:lumOff val="50000"/>
            </a:schemeClr>
          </a:solidFill>
        </p:spPr>
        <p:txBody>
          <a:bodyPr wrap="square" rtlCol="0">
            <a:spAutoFit/>
          </a:bodyPr>
          <a:lstStyle/>
          <a:p>
            <a:r>
              <a:rPr lang="en-US" dirty="0" smtClean="0">
                <a:solidFill>
                  <a:schemeClr val="bg1"/>
                </a:solidFill>
              </a:rPr>
              <a:t>Head Color</a:t>
            </a:r>
            <a:endParaRPr lang="en-US" dirty="0">
              <a:solidFill>
                <a:schemeClr val="bg1"/>
              </a:solidFill>
            </a:endParaRPr>
          </a:p>
        </p:txBody>
      </p:sp>
      <p:grpSp>
        <p:nvGrpSpPr>
          <p:cNvPr id="50" name="Group 49"/>
          <p:cNvGrpSpPr/>
          <p:nvPr/>
        </p:nvGrpSpPr>
        <p:grpSpPr>
          <a:xfrm>
            <a:off x="5949397" y="2509739"/>
            <a:ext cx="1484338" cy="426335"/>
            <a:chOff x="491067" y="2353733"/>
            <a:chExt cx="2027816" cy="846667"/>
          </a:xfrm>
        </p:grpSpPr>
        <p:sp>
          <p:nvSpPr>
            <p:cNvPr id="51" name="Rectangle 50"/>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37682" y="2458198"/>
              <a:ext cx="1981201" cy="375404"/>
            </a:xfrm>
            <a:prstGeom prst="rect">
              <a:avLst/>
            </a:prstGeom>
            <a:noFill/>
          </p:spPr>
          <p:txBody>
            <a:bodyPr wrap="square" rtlCol="0">
              <a:spAutoFit/>
            </a:bodyPr>
            <a:lstStyle/>
            <a:p>
              <a:pPr algn="ctr"/>
              <a:r>
                <a:rPr lang="en-US" sz="1600" dirty="0" smtClean="0">
                  <a:solidFill>
                    <a:schemeClr val="bg1"/>
                  </a:solidFill>
                </a:rPr>
                <a:t>H(Y)=1.0</a:t>
              </a:r>
              <a:endParaRPr lang="en-US" sz="1600" dirty="0">
                <a:solidFill>
                  <a:schemeClr val="bg1"/>
                </a:solidFill>
              </a:endParaRPr>
            </a:p>
          </p:txBody>
        </p:sp>
      </p:grpSp>
      <p:grpSp>
        <p:nvGrpSpPr>
          <p:cNvPr id="53" name="Group 52"/>
          <p:cNvGrpSpPr/>
          <p:nvPr/>
        </p:nvGrpSpPr>
        <p:grpSpPr>
          <a:xfrm>
            <a:off x="4850108" y="3774066"/>
            <a:ext cx="1824397" cy="763557"/>
            <a:chOff x="405790" y="2353733"/>
            <a:chExt cx="2223697" cy="846667"/>
          </a:xfrm>
        </p:grpSpPr>
        <p:sp>
          <p:nvSpPr>
            <p:cNvPr id="54" name="Rectangle 53"/>
            <p:cNvSpPr/>
            <p:nvPr/>
          </p:nvSpPr>
          <p:spPr>
            <a:xfrm>
              <a:off x="491067" y="2353733"/>
              <a:ext cx="1981200" cy="84666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405790" y="2478651"/>
              <a:ext cx="2223697" cy="648426"/>
            </a:xfrm>
            <a:prstGeom prst="rect">
              <a:avLst/>
            </a:prstGeom>
            <a:noFill/>
          </p:spPr>
          <p:txBody>
            <a:bodyPr wrap="square" rtlCol="0">
              <a:spAutoFit/>
            </a:bodyPr>
            <a:lstStyle/>
            <a:p>
              <a:pPr algn="ctr"/>
              <a:r>
                <a:rPr lang="en-US" sz="1600" dirty="0" smtClean="0">
                  <a:solidFill>
                    <a:schemeClr val="bg1"/>
                  </a:solidFill>
                </a:rPr>
                <a:t>H(Y|B=r)=0.92</a:t>
              </a:r>
            </a:p>
            <a:p>
              <a:pPr algn="ctr"/>
              <a:r>
                <a:rPr lang="en-US" sz="1600" dirty="0" smtClean="0">
                  <a:solidFill>
                    <a:schemeClr val="bg1"/>
                  </a:solidFill>
                </a:rPr>
                <a:t>P(B=r)=0.5</a:t>
              </a:r>
              <a:endParaRPr lang="en-US" sz="1600" dirty="0">
                <a:solidFill>
                  <a:schemeClr val="bg1"/>
                </a:solidFill>
              </a:endParaRPr>
            </a:p>
          </p:txBody>
        </p:sp>
      </p:grpSp>
      <p:sp>
        <p:nvSpPr>
          <p:cNvPr id="56" name="Rectangle 55"/>
          <p:cNvSpPr/>
          <p:nvPr/>
        </p:nvSpPr>
        <p:spPr>
          <a:xfrm>
            <a:off x="6824134" y="3774066"/>
            <a:ext cx="1659466" cy="7635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1" idx="2"/>
            <a:endCxn id="54" idx="0"/>
          </p:cNvCxnSpPr>
          <p:nvPr/>
        </p:nvCxnSpPr>
        <p:spPr>
          <a:xfrm flipH="1">
            <a:off x="5732794" y="2936074"/>
            <a:ext cx="941711" cy="8379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1" idx="2"/>
            <a:endCxn id="56" idx="0"/>
          </p:cNvCxnSpPr>
          <p:nvPr/>
        </p:nvCxnSpPr>
        <p:spPr>
          <a:xfrm>
            <a:off x="6674505" y="2936074"/>
            <a:ext cx="979362" cy="837992"/>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894638" y="3875664"/>
            <a:ext cx="1588962" cy="584776"/>
          </a:xfrm>
          <a:prstGeom prst="rect">
            <a:avLst/>
          </a:prstGeom>
          <a:noFill/>
        </p:spPr>
        <p:txBody>
          <a:bodyPr wrap="square" rtlCol="0">
            <a:spAutoFit/>
          </a:bodyPr>
          <a:lstStyle/>
          <a:p>
            <a:pPr algn="ctr"/>
            <a:r>
              <a:rPr lang="en-US" sz="1600" dirty="0" smtClean="0">
                <a:solidFill>
                  <a:schemeClr val="bg1"/>
                </a:solidFill>
              </a:rPr>
              <a:t>H(Y|B=b)=0.92</a:t>
            </a:r>
          </a:p>
          <a:p>
            <a:pPr algn="ctr"/>
            <a:r>
              <a:rPr lang="en-US" sz="1600" dirty="0" smtClean="0">
                <a:solidFill>
                  <a:schemeClr val="bg1"/>
                </a:solidFill>
              </a:rPr>
              <a:t>P(B=b)=0.5</a:t>
            </a:r>
            <a:endParaRPr lang="en-US" sz="1600" dirty="0">
              <a:solidFill>
                <a:schemeClr val="bg1"/>
              </a:solidFill>
            </a:endParaRPr>
          </a:p>
        </p:txBody>
      </p:sp>
      <p:sp>
        <p:nvSpPr>
          <p:cNvPr id="60" name="TextBox 59"/>
          <p:cNvSpPr txBox="1"/>
          <p:nvPr/>
        </p:nvSpPr>
        <p:spPr>
          <a:xfrm>
            <a:off x="5949397" y="3228867"/>
            <a:ext cx="1484337" cy="369332"/>
          </a:xfrm>
          <a:prstGeom prst="rect">
            <a:avLst/>
          </a:prstGeom>
          <a:solidFill>
            <a:schemeClr val="tx1">
              <a:lumMod val="50000"/>
              <a:lumOff val="50000"/>
            </a:schemeClr>
          </a:solidFill>
        </p:spPr>
        <p:txBody>
          <a:bodyPr wrap="square" rtlCol="0">
            <a:spAutoFit/>
          </a:bodyPr>
          <a:lstStyle/>
          <a:p>
            <a:r>
              <a:rPr lang="en-US" dirty="0" smtClean="0">
                <a:solidFill>
                  <a:schemeClr val="bg1"/>
                </a:solidFill>
              </a:rPr>
              <a:t>Body Color</a:t>
            </a:r>
            <a:endParaRPr lang="en-US" dirty="0">
              <a:solidFill>
                <a:schemeClr val="bg1"/>
              </a:solidFill>
            </a:endParaRPr>
          </a:p>
        </p:txBody>
      </p:sp>
      <p:sp>
        <p:nvSpPr>
          <p:cNvPr id="21" name="TextBox 20"/>
          <p:cNvSpPr txBox="1"/>
          <p:nvPr/>
        </p:nvSpPr>
        <p:spPr>
          <a:xfrm>
            <a:off x="229479" y="5012267"/>
            <a:ext cx="6611606" cy="1477327"/>
          </a:xfrm>
          <a:prstGeom prst="rect">
            <a:avLst/>
          </a:prstGeom>
          <a:noFill/>
        </p:spPr>
        <p:txBody>
          <a:bodyPr wrap="square" rtlCol="0">
            <a:spAutoFit/>
          </a:bodyPr>
          <a:lstStyle/>
          <a:p>
            <a:pPr algn="ctr"/>
            <a:r>
              <a:rPr lang="en-US" sz="2400" dirty="0" smtClean="0"/>
              <a:t>IG(Head)=1-(0.5*0.65+0.5*0.65)=0.35</a:t>
            </a:r>
          </a:p>
          <a:p>
            <a:pPr algn="ctr"/>
            <a:endParaRPr lang="en-US" sz="2400" dirty="0" smtClean="0"/>
          </a:p>
          <a:p>
            <a:pPr algn="ctr"/>
            <a:r>
              <a:rPr lang="en-US" sz="2400" dirty="0"/>
              <a:t>IG</a:t>
            </a:r>
            <a:r>
              <a:rPr lang="en-US" sz="2400" dirty="0" smtClean="0"/>
              <a:t>(Body)</a:t>
            </a:r>
            <a:r>
              <a:rPr lang="en-US" sz="2400" dirty="0"/>
              <a:t>=1-(0.5*</a:t>
            </a:r>
            <a:r>
              <a:rPr lang="en-US" sz="2400" dirty="0" smtClean="0"/>
              <a:t>0.92+</a:t>
            </a:r>
            <a:r>
              <a:rPr lang="en-US" sz="2400" dirty="0"/>
              <a:t>0.5*</a:t>
            </a:r>
            <a:r>
              <a:rPr lang="en-US" sz="2400" dirty="0" smtClean="0"/>
              <a:t>0.92)</a:t>
            </a:r>
            <a:r>
              <a:rPr lang="en-US" sz="2400" dirty="0"/>
              <a:t>=</a:t>
            </a:r>
            <a:r>
              <a:rPr lang="en-US" sz="2400" dirty="0" smtClean="0"/>
              <a:t>0.08</a:t>
            </a:r>
            <a:endParaRPr lang="en-US" sz="2400" dirty="0"/>
          </a:p>
          <a:p>
            <a:pPr algn="ctr"/>
            <a:endParaRPr lang="en-US" dirty="0"/>
          </a:p>
        </p:txBody>
      </p:sp>
      <p:sp>
        <p:nvSpPr>
          <p:cNvPr id="23" name="Oval 22"/>
          <p:cNvSpPr/>
          <p:nvPr/>
        </p:nvSpPr>
        <p:spPr>
          <a:xfrm>
            <a:off x="446082" y="4893733"/>
            <a:ext cx="6395003" cy="795867"/>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061204" y="4944532"/>
            <a:ext cx="1642533" cy="1200329"/>
          </a:xfrm>
          <a:prstGeom prst="rect">
            <a:avLst/>
          </a:prstGeom>
          <a:noFill/>
        </p:spPr>
        <p:txBody>
          <a:bodyPr wrap="square" rtlCol="0">
            <a:spAutoFit/>
          </a:bodyPr>
          <a:lstStyle/>
          <a:p>
            <a:r>
              <a:rPr lang="en-US" dirty="0" smtClean="0">
                <a:solidFill>
                  <a:schemeClr val="tx2"/>
                </a:solidFill>
              </a:rPr>
              <a:t>We get a higher IG when splitting on Head</a:t>
            </a:r>
            <a:endParaRPr lang="en-US" dirty="0">
              <a:solidFill>
                <a:schemeClr val="tx2"/>
              </a:solidFill>
            </a:endParaRPr>
          </a:p>
        </p:txBody>
      </p:sp>
    </p:spTree>
    <p:extLst>
      <p:ext uri="{BB962C8B-B14F-4D97-AF65-F5344CB8AC3E}">
        <p14:creationId xmlns:p14="http://schemas.microsoft.com/office/powerpoint/2010/main" val="2726189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recap</a:t>
            </a:r>
            <a:endParaRPr lang="en-US" dirty="0"/>
          </a:p>
        </p:txBody>
      </p:sp>
      <p:sp>
        <p:nvSpPr>
          <p:cNvPr id="5" name="TextBox 4"/>
          <p:cNvSpPr txBox="1"/>
          <p:nvPr/>
        </p:nvSpPr>
        <p:spPr>
          <a:xfrm>
            <a:off x="278108" y="735862"/>
            <a:ext cx="8425625" cy="3785652"/>
          </a:xfrm>
          <a:prstGeom prst="rect">
            <a:avLst/>
          </a:prstGeom>
          <a:noFill/>
        </p:spPr>
        <p:txBody>
          <a:bodyPr wrap="square" rtlCol="0">
            <a:spAutoFit/>
          </a:bodyPr>
          <a:lstStyle/>
          <a:p>
            <a:r>
              <a:rPr lang="en-US" sz="2400" dirty="0" smtClean="0">
                <a:solidFill>
                  <a:srgbClr val="000000"/>
                </a:solidFill>
              </a:rPr>
              <a:t>With </a:t>
            </a:r>
            <a:r>
              <a:rPr lang="en-US" sz="2400" dirty="0" smtClean="0">
                <a:solidFill>
                  <a:schemeClr val="tx2"/>
                </a:solidFill>
              </a:rPr>
              <a:t>Entropy, Conditional Entropy</a:t>
            </a:r>
            <a:r>
              <a:rPr lang="en-US" sz="2400" dirty="0" smtClean="0">
                <a:solidFill>
                  <a:srgbClr val="000000"/>
                </a:solidFill>
              </a:rPr>
              <a:t> and </a:t>
            </a:r>
            <a:r>
              <a:rPr lang="en-US" sz="2400" dirty="0" smtClean="0">
                <a:solidFill>
                  <a:srgbClr val="D1282E"/>
                </a:solidFill>
              </a:rPr>
              <a:t>Information gain</a:t>
            </a:r>
            <a:r>
              <a:rPr lang="en-US" sz="2400" dirty="0" smtClean="0">
                <a:solidFill>
                  <a:srgbClr val="000000"/>
                </a:solidFill>
              </a:rPr>
              <a:t>, we now have tools that can help us:</a:t>
            </a:r>
          </a:p>
          <a:p>
            <a:endParaRPr lang="en-US" sz="2400" dirty="0">
              <a:solidFill>
                <a:srgbClr val="D1282E"/>
              </a:solidFill>
            </a:endParaRPr>
          </a:p>
          <a:p>
            <a:endParaRPr lang="en-US" sz="2400" dirty="0" smtClean="0">
              <a:solidFill>
                <a:srgbClr val="D1282E"/>
              </a:solidFill>
            </a:endParaRPr>
          </a:p>
          <a:p>
            <a:pPr marL="342900" indent="-342900">
              <a:buAutoNum type="arabicPeriod"/>
            </a:pPr>
            <a:r>
              <a:rPr lang="en-US" sz="2400" dirty="0" smtClean="0"/>
              <a:t>Quantify the purity of a segment with respect to a Target variable</a:t>
            </a:r>
          </a:p>
          <a:p>
            <a:pPr marL="342900" indent="-342900">
              <a:buAutoNum type="arabicPeriod"/>
            </a:pPr>
            <a:endParaRPr lang="en-US" sz="2400" dirty="0"/>
          </a:p>
          <a:p>
            <a:pPr marL="342900" indent="-342900">
              <a:buAutoNum type="arabicPeriod"/>
            </a:pPr>
            <a:r>
              <a:rPr lang="en-US" sz="2400" dirty="0" smtClean="0"/>
              <a:t>Measure and rank individual features by their ability to split the data in a way that reduces uncertainty about the target variable.</a:t>
            </a:r>
          </a:p>
        </p:txBody>
      </p:sp>
      <p:sp>
        <p:nvSpPr>
          <p:cNvPr id="7" name="TextBox 6"/>
          <p:cNvSpPr txBox="1"/>
          <p:nvPr/>
        </p:nvSpPr>
        <p:spPr>
          <a:xfrm>
            <a:off x="508000" y="4961467"/>
            <a:ext cx="8043333" cy="461665"/>
          </a:xfrm>
          <a:prstGeom prst="rect">
            <a:avLst/>
          </a:prstGeom>
          <a:noFill/>
        </p:spPr>
        <p:txBody>
          <a:bodyPr wrap="square" rtlCol="0">
            <a:spAutoFit/>
          </a:bodyPr>
          <a:lstStyle/>
          <a:p>
            <a:pPr algn="ctr"/>
            <a:r>
              <a:rPr lang="en-US" sz="2400" b="1" dirty="0" smtClean="0">
                <a:solidFill>
                  <a:srgbClr val="D1282E"/>
                </a:solidFill>
              </a:rPr>
              <a:t>Next we’ll use these tools to build a classifier</a:t>
            </a:r>
            <a:endParaRPr lang="en-US" sz="2400" b="1" dirty="0">
              <a:solidFill>
                <a:srgbClr val="D1282E"/>
              </a:solidFill>
            </a:endParaRPr>
          </a:p>
        </p:txBody>
      </p:sp>
    </p:spTree>
    <p:extLst>
      <p:ext uri="{BB962C8B-B14F-4D97-AF65-F5344CB8AC3E}">
        <p14:creationId xmlns:p14="http://schemas.microsoft.com/office/powerpoint/2010/main" val="2024859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8669" y="3048003"/>
            <a:ext cx="8365064" cy="308186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8108" y="50802"/>
            <a:ext cx="7968425" cy="743660"/>
          </a:xfrm>
        </p:spPr>
        <p:txBody>
          <a:bodyPr>
            <a:normAutofit fontScale="90000"/>
          </a:bodyPr>
          <a:lstStyle/>
          <a:p>
            <a:r>
              <a:rPr lang="en-US" dirty="0" smtClean="0"/>
              <a:t>C4.5 – towards a decision tree</a:t>
            </a:r>
            <a:endParaRPr lang="en-US" dirty="0"/>
          </a:p>
        </p:txBody>
      </p:sp>
      <p:sp>
        <p:nvSpPr>
          <p:cNvPr id="5" name="TextBox 4"/>
          <p:cNvSpPr txBox="1"/>
          <p:nvPr/>
        </p:nvSpPr>
        <p:spPr>
          <a:xfrm>
            <a:off x="278108" y="735862"/>
            <a:ext cx="8425625" cy="1384995"/>
          </a:xfrm>
          <a:prstGeom prst="rect">
            <a:avLst/>
          </a:prstGeom>
          <a:noFill/>
        </p:spPr>
        <p:txBody>
          <a:bodyPr wrap="square" rtlCol="0">
            <a:spAutoFit/>
          </a:bodyPr>
          <a:lstStyle/>
          <a:p>
            <a:r>
              <a:rPr lang="en-US" dirty="0" smtClean="0">
                <a:solidFill>
                  <a:srgbClr val="000000"/>
                </a:solidFill>
              </a:rPr>
              <a:t>Several algorithms exist that return a decision tree structure, but we’ll focus on C4.5, which utilizes the information theoretic tools learned so far.</a:t>
            </a:r>
          </a:p>
          <a:p>
            <a:endParaRPr lang="en-US" sz="2400" dirty="0">
              <a:solidFill>
                <a:srgbClr val="D1282E"/>
              </a:solidFill>
            </a:endParaRPr>
          </a:p>
          <a:p>
            <a:endParaRPr lang="en-US" sz="2400" dirty="0" smtClean="0">
              <a:solidFill>
                <a:srgbClr val="D1282E"/>
              </a:solidFill>
            </a:endParaRPr>
          </a:p>
        </p:txBody>
      </p:sp>
      <p:sp>
        <p:nvSpPr>
          <p:cNvPr id="3" name="TextBox 2"/>
          <p:cNvSpPr txBox="1"/>
          <p:nvPr/>
        </p:nvSpPr>
        <p:spPr>
          <a:xfrm>
            <a:off x="338669" y="1642538"/>
            <a:ext cx="8246533" cy="646331"/>
          </a:xfrm>
          <a:prstGeom prst="rect">
            <a:avLst/>
          </a:prstGeom>
          <a:noFill/>
        </p:spPr>
        <p:txBody>
          <a:bodyPr wrap="square" rtlCol="0">
            <a:spAutoFit/>
          </a:bodyPr>
          <a:lstStyle/>
          <a:p>
            <a:r>
              <a:rPr lang="en-US" dirty="0" smtClean="0"/>
              <a:t>Given a dataset </a:t>
            </a:r>
            <a:r>
              <a:rPr lang="en-US" b="1" i="1" dirty="0" smtClean="0">
                <a:solidFill>
                  <a:srgbClr val="D1282E"/>
                </a:solidFill>
              </a:rPr>
              <a:t>D=&lt;X,Y&gt;</a:t>
            </a:r>
            <a:r>
              <a:rPr lang="en-US" dirty="0" smtClean="0"/>
              <a:t>, where </a:t>
            </a:r>
            <a:r>
              <a:rPr lang="en-US" b="1" i="1" dirty="0" smtClean="0">
                <a:solidFill>
                  <a:srgbClr val="D1282E"/>
                </a:solidFill>
              </a:rPr>
              <a:t>Y</a:t>
            </a:r>
            <a:r>
              <a:rPr lang="en-US" dirty="0" smtClean="0"/>
              <a:t> is a target variable and </a:t>
            </a:r>
            <a:r>
              <a:rPr lang="en-US" b="1" i="1" dirty="0" smtClean="0">
                <a:solidFill>
                  <a:srgbClr val="D1282E"/>
                </a:solidFill>
              </a:rPr>
              <a:t>X=&lt;X</a:t>
            </a:r>
            <a:r>
              <a:rPr lang="en-US" b="1" i="1" baseline="-25000" dirty="0" smtClean="0">
                <a:solidFill>
                  <a:srgbClr val="D1282E"/>
                </a:solidFill>
              </a:rPr>
              <a:t>1</a:t>
            </a:r>
            <a:r>
              <a:rPr lang="en-US" b="1" i="1" dirty="0" smtClean="0">
                <a:solidFill>
                  <a:srgbClr val="D1282E"/>
                </a:solidFill>
              </a:rPr>
              <a:t>,X</a:t>
            </a:r>
            <a:r>
              <a:rPr lang="en-US" b="1" i="1" baseline="-25000" dirty="0" smtClean="0">
                <a:solidFill>
                  <a:srgbClr val="D1282E"/>
                </a:solidFill>
              </a:rPr>
              <a:t>2</a:t>
            </a:r>
            <a:r>
              <a:rPr lang="en-US" b="1" i="1" dirty="0" smtClean="0">
                <a:solidFill>
                  <a:srgbClr val="D1282E"/>
                </a:solidFill>
              </a:rPr>
              <a:t>,..X</a:t>
            </a:r>
            <a:r>
              <a:rPr lang="en-US" b="1" i="1" baseline="-25000" dirty="0" smtClean="0">
                <a:solidFill>
                  <a:srgbClr val="D1282E"/>
                </a:solidFill>
              </a:rPr>
              <a:t>k</a:t>
            </a:r>
            <a:r>
              <a:rPr lang="en-US" b="1" i="1" dirty="0" smtClean="0">
                <a:solidFill>
                  <a:srgbClr val="D1282E"/>
                </a:solidFill>
              </a:rPr>
              <a:t>&gt;</a:t>
            </a:r>
            <a:r>
              <a:rPr lang="en-US" dirty="0" smtClean="0"/>
              <a:t> is a k-dimensional vector of predictor variables. </a:t>
            </a:r>
            <a:endParaRPr lang="en-US" dirty="0"/>
          </a:p>
        </p:txBody>
      </p:sp>
      <p:sp>
        <p:nvSpPr>
          <p:cNvPr id="4" name="TextBox 3"/>
          <p:cNvSpPr txBox="1"/>
          <p:nvPr/>
        </p:nvSpPr>
        <p:spPr>
          <a:xfrm>
            <a:off x="575733" y="2675467"/>
            <a:ext cx="7467600" cy="3139321"/>
          </a:xfrm>
          <a:prstGeom prst="rect">
            <a:avLst/>
          </a:prstGeom>
          <a:noFill/>
        </p:spPr>
        <p:txBody>
          <a:bodyPr wrap="square" rtlCol="0">
            <a:spAutoFit/>
          </a:bodyPr>
          <a:lstStyle/>
          <a:p>
            <a:r>
              <a:rPr lang="en-US" b="1" dirty="0" smtClean="0"/>
              <a:t>C4.5 </a:t>
            </a:r>
            <a:r>
              <a:rPr lang="en-US" b="1" dirty="0" err="1"/>
              <a:t>p</a:t>
            </a:r>
            <a:r>
              <a:rPr lang="en-US" b="1" dirty="0" err="1" smtClean="0"/>
              <a:t>seudocode</a:t>
            </a:r>
            <a:endParaRPr lang="en-US" b="1" dirty="0" smtClean="0"/>
          </a:p>
          <a:p>
            <a:endParaRPr lang="en-US" dirty="0"/>
          </a:p>
          <a:p>
            <a:r>
              <a:rPr lang="en-US" dirty="0" smtClean="0"/>
              <a:t>1. For each feature </a:t>
            </a:r>
            <a:r>
              <a:rPr lang="en-US" b="1" i="1" dirty="0" smtClean="0">
                <a:solidFill>
                  <a:srgbClr val="D1282E"/>
                </a:solidFill>
              </a:rPr>
              <a:t>x</a:t>
            </a:r>
            <a:r>
              <a:rPr lang="en-US" b="1" i="1" baseline="-25000" dirty="0" smtClean="0">
                <a:solidFill>
                  <a:srgbClr val="D1282E"/>
                </a:solidFill>
              </a:rPr>
              <a:t>i</a:t>
            </a:r>
            <a:r>
              <a:rPr lang="en-US" dirty="0" smtClean="0"/>
              <a:t> in </a:t>
            </a:r>
            <a:r>
              <a:rPr lang="en-US" b="1" i="1" dirty="0" smtClean="0">
                <a:solidFill>
                  <a:srgbClr val="D1282E"/>
                </a:solidFill>
              </a:rPr>
              <a:t>X</a:t>
            </a:r>
            <a:r>
              <a:rPr lang="en-US" dirty="0" smtClean="0"/>
              <a:t>:</a:t>
            </a:r>
          </a:p>
          <a:p>
            <a:pPr marL="285750" indent="-285750">
              <a:buFont typeface="Arial"/>
              <a:buChar char="•"/>
            </a:pPr>
            <a:r>
              <a:rPr lang="en-US" dirty="0"/>
              <a:t> </a:t>
            </a:r>
            <a:r>
              <a:rPr lang="en-US" dirty="0" smtClean="0"/>
              <a:t>   Compute split that produces highest Information Gain</a:t>
            </a:r>
          </a:p>
          <a:p>
            <a:pPr marL="285750" indent="-285750">
              <a:buFont typeface="Arial"/>
              <a:buChar char="•"/>
            </a:pPr>
            <a:r>
              <a:rPr lang="en-US" dirty="0"/>
              <a:t> </a:t>
            </a:r>
            <a:r>
              <a:rPr lang="en-US" dirty="0" smtClean="0"/>
              <a:t>   Record Information Gain</a:t>
            </a:r>
          </a:p>
          <a:p>
            <a:endParaRPr lang="en-US" dirty="0" smtClean="0"/>
          </a:p>
          <a:p>
            <a:r>
              <a:rPr lang="en-US" dirty="0" smtClean="0"/>
              <a:t>2. Let </a:t>
            </a:r>
            <a:r>
              <a:rPr lang="en-US" b="1" i="1" dirty="0" err="1" smtClean="0">
                <a:solidFill>
                  <a:srgbClr val="D1282E"/>
                </a:solidFill>
              </a:rPr>
              <a:t>X</a:t>
            </a:r>
            <a:r>
              <a:rPr lang="en-US" b="1" i="1" baseline="30000" dirty="0" err="1" smtClean="0">
                <a:solidFill>
                  <a:srgbClr val="D1282E"/>
                </a:solidFill>
              </a:rPr>
              <a:t>max</a:t>
            </a:r>
            <a:r>
              <a:rPr lang="en-US" baseline="30000" dirty="0" smtClean="0"/>
              <a:t> </a:t>
            </a:r>
            <a:r>
              <a:rPr lang="en-US" dirty="0" smtClean="0"/>
              <a:t>be the feature with the highest Information Gain</a:t>
            </a:r>
          </a:p>
          <a:p>
            <a:endParaRPr lang="en-US" dirty="0" smtClean="0"/>
          </a:p>
          <a:p>
            <a:r>
              <a:rPr lang="en-US" dirty="0" smtClean="0"/>
              <a:t>3. Create child nodes that split on the optimal splitting of </a:t>
            </a:r>
            <a:r>
              <a:rPr lang="en-US" b="1" i="1" dirty="0" err="1" smtClean="0">
                <a:solidFill>
                  <a:srgbClr val="D1282E"/>
                </a:solidFill>
              </a:rPr>
              <a:t>X</a:t>
            </a:r>
            <a:r>
              <a:rPr lang="en-US" b="1" i="1" baseline="30000" dirty="0" err="1" smtClean="0">
                <a:solidFill>
                  <a:srgbClr val="D1282E"/>
                </a:solidFill>
              </a:rPr>
              <a:t>max</a:t>
            </a:r>
            <a:endParaRPr lang="en-US" b="1" i="1" baseline="30000" dirty="0">
              <a:solidFill>
                <a:srgbClr val="D1282E"/>
              </a:solidFill>
            </a:endParaRPr>
          </a:p>
          <a:p>
            <a:endParaRPr lang="en-US" dirty="0" smtClean="0"/>
          </a:p>
          <a:p>
            <a:r>
              <a:rPr lang="en-US" dirty="0" smtClean="0"/>
              <a:t>4. </a:t>
            </a:r>
            <a:r>
              <a:rPr lang="en-US" dirty="0" err="1" smtClean="0"/>
              <a:t>Recurse</a:t>
            </a:r>
            <a:r>
              <a:rPr lang="en-US" dirty="0" smtClean="0"/>
              <a:t> on each child node from step 3 on the remaining features.  </a:t>
            </a:r>
            <a:endParaRPr lang="en-US" dirty="0"/>
          </a:p>
        </p:txBody>
      </p:sp>
    </p:spTree>
    <p:extLst>
      <p:ext uri="{BB962C8B-B14F-4D97-AF65-F5344CB8AC3E}">
        <p14:creationId xmlns:p14="http://schemas.microsoft.com/office/powerpoint/2010/main" val="3161873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Lets build a tree</a:t>
            </a:r>
            <a:endParaRPr lang="en-US" dirty="0"/>
          </a:p>
        </p:txBody>
      </p:sp>
      <p:sp>
        <p:nvSpPr>
          <p:cNvPr id="5" name="TextBox 4"/>
          <p:cNvSpPr txBox="1"/>
          <p:nvPr/>
        </p:nvSpPr>
        <p:spPr>
          <a:xfrm>
            <a:off x="278108" y="735862"/>
            <a:ext cx="8425625" cy="2769989"/>
          </a:xfrm>
          <a:prstGeom prst="rect">
            <a:avLst/>
          </a:prstGeom>
          <a:noFill/>
        </p:spPr>
        <p:txBody>
          <a:bodyPr wrap="square" rtlCol="0">
            <a:spAutoFit/>
          </a:bodyPr>
          <a:lstStyle/>
          <a:p>
            <a:r>
              <a:rPr lang="en-US" dirty="0" smtClean="0">
                <a:solidFill>
                  <a:srgbClr val="000000"/>
                </a:solidFill>
              </a:rPr>
              <a:t>We have data generated as a mixture of 4 different bivariate </a:t>
            </a:r>
            <a:r>
              <a:rPr lang="en-US" dirty="0">
                <a:solidFill>
                  <a:srgbClr val="000000"/>
                </a:solidFill>
              </a:rPr>
              <a:t>distributions with </a:t>
            </a:r>
            <a:r>
              <a:rPr lang="en-US" dirty="0" smtClean="0">
                <a:solidFill>
                  <a:srgbClr val="000000"/>
                </a:solidFill>
              </a:rPr>
              <a:t>means: mu=</a:t>
            </a:r>
            <a:r>
              <a:rPr lang="en-US" dirty="0">
                <a:solidFill>
                  <a:srgbClr val="000000"/>
                </a:solidFill>
              </a:rPr>
              <a:t>[[0.25,0.75],[0.75,0.75],[0.75,0.25],[0.25,0.25]</a:t>
            </a:r>
            <a:r>
              <a:rPr lang="en-US" dirty="0" smtClean="0">
                <a:solidFill>
                  <a:srgbClr val="000000"/>
                </a:solidFill>
              </a:rPr>
              <a:t>], and all with the same covariance structure.</a:t>
            </a:r>
          </a:p>
          <a:p>
            <a:r>
              <a:rPr lang="en-US" dirty="0" smtClean="0">
                <a:solidFill>
                  <a:srgbClr val="D1282E"/>
                </a:solidFill>
              </a:rPr>
              <a:t>The distribution with mean [0.75,0.25] was given a ‘red’ label.</a:t>
            </a:r>
          </a:p>
          <a:p>
            <a:endParaRPr lang="en-US" dirty="0">
              <a:solidFill>
                <a:srgbClr val="000000"/>
              </a:solidFill>
            </a:endParaRPr>
          </a:p>
          <a:p>
            <a:endParaRPr lang="en-US" dirty="0">
              <a:solidFill>
                <a:srgbClr val="000000"/>
              </a:solidFill>
            </a:endParaRPr>
          </a:p>
          <a:p>
            <a:r>
              <a:rPr lang="en-US" dirty="0" smtClean="0">
                <a:solidFill>
                  <a:srgbClr val="000000"/>
                </a:solidFill>
              </a:rPr>
              <a:t> </a:t>
            </a:r>
          </a:p>
          <a:p>
            <a:endParaRPr lang="en-US" sz="2400" dirty="0">
              <a:solidFill>
                <a:srgbClr val="D1282E"/>
              </a:solidFill>
            </a:endParaRPr>
          </a:p>
          <a:p>
            <a:endParaRPr lang="en-US" sz="2400" dirty="0" smtClean="0">
              <a:solidFill>
                <a:srgbClr val="D1282E"/>
              </a:solidFill>
            </a:endParaRPr>
          </a:p>
        </p:txBody>
      </p:sp>
      <p:pic>
        <p:nvPicPr>
          <p:cNvPr id="7" name="Picture 6"/>
          <p:cNvPicPr>
            <a:picLocks noChangeAspect="1"/>
          </p:cNvPicPr>
          <p:nvPr/>
        </p:nvPicPr>
        <p:blipFill>
          <a:blip r:embed="rId3"/>
          <a:stretch>
            <a:fillRect/>
          </a:stretch>
        </p:blipFill>
        <p:spPr>
          <a:xfrm>
            <a:off x="1016003" y="1935099"/>
            <a:ext cx="6739464" cy="4516499"/>
          </a:xfrm>
          <a:prstGeom prst="rect">
            <a:avLst/>
          </a:prstGeom>
        </p:spPr>
      </p:pic>
    </p:spTree>
    <p:extLst>
      <p:ext uri="{BB962C8B-B14F-4D97-AF65-F5344CB8AC3E}">
        <p14:creationId xmlns:p14="http://schemas.microsoft.com/office/powerpoint/2010/main" val="1497763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Trees with </a:t>
            </a:r>
            <a:r>
              <a:rPr lang="en-US" dirty="0" err="1" smtClean="0"/>
              <a:t>sci</a:t>
            </a:r>
            <a:r>
              <a:rPr lang="en-US" dirty="0" smtClean="0"/>
              <a:t>-kit learn</a:t>
            </a:r>
            <a:endParaRPr lang="en-US" dirty="0"/>
          </a:p>
        </p:txBody>
      </p:sp>
      <p:sp>
        <p:nvSpPr>
          <p:cNvPr id="5" name="TextBox 4"/>
          <p:cNvSpPr txBox="1"/>
          <p:nvPr/>
        </p:nvSpPr>
        <p:spPr>
          <a:xfrm>
            <a:off x="278108" y="735862"/>
            <a:ext cx="8425625" cy="2215991"/>
          </a:xfrm>
          <a:prstGeom prst="rect">
            <a:avLst/>
          </a:prstGeom>
          <a:noFill/>
        </p:spPr>
        <p:txBody>
          <a:bodyPr wrap="square" rtlCol="0">
            <a:spAutoFit/>
          </a:bodyPr>
          <a:lstStyle/>
          <a:p>
            <a:r>
              <a:rPr lang="en-US" dirty="0">
                <a:solidFill>
                  <a:srgbClr val="000000"/>
                </a:solidFill>
              </a:rPr>
              <a:t>from </a:t>
            </a:r>
            <a:r>
              <a:rPr lang="en-US" dirty="0" err="1">
                <a:solidFill>
                  <a:srgbClr val="000000"/>
                </a:solidFill>
              </a:rPr>
              <a:t>sklearn.tree</a:t>
            </a:r>
            <a:r>
              <a:rPr lang="en-US" dirty="0">
                <a:solidFill>
                  <a:srgbClr val="000000"/>
                </a:solidFill>
              </a:rPr>
              <a:t> import </a:t>
            </a:r>
            <a:r>
              <a:rPr lang="en-US" dirty="0" err="1">
                <a:solidFill>
                  <a:srgbClr val="000000"/>
                </a:solidFill>
              </a:rPr>
              <a:t>DecisionTreeClassifier</a:t>
            </a:r>
            <a:endParaRPr lang="en-US" dirty="0">
              <a:solidFill>
                <a:srgbClr val="000000"/>
              </a:solidFill>
            </a:endParaRPr>
          </a:p>
          <a:p>
            <a:r>
              <a:rPr lang="en-US" dirty="0" err="1">
                <a:solidFill>
                  <a:srgbClr val="000000"/>
                </a:solidFill>
              </a:rPr>
              <a:t>clf</a:t>
            </a:r>
            <a:r>
              <a:rPr lang="en-US" dirty="0">
                <a:solidFill>
                  <a:srgbClr val="000000"/>
                </a:solidFill>
              </a:rPr>
              <a:t> = </a:t>
            </a:r>
            <a:r>
              <a:rPr lang="en-US" dirty="0" err="1">
                <a:solidFill>
                  <a:srgbClr val="000000"/>
                </a:solidFill>
              </a:rPr>
              <a:t>tree.DecisionTreeClassifier</a:t>
            </a:r>
            <a:r>
              <a:rPr lang="en-US" dirty="0" smtClean="0">
                <a:solidFill>
                  <a:srgbClr val="000000"/>
                </a:solidFill>
              </a:rPr>
              <a:t>(</a:t>
            </a:r>
            <a:r>
              <a:rPr lang="en-US" dirty="0" err="1" smtClean="0">
                <a:solidFill>
                  <a:srgbClr val="000000"/>
                </a:solidFill>
              </a:rPr>
              <a:t>args</a:t>
            </a:r>
            <a:r>
              <a:rPr lang="en-US" dirty="0" smtClean="0">
                <a:solidFill>
                  <a:srgbClr val="000000"/>
                </a:solidFill>
              </a:rPr>
              <a:t>)</a:t>
            </a:r>
            <a:endParaRPr lang="en-US" dirty="0">
              <a:solidFill>
                <a:srgbClr val="000000"/>
              </a:solidFill>
            </a:endParaRPr>
          </a:p>
          <a:p>
            <a:r>
              <a:rPr lang="en-US" dirty="0" err="1">
                <a:solidFill>
                  <a:srgbClr val="000000"/>
                </a:solidFill>
              </a:rPr>
              <a:t>clf</a:t>
            </a:r>
            <a:r>
              <a:rPr lang="en-US" dirty="0">
                <a:solidFill>
                  <a:srgbClr val="000000"/>
                </a:solidFill>
              </a:rPr>
              <a:t> = </a:t>
            </a:r>
            <a:r>
              <a:rPr lang="en-US" dirty="0" err="1">
                <a:solidFill>
                  <a:srgbClr val="000000"/>
                </a:solidFill>
              </a:rPr>
              <a:t>clf.fit</a:t>
            </a:r>
            <a:r>
              <a:rPr lang="en-US" dirty="0" smtClean="0">
                <a:solidFill>
                  <a:srgbClr val="000000"/>
                </a:solidFill>
              </a:rPr>
              <a:t>(</a:t>
            </a:r>
            <a:r>
              <a:rPr lang="en-US" dirty="0" err="1" smtClean="0">
                <a:solidFill>
                  <a:srgbClr val="000000"/>
                </a:solidFill>
              </a:rPr>
              <a:t>X,y</a:t>
            </a:r>
            <a:r>
              <a:rPr lang="en-US" dirty="0" smtClean="0">
                <a:solidFill>
                  <a:srgbClr val="000000"/>
                </a:solidFill>
              </a:rPr>
              <a:t>)</a:t>
            </a:r>
            <a:endParaRPr lang="en-US" dirty="0">
              <a:solidFill>
                <a:srgbClr val="000000"/>
              </a:solidFill>
            </a:endParaRPr>
          </a:p>
          <a:p>
            <a:endParaRPr lang="en-US" dirty="0">
              <a:solidFill>
                <a:srgbClr val="000000"/>
              </a:solidFill>
            </a:endParaRPr>
          </a:p>
          <a:p>
            <a:r>
              <a:rPr lang="en-US" dirty="0" smtClean="0">
                <a:solidFill>
                  <a:srgbClr val="000000"/>
                </a:solidFill>
              </a:rPr>
              <a:t> </a:t>
            </a:r>
          </a:p>
          <a:p>
            <a:endParaRPr lang="en-US" sz="2400" dirty="0">
              <a:solidFill>
                <a:srgbClr val="D1282E"/>
              </a:solidFill>
            </a:endParaRPr>
          </a:p>
          <a:p>
            <a:endParaRPr lang="en-US" sz="2400" dirty="0" smtClean="0">
              <a:solidFill>
                <a:srgbClr val="D1282E"/>
              </a:solidFill>
            </a:endParaRPr>
          </a:p>
        </p:txBody>
      </p:sp>
      <p:pic>
        <p:nvPicPr>
          <p:cNvPr id="3" name="Picture 2"/>
          <p:cNvPicPr>
            <a:picLocks noChangeAspect="1"/>
          </p:cNvPicPr>
          <p:nvPr/>
        </p:nvPicPr>
        <p:blipFill>
          <a:blip r:embed="rId3"/>
          <a:stretch>
            <a:fillRect/>
          </a:stretch>
        </p:blipFill>
        <p:spPr>
          <a:xfrm>
            <a:off x="89536" y="1778000"/>
            <a:ext cx="8711564" cy="3962400"/>
          </a:xfrm>
          <a:prstGeom prst="rect">
            <a:avLst/>
          </a:prstGeom>
        </p:spPr>
      </p:pic>
      <p:sp>
        <p:nvSpPr>
          <p:cNvPr id="4" name="TextBox 3"/>
          <p:cNvSpPr txBox="1"/>
          <p:nvPr/>
        </p:nvSpPr>
        <p:spPr>
          <a:xfrm>
            <a:off x="278108" y="5926669"/>
            <a:ext cx="8307091" cy="646331"/>
          </a:xfrm>
          <a:prstGeom prst="rect">
            <a:avLst/>
          </a:prstGeom>
          <a:noFill/>
        </p:spPr>
        <p:txBody>
          <a:bodyPr wrap="square" rtlCol="0">
            <a:spAutoFit/>
          </a:bodyPr>
          <a:lstStyle/>
          <a:p>
            <a:r>
              <a:rPr lang="en-US" i="1" dirty="0" smtClean="0">
                <a:solidFill>
                  <a:srgbClr val="D1282E"/>
                </a:solidFill>
              </a:rPr>
              <a:t>Note: with a lot of features and a lot of data, trees can be incredibly large. Its not always worth it to try and visualize them.</a:t>
            </a:r>
            <a:endParaRPr lang="en-US" i="1" dirty="0">
              <a:solidFill>
                <a:srgbClr val="D1282E"/>
              </a:solidFill>
            </a:endParaRPr>
          </a:p>
        </p:txBody>
      </p:sp>
    </p:spTree>
    <p:extLst>
      <p:ext uri="{BB962C8B-B14F-4D97-AF65-F5344CB8AC3E}">
        <p14:creationId xmlns:p14="http://schemas.microsoft.com/office/powerpoint/2010/main" val="3383589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Understanding the tree</a:t>
            </a:r>
            <a:endParaRPr lang="en-US" dirty="0"/>
          </a:p>
        </p:txBody>
      </p:sp>
      <p:sp>
        <p:nvSpPr>
          <p:cNvPr id="5" name="TextBox 4"/>
          <p:cNvSpPr txBox="1"/>
          <p:nvPr/>
        </p:nvSpPr>
        <p:spPr>
          <a:xfrm>
            <a:off x="193443" y="702002"/>
            <a:ext cx="8425625" cy="2769989"/>
          </a:xfrm>
          <a:prstGeom prst="rect">
            <a:avLst/>
          </a:prstGeom>
          <a:noFill/>
        </p:spPr>
        <p:txBody>
          <a:bodyPr wrap="square" rtlCol="0">
            <a:spAutoFit/>
          </a:bodyPr>
          <a:lstStyle/>
          <a:p>
            <a:pPr marL="285750" indent="-285750">
              <a:buFont typeface="Arial"/>
              <a:buChar char="•"/>
            </a:pPr>
            <a:r>
              <a:rPr lang="en-US" dirty="0" smtClean="0">
                <a:solidFill>
                  <a:srgbClr val="000000"/>
                </a:solidFill>
              </a:rPr>
              <a:t>Each parent node references the feature chosen by the splitting algorithm.</a:t>
            </a:r>
          </a:p>
          <a:p>
            <a:pPr marL="285750" indent="-285750">
              <a:buFont typeface="Arial"/>
              <a:buChar char="•"/>
            </a:pPr>
            <a:r>
              <a:rPr lang="en-US" dirty="0" smtClean="0">
                <a:solidFill>
                  <a:srgbClr val="D1282E"/>
                </a:solidFill>
              </a:rPr>
              <a:t>The node specifies a </a:t>
            </a:r>
            <a:r>
              <a:rPr lang="en-US" dirty="0" err="1" smtClean="0">
                <a:solidFill>
                  <a:srgbClr val="D1282E"/>
                </a:solidFill>
              </a:rPr>
              <a:t>boolean</a:t>
            </a:r>
            <a:r>
              <a:rPr lang="en-US" dirty="0" smtClean="0">
                <a:solidFill>
                  <a:srgbClr val="D1282E"/>
                </a:solidFill>
              </a:rPr>
              <a:t> condition</a:t>
            </a:r>
          </a:p>
          <a:p>
            <a:pPr marL="742950" lvl="1" indent="-285750">
              <a:buFont typeface="Arial"/>
              <a:buChar char="•"/>
            </a:pPr>
            <a:r>
              <a:rPr lang="en-US" dirty="0" smtClean="0">
                <a:solidFill>
                  <a:srgbClr val="D1282E"/>
                </a:solidFill>
              </a:rPr>
              <a:t>If True, then move to the right</a:t>
            </a:r>
          </a:p>
          <a:p>
            <a:pPr marL="742950" lvl="1" indent="-285750">
              <a:buFont typeface="Arial"/>
              <a:buChar char="•"/>
            </a:pPr>
            <a:r>
              <a:rPr lang="en-US" dirty="0" smtClean="0">
                <a:solidFill>
                  <a:srgbClr val="D1282E"/>
                </a:solidFill>
              </a:rPr>
              <a:t>Else move to the left</a:t>
            </a:r>
          </a:p>
          <a:p>
            <a:pPr marL="285750" indent="-285750">
              <a:buFont typeface="Arial"/>
              <a:buChar char="•"/>
            </a:pPr>
            <a:r>
              <a:rPr lang="en-US" dirty="0" smtClean="0">
                <a:solidFill>
                  <a:srgbClr val="000000"/>
                </a:solidFill>
              </a:rPr>
              <a:t>The final child nodes (leaves) show the distribution of the target variable at that node</a:t>
            </a:r>
          </a:p>
          <a:p>
            <a:pPr marL="285750" indent="-285750">
              <a:buFont typeface="Arial"/>
              <a:buChar char="•"/>
            </a:pPr>
            <a:r>
              <a:rPr lang="en-US" dirty="0" smtClean="0">
                <a:solidFill>
                  <a:srgbClr val="D1282E"/>
                </a:solidFill>
              </a:rPr>
              <a:t>The prediction by averaging the target variable at each leaf.</a:t>
            </a:r>
          </a:p>
          <a:p>
            <a:endParaRPr lang="en-US" sz="2400" dirty="0">
              <a:solidFill>
                <a:srgbClr val="D1282E"/>
              </a:solidFill>
            </a:endParaRPr>
          </a:p>
          <a:p>
            <a:endParaRPr lang="en-US" sz="2400" dirty="0" smtClean="0">
              <a:solidFill>
                <a:srgbClr val="D1282E"/>
              </a:solidFill>
            </a:endParaRPr>
          </a:p>
        </p:txBody>
      </p:sp>
      <p:pic>
        <p:nvPicPr>
          <p:cNvPr id="3" name="Picture 2"/>
          <p:cNvPicPr>
            <a:picLocks noChangeAspect="1"/>
          </p:cNvPicPr>
          <p:nvPr/>
        </p:nvPicPr>
        <p:blipFill>
          <a:blip r:embed="rId3"/>
          <a:stretch>
            <a:fillRect/>
          </a:stretch>
        </p:blipFill>
        <p:spPr>
          <a:xfrm>
            <a:off x="278108" y="2777067"/>
            <a:ext cx="8510291" cy="3616764"/>
          </a:xfrm>
          <a:prstGeom prst="rect">
            <a:avLst/>
          </a:prstGeom>
        </p:spPr>
      </p:pic>
    </p:spTree>
    <p:extLst>
      <p:ext uri="{BB962C8B-B14F-4D97-AF65-F5344CB8AC3E}">
        <p14:creationId xmlns:p14="http://schemas.microsoft.com/office/powerpoint/2010/main" val="3658533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Partitioning X space</a:t>
            </a:r>
            <a:endParaRPr lang="en-US" dirty="0"/>
          </a:p>
        </p:txBody>
      </p:sp>
      <p:sp>
        <p:nvSpPr>
          <p:cNvPr id="5" name="TextBox 4"/>
          <p:cNvSpPr txBox="1"/>
          <p:nvPr/>
        </p:nvSpPr>
        <p:spPr>
          <a:xfrm>
            <a:off x="193443" y="702002"/>
            <a:ext cx="8425625" cy="1569660"/>
          </a:xfrm>
          <a:prstGeom prst="rect">
            <a:avLst/>
          </a:prstGeom>
          <a:noFill/>
        </p:spPr>
        <p:txBody>
          <a:bodyPr wrap="square" rtlCol="0">
            <a:spAutoFit/>
          </a:bodyPr>
          <a:lstStyle/>
          <a:p>
            <a:r>
              <a:rPr lang="en-US" dirty="0" smtClean="0">
                <a:solidFill>
                  <a:srgbClr val="000000"/>
                </a:solidFill>
              </a:rPr>
              <a:t>We can think of the Decision Tree as a rectangular partitioning of the feature space. Again, this is done with a series of </a:t>
            </a:r>
            <a:r>
              <a:rPr lang="en-US" dirty="0" err="1" smtClean="0">
                <a:solidFill>
                  <a:srgbClr val="000000"/>
                </a:solidFill>
              </a:rPr>
              <a:t>boolean</a:t>
            </a:r>
            <a:r>
              <a:rPr lang="en-US" dirty="0" smtClean="0">
                <a:solidFill>
                  <a:srgbClr val="000000"/>
                </a:solidFill>
              </a:rPr>
              <a:t> conditionals.</a:t>
            </a:r>
          </a:p>
          <a:p>
            <a:r>
              <a:rPr lang="en-US" dirty="0" smtClean="0">
                <a:solidFill>
                  <a:srgbClr val="D1282E"/>
                </a:solidFill>
              </a:rPr>
              <a:t>For classification tasks, the partition determines the predicted class. This chart shows the decision boundaries with the training data </a:t>
            </a:r>
            <a:r>
              <a:rPr lang="en-US" dirty="0" err="1" smtClean="0">
                <a:solidFill>
                  <a:srgbClr val="D1282E"/>
                </a:solidFill>
              </a:rPr>
              <a:t>overlayed</a:t>
            </a:r>
            <a:r>
              <a:rPr lang="en-US" dirty="0" smtClean="0">
                <a:solidFill>
                  <a:srgbClr val="D1282E"/>
                </a:solidFill>
              </a:rPr>
              <a:t>. </a:t>
            </a:r>
            <a:endParaRPr lang="en-US" dirty="0">
              <a:solidFill>
                <a:srgbClr val="D1282E"/>
              </a:solidFill>
            </a:endParaRPr>
          </a:p>
          <a:p>
            <a:endParaRPr lang="en-US" sz="2400" dirty="0" smtClean="0">
              <a:solidFill>
                <a:srgbClr val="D1282E"/>
              </a:solidFill>
            </a:endParaRPr>
          </a:p>
        </p:txBody>
      </p:sp>
      <p:pic>
        <p:nvPicPr>
          <p:cNvPr id="4" name="Picture 3"/>
          <p:cNvPicPr>
            <a:picLocks noChangeAspect="1"/>
          </p:cNvPicPr>
          <p:nvPr/>
        </p:nvPicPr>
        <p:blipFill>
          <a:blip r:embed="rId3"/>
          <a:stretch>
            <a:fillRect/>
          </a:stretch>
        </p:blipFill>
        <p:spPr>
          <a:xfrm>
            <a:off x="829733" y="1947333"/>
            <a:ext cx="7083664" cy="4741333"/>
          </a:xfrm>
          <a:prstGeom prst="rect">
            <a:avLst/>
          </a:prstGeom>
        </p:spPr>
      </p:pic>
    </p:spTree>
    <p:extLst>
      <p:ext uri="{BB962C8B-B14F-4D97-AF65-F5344CB8AC3E}">
        <p14:creationId xmlns:p14="http://schemas.microsoft.com/office/powerpoint/2010/main" val="1789546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8108" y="2743201"/>
            <a:ext cx="8510291" cy="3616764"/>
          </a:xfrm>
          <a:prstGeom prst="rect">
            <a:avLst/>
          </a:prstGeom>
        </p:spPr>
      </p:pic>
      <p:sp>
        <p:nvSpPr>
          <p:cNvPr id="2" name="Title 1"/>
          <p:cNvSpPr>
            <a:spLocks noGrp="1"/>
          </p:cNvSpPr>
          <p:nvPr>
            <p:ph type="title"/>
          </p:nvPr>
        </p:nvSpPr>
        <p:spPr>
          <a:xfrm>
            <a:off x="278108" y="50802"/>
            <a:ext cx="7968425" cy="743660"/>
          </a:xfrm>
        </p:spPr>
        <p:txBody>
          <a:bodyPr>
            <a:normAutofit/>
          </a:bodyPr>
          <a:lstStyle/>
          <a:p>
            <a:r>
              <a:rPr lang="en-US" dirty="0" smtClean="0"/>
              <a:t>Controlling complexity</a:t>
            </a:r>
            <a:endParaRPr lang="en-US" dirty="0"/>
          </a:p>
        </p:txBody>
      </p:sp>
      <p:sp>
        <p:nvSpPr>
          <p:cNvPr id="5" name="TextBox 4"/>
          <p:cNvSpPr txBox="1"/>
          <p:nvPr/>
        </p:nvSpPr>
        <p:spPr>
          <a:xfrm>
            <a:off x="193443" y="702002"/>
            <a:ext cx="8425625" cy="2215991"/>
          </a:xfrm>
          <a:prstGeom prst="rect">
            <a:avLst/>
          </a:prstGeom>
          <a:noFill/>
        </p:spPr>
        <p:txBody>
          <a:bodyPr wrap="square" rtlCol="0">
            <a:spAutoFit/>
          </a:bodyPr>
          <a:lstStyle/>
          <a:p>
            <a:r>
              <a:rPr lang="en-US" dirty="0" smtClean="0">
                <a:solidFill>
                  <a:srgbClr val="000000"/>
                </a:solidFill>
              </a:rPr>
              <a:t>Like any classifier, when the ratio of features to data points shrinks, we risk </a:t>
            </a:r>
            <a:r>
              <a:rPr lang="en-US" dirty="0" err="1" smtClean="0">
                <a:solidFill>
                  <a:srgbClr val="000000"/>
                </a:solidFill>
              </a:rPr>
              <a:t>overfitting</a:t>
            </a:r>
            <a:r>
              <a:rPr lang="en-US" dirty="0" smtClean="0">
                <a:solidFill>
                  <a:srgbClr val="000000"/>
                </a:solidFill>
              </a:rPr>
              <a:t>. </a:t>
            </a:r>
          </a:p>
          <a:p>
            <a:endParaRPr lang="en-US" sz="2400" dirty="0" smtClean="0">
              <a:solidFill>
                <a:srgbClr val="000000"/>
              </a:solidFill>
            </a:endParaRPr>
          </a:p>
          <a:p>
            <a:r>
              <a:rPr lang="en-US" dirty="0" smtClean="0">
                <a:solidFill>
                  <a:srgbClr val="000000"/>
                </a:solidFill>
              </a:rPr>
              <a:t>Three parameters for controlling tree complexity are to limit the depth of the tree limit the size of an internal node that can be split, and to specify the minimum number of instances that can be in a leaf. </a:t>
            </a:r>
            <a:endParaRPr lang="en-US" dirty="0">
              <a:solidFill>
                <a:srgbClr val="000000"/>
              </a:solidFill>
            </a:endParaRPr>
          </a:p>
          <a:p>
            <a:endParaRPr lang="en-US" sz="2400" dirty="0" smtClean="0">
              <a:solidFill>
                <a:srgbClr val="D1282E"/>
              </a:solidFill>
            </a:endParaRPr>
          </a:p>
        </p:txBody>
      </p:sp>
      <p:cxnSp>
        <p:nvCxnSpPr>
          <p:cNvPr id="7" name="Straight Arrow Connector 6"/>
          <p:cNvCxnSpPr/>
          <p:nvPr/>
        </p:nvCxnSpPr>
        <p:spPr>
          <a:xfrm flipH="1">
            <a:off x="474133" y="3785064"/>
            <a:ext cx="16934" cy="2574901"/>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78108" y="2743201"/>
            <a:ext cx="3488267" cy="923330"/>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r>
              <a:rPr lang="en-US" dirty="0" smtClean="0">
                <a:solidFill>
                  <a:schemeClr val="bg1"/>
                </a:solidFill>
              </a:rPr>
              <a:t>Depth of tree measures how many layers of splits there can be. </a:t>
            </a:r>
            <a:endParaRPr lang="en-US" dirty="0">
              <a:solidFill>
                <a:schemeClr val="bg1"/>
              </a:solidFill>
            </a:endParaRPr>
          </a:p>
        </p:txBody>
      </p:sp>
      <p:sp>
        <p:nvSpPr>
          <p:cNvPr id="10" name="Oval 9"/>
          <p:cNvSpPr/>
          <p:nvPr/>
        </p:nvSpPr>
        <p:spPr>
          <a:xfrm>
            <a:off x="4097868" y="5685496"/>
            <a:ext cx="1964266" cy="969303"/>
          </a:xfrm>
          <a:prstGeom prst="ellipse">
            <a:avLst/>
          </a:prstGeom>
          <a:noFill/>
          <a:ln w="3492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666641" y="4419601"/>
            <a:ext cx="3488267" cy="646331"/>
          </a:xfrm>
          <a:prstGeom prst="rect">
            <a:avLst/>
          </a:prstGeom>
          <a:solidFill>
            <a:schemeClr val="tx1">
              <a:lumMod val="75000"/>
              <a:lumOff val="25000"/>
            </a:schemeClr>
          </a:solidFill>
          <a:ln>
            <a:solidFill>
              <a:schemeClr val="tx1"/>
            </a:solidFill>
          </a:ln>
        </p:spPr>
        <p:txBody>
          <a:bodyPr wrap="square" rtlCol="0">
            <a:spAutoFit/>
          </a:bodyPr>
          <a:lstStyle/>
          <a:p>
            <a:r>
              <a:rPr lang="en-US" dirty="0" smtClean="0">
                <a:solidFill>
                  <a:srgbClr val="FFFFFF"/>
                </a:solidFill>
              </a:rPr>
              <a:t>Min leaf size makes sure each final leaf has sufficient data.</a:t>
            </a:r>
            <a:endParaRPr lang="en-US" dirty="0">
              <a:solidFill>
                <a:srgbClr val="FFFFFF"/>
              </a:solidFill>
            </a:endParaRPr>
          </a:p>
        </p:txBody>
      </p:sp>
      <p:cxnSp>
        <p:nvCxnSpPr>
          <p:cNvPr id="12" name="Straight Arrow Connector 11"/>
          <p:cNvCxnSpPr/>
          <p:nvPr/>
        </p:nvCxnSpPr>
        <p:spPr>
          <a:xfrm>
            <a:off x="3318933" y="5065932"/>
            <a:ext cx="1473200" cy="619564"/>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30801" y="2743201"/>
            <a:ext cx="3488267" cy="923330"/>
          </a:xfrm>
          <a:prstGeom prst="rect">
            <a:avLst/>
          </a:prstGeom>
          <a:solidFill>
            <a:schemeClr val="tx1">
              <a:lumMod val="75000"/>
              <a:lumOff val="25000"/>
            </a:schemeClr>
          </a:solidFill>
          <a:ln>
            <a:solidFill>
              <a:schemeClr val="tx1"/>
            </a:solidFill>
          </a:ln>
        </p:spPr>
        <p:txBody>
          <a:bodyPr wrap="square" rtlCol="0">
            <a:spAutoFit/>
          </a:bodyPr>
          <a:lstStyle/>
          <a:p>
            <a:r>
              <a:rPr lang="en-US" dirty="0" smtClean="0">
                <a:solidFill>
                  <a:srgbClr val="FFFFFF"/>
                </a:solidFill>
              </a:rPr>
              <a:t>Min split size limits how big an internal node can be to allow for splitting.</a:t>
            </a:r>
            <a:endParaRPr lang="en-US" dirty="0">
              <a:solidFill>
                <a:srgbClr val="FFFFFF"/>
              </a:solidFill>
            </a:endParaRPr>
          </a:p>
        </p:txBody>
      </p:sp>
      <p:sp>
        <p:nvSpPr>
          <p:cNvPr id="17" name="Oval 16"/>
          <p:cNvSpPr/>
          <p:nvPr/>
        </p:nvSpPr>
        <p:spPr>
          <a:xfrm>
            <a:off x="5571068" y="4581280"/>
            <a:ext cx="1964266" cy="969303"/>
          </a:xfrm>
          <a:prstGeom prst="ellipse">
            <a:avLst/>
          </a:prstGeom>
          <a:noFill/>
          <a:ln w="3492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6502400" y="3666531"/>
            <a:ext cx="296334" cy="914749"/>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928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Controlling complexity</a:t>
            </a:r>
            <a:endParaRPr lang="en-US" dirty="0"/>
          </a:p>
        </p:txBody>
      </p:sp>
      <p:sp>
        <p:nvSpPr>
          <p:cNvPr id="5" name="TextBox 4"/>
          <p:cNvSpPr txBox="1"/>
          <p:nvPr/>
        </p:nvSpPr>
        <p:spPr>
          <a:xfrm>
            <a:off x="193443" y="702002"/>
            <a:ext cx="8425625" cy="923330"/>
          </a:xfrm>
          <a:prstGeom prst="rect">
            <a:avLst/>
          </a:prstGeom>
          <a:noFill/>
        </p:spPr>
        <p:txBody>
          <a:bodyPr wrap="square" rtlCol="0">
            <a:spAutoFit/>
          </a:bodyPr>
          <a:lstStyle/>
          <a:p>
            <a:r>
              <a:rPr lang="en-US" dirty="0" smtClean="0">
                <a:solidFill>
                  <a:srgbClr val="000000"/>
                </a:solidFill>
              </a:rPr>
              <a:t>Visualizing more complex trees is difficult, but we can see how the decision boundary changes once we let trees grow arbitrarily complex. </a:t>
            </a:r>
            <a:r>
              <a:rPr lang="en-US" dirty="0" err="1" smtClean="0">
                <a:solidFill>
                  <a:srgbClr val="000000"/>
                </a:solidFill>
              </a:rPr>
              <a:t>Overfitting</a:t>
            </a:r>
            <a:r>
              <a:rPr lang="en-US" dirty="0" smtClean="0">
                <a:solidFill>
                  <a:srgbClr val="000000"/>
                </a:solidFill>
              </a:rPr>
              <a:t> is likely if we don’t set any limits on the complexity.</a:t>
            </a:r>
            <a:endParaRPr lang="en-US" sz="2400" dirty="0" smtClean="0">
              <a:solidFill>
                <a:srgbClr val="000000"/>
              </a:solidFill>
            </a:endParaRPr>
          </a:p>
        </p:txBody>
      </p:sp>
      <p:pic>
        <p:nvPicPr>
          <p:cNvPr id="3" name="Picture 2"/>
          <p:cNvPicPr>
            <a:picLocks noChangeAspect="1"/>
          </p:cNvPicPr>
          <p:nvPr/>
        </p:nvPicPr>
        <p:blipFill>
          <a:blip r:embed="rId3"/>
          <a:stretch>
            <a:fillRect/>
          </a:stretch>
        </p:blipFill>
        <p:spPr>
          <a:xfrm>
            <a:off x="711199" y="1811598"/>
            <a:ext cx="7230534" cy="4659985"/>
          </a:xfrm>
          <a:prstGeom prst="rect">
            <a:avLst/>
          </a:prstGeom>
        </p:spPr>
      </p:pic>
    </p:spTree>
    <p:extLst>
      <p:ext uri="{BB962C8B-B14F-4D97-AF65-F5344CB8AC3E}">
        <p14:creationId xmlns:p14="http://schemas.microsoft.com/office/powerpoint/2010/main" val="3865628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Learning optimal tree size</a:t>
            </a:r>
            <a:endParaRPr lang="en-US" dirty="0"/>
          </a:p>
        </p:txBody>
      </p:sp>
      <p:sp>
        <p:nvSpPr>
          <p:cNvPr id="5" name="TextBox 4"/>
          <p:cNvSpPr txBox="1"/>
          <p:nvPr/>
        </p:nvSpPr>
        <p:spPr>
          <a:xfrm>
            <a:off x="193443" y="702002"/>
            <a:ext cx="8425625" cy="923330"/>
          </a:xfrm>
          <a:prstGeom prst="rect">
            <a:avLst/>
          </a:prstGeom>
          <a:noFill/>
        </p:spPr>
        <p:txBody>
          <a:bodyPr wrap="square" rtlCol="0">
            <a:spAutoFit/>
          </a:bodyPr>
          <a:lstStyle/>
          <a:p>
            <a:r>
              <a:rPr lang="en-US" dirty="0" smtClean="0">
                <a:solidFill>
                  <a:srgbClr val="000000"/>
                </a:solidFill>
              </a:rPr>
              <a:t>We built a DT for the “Ads” dataset presented in HW. In this case we have unbalanced class distribution so we choose Area Under ROC curve as our evaluation metric*</a:t>
            </a:r>
          </a:p>
        </p:txBody>
      </p:sp>
      <p:sp>
        <p:nvSpPr>
          <p:cNvPr id="7" name="TextBox 6"/>
          <p:cNvSpPr txBox="1"/>
          <p:nvPr/>
        </p:nvSpPr>
        <p:spPr>
          <a:xfrm>
            <a:off x="440267" y="6282267"/>
            <a:ext cx="4876800" cy="461665"/>
          </a:xfrm>
          <a:prstGeom prst="rect">
            <a:avLst/>
          </a:prstGeom>
          <a:noFill/>
        </p:spPr>
        <p:txBody>
          <a:bodyPr wrap="square" rtlCol="0">
            <a:spAutoFit/>
          </a:bodyPr>
          <a:lstStyle/>
          <a:p>
            <a:r>
              <a:rPr lang="en-US" sz="1200" dirty="0" smtClean="0"/>
              <a:t>Note: We haven’t taught this yet, but suffice it to say that AUC is better than accuracy when the classes are skewed.</a:t>
            </a:r>
            <a:endParaRPr lang="en-US" sz="1200" dirty="0"/>
          </a:p>
        </p:txBody>
      </p:sp>
      <p:pic>
        <p:nvPicPr>
          <p:cNvPr id="9" name="Picture 8"/>
          <p:cNvPicPr>
            <a:picLocks noChangeAspect="1"/>
          </p:cNvPicPr>
          <p:nvPr/>
        </p:nvPicPr>
        <p:blipFill>
          <a:blip r:embed="rId3"/>
          <a:stretch>
            <a:fillRect/>
          </a:stretch>
        </p:blipFill>
        <p:spPr>
          <a:xfrm>
            <a:off x="1659467" y="1687366"/>
            <a:ext cx="5427133" cy="3841371"/>
          </a:xfrm>
          <a:prstGeom prst="rect">
            <a:avLst/>
          </a:prstGeom>
        </p:spPr>
      </p:pic>
      <p:sp>
        <p:nvSpPr>
          <p:cNvPr id="10" name="TextBox 9"/>
          <p:cNvSpPr txBox="1"/>
          <p:nvPr/>
        </p:nvSpPr>
        <p:spPr>
          <a:xfrm>
            <a:off x="440267" y="5287201"/>
            <a:ext cx="2929467" cy="923330"/>
          </a:xfrm>
          <a:prstGeom prst="rect">
            <a:avLst/>
          </a:prstGeom>
          <a:solidFill>
            <a:schemeClr val="bg1"/>
          </a:solidFill>
          <a:ln>
            <a:solidFill>
              <a:schemeClr val="tx1"/>
            </a:solidFill>
          </a:ln>
        </p:spPr>
        <p:txBody>
          <a:bodyPr wrap="square" rtlCol="0">
            <a:spAutoFit/>
          </a:bodyPr>
          <a:lstStyle/>
          <a:p>
            <a:r>
              <a:rPr lang="en-US" dirty="0" smtClean="0">
                <a:solidFill>
                  <a:schemeClr val="tx2"/>
                </a:solidFill>
              </a:rPr>
              <a:t>For most depths, we </a:t>
            </a:r>
            <a:r>
              <a:rPr lang="en-US" dirty="0" err="1" smtClean="0">
                <a:solidFill>
                  <a:schemeClr val="tx2"/>
                </a:solidFill>
              </a:rPr>
              <a:t>overfit</a:t>
            </a:r>
            <a:r>
              <a:rPr lang="en-US" dirty="0" smtClean="0">
                <a:solidFill>
                  <a:schemeClr val="tx2"/>
                </a:solidFill>
              </a:rPr>
              <a:t> when the leaves get too small</a:t>
            </a:r>
            <a:endParaRPr lang="en-US" dirty="0">
              <a:solidFill>
                <a:schemeClr val="tx2"/>
              </a:solidFill>
            </a:endParaRPr>
          </a:p>
        </p:txBody>
      </p:sp>
      <p:sp>
        <p:nvSpPr>
          <p:cNvPr id="11" name="TextBox 10"/>
          <p:cNvSpPr txBox="1"/>
          <p:nvPr/>
        </p:nvSpPr>
        <p:spPr>
          <a:xfrm>
            <a:off x="6214533" y="1764605"/>
            <a:ext cx="2404535" cy="923330"/>
          </a:xfrm>
          <a:prstGeom prst="rect">
            <a:avLst/>
          </a:prstGeom>
          <a:solidFill>
            <a:schemeClr val="bg1"/>
          </a:solidFill>
          <a:ln>
            <a:solidFill>
              <a:schemeClr val="tx1"/>
            </a:solidFill>
          </a:ln>
        </p:spPr>
        <p:txBody>
          <a:bodyPr wrap="square" rtlCol="0">
            <a:spAutoFit/>
          </a:bodyPr>
          <a:lstStyle/>
          <a:p>
            <a:r>
              <a:rPr lang="en-US" dirty="0" smtClean="0">
                <a:solidFill>
                  <a:schemeClr val="tx2"/>
                </a:solidFill>
              </a:rPr>
              <a:t>This region is safe, but clearly not optimal.</a:t>
            </a:r>
            <a:endParaRPr lang="en-US" dirty="0">
              <a:solidFill>
                <a:schemeClr val="tx2"/>
              </a:solidFill>
            </a:endParaRPr>
          </a:p>
        </p:txBody>
      </p:sp>
      <p:cxnSp>
        <p:nvCxnSpPr>
          <p:cNvPr id="13" name="Straight Arrow Connector 12"/>
          <p:cNvCxnSpPr/>
          <p:nvPr/>
        </p:nvCxnSpPr>
        <p:spPr>
          <a:xfrm flipV="1">
            <a:off x="1659467" y="4250267"/>
            <a:ext cx="541866" cy="103693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7147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221" y="2468651"/>
            <a:ext cx="6986291" cy="1155888"/>
          </a:xfrm>
        </p:spPr>
        <p:txBody>
          <a:bodyPr>
            <a:normAutofit/>
          </a:bodyPr>
          <a:lstStyle/>
          <a:p>
            <a:pPr algn="ctr"/>
            <a:r>
              <a:rPr lang="en-US" dirty="0" smtClean="0"/>
              <a:t>Decision trees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8152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feature exploration</a:t>
            </a:r>
            <a:endParaRPr lang="en-US" dirty="0"/>
          </a:p>
        </p:txBody>
      </p:sp>
      <p:pic>
        <p:nvPicPr>
          <p:cNvPr id="3" name="Picture 2"/>
          <p:cNvPicPr>
            <a:picLocks noChangeAspect="1"/>
          </p:cNvPicPr>
          <p:nvPr/>
        </p:nvPicPr>
        <p:blipFill>
          <a:blip r:embed="rId3"/>
          <a:stretch>
            <a:fillRect/>
          </a:stretch>
        </p:blipFill>
        <p:spPr>
          <a:xfrm>
            <a:off x="2019300" y="2226734"/>
            <a:ext cx="5092700" cy="4241800"/>
          </a:xfrm>
          <a:prstGeom prst="rect">
            <a:avLst/>
          </a:prstGeom>
        </p:spPr>
      </p:pic>
      <p:sp>
        <p:nvSpPr>
          <p:cNvPr id="4" name="TextBox 3"/>
          <p:cNvSpPr txBox="1"/>
          <p:nvPr/>
        </p:nvSpPr>
        <p:spPr>
          <a:xfrm>
            <a:off x="152404" y="745070"/>
            <a:ext cx="8652929" cy="1200329"/>
          </a:xfrm>
          <a:prstGeom prst="rect">
            <a:avLst/>
          </a:prstGeom>
          <a:noFill/>
        </p:spPr>
        <p:txBody>
          <a:bodyPr wrap="square" rtlCol="0">
            <a:spAutoFit/>
          </a:bodyPr>
          <a:lstStyle/>
          <a:p>
            <a:r>
              <a:rPr lang="en-US" dirty="0" smtClean="0"/>
              <a:t>Often times the DT is useful as tool for testing for feature interactions as well as ranking features by their ability to predict the target variable. </a:t>
            </a:r>
            <a:r>
              <a:rPr lang="en-US" dirty="0" err="1" smtClean="0"/>
              <a:t>Scikit</a:t>
            </a:r>
            <a:r>
              <a:rPr lang="en-US" dirty="0" smtClean="0"/>
              <a:t> </a:t>
            </a:r>
            <a:r>
              <a:rPr lang="en-US" dirty="0" err="1" smtClean="0"/>
              <a:t>learn’s</a:t>
            </a:r>
            <a:r>
              <a:rPr lang="en-US" dirty="0" smtClean="0"/>
              <a:t> </a:t>
            </a:r>
            <a:r>
              <a:rPr lang="en-US" dirty="0" err="1" smtClean="0"/>
              <a:t>DecisionTree</a:t>
            </a:r>
            <a:r>
              <a:rPr lang="en-US" dirty="0" smtClean="0"/>
              <a:t> fit function automatically returns normalized information gain for each feature (also called the </a:t>
            </a:r>
            <a:r>
              <a:rPr lang="en-US" dirty="0" err="1" smtClean="0"/>
              <a:t>Gini</a:t>
            </a:r>
            <a:r>
              <a:rPr lang="en-US" dirty="0" smtClean="0"/>
              <a:t> Importance)</a:t>
            </a:r>
            <a:endParaRPr lang="en-US" dirty="0"/>
          </a:p>
        </p:txBody>
      </p:sp>
    </p:spTree>
    <p:extLst>
      <p:ext uri="{BB962C8B-B14F-4D97-AF65-F5344CB8AC3E}">
        <p14:creationId xmlns:p14="http://schemas.microsoft.com/office/powerpoint/2010/main" val="2771657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Decision trees in practice</a:t>
            </a:r>
            <a:endParaRPr lang="en-US" dirty="0"/>
          </a:p>
        </p:txBody>
      </p:sp>
      <p:sp>
        <p:nvSpPr>
          <p:cNvPr id="5" name="TextBox 4"/>
          <p:cNvSpPr txBox="1"/>
          <p:nvPr/>
        </p:nvSpPr>
        <p:spPr>
          <a:xfrm>
            <a:off x="278108" y="1071334"/>
            <a:ext cx="8425625" cy="4524315"/>
          </a:xfrm>
          <a:prstGeom prst="rect">
            <a:avLst/>
          </a:prstGeom>
          <a:noFill/>
        </p:spPr>
        <p:txBody>
          <a:bodyPr wrap="square" rtlCol="0">
            <a:spAutoFit/>
          </a:bodyPr>
          <a:lstStyle/>
          <a:p>
            <a:r>
              <a:rPr lang="en-US" sz="2400" b="1" u="sng" dirty="0" smtClean="0">
                <a:solidFill>
                  <a:srgbClr val="000000"/>
                </a:solidFill>
              </a:rPr>
              <a:t>Advantages</a:t>
            </a:r>
          </a:p>
          <a:p>
            <a:endParaRPr lang="en-US" sz="2400" b="1" u="sng" dirty="0" smtClean="0">
              <a:solidFill>
                <a:srgbClr val="000000"/>
              </a:solidFill>
            </a:endParaRPr>
          </a:p>
          <a:p>
            <a:pPr marL="342900" indent="-342900">
              <a:buFont typeface="Arial"/>
              <a:buChar char="•"/>
            </a:pPr>
            <a:r>
              <a:rPr lang="en-US" sz="2400" dirty="0" smtClean="0">
                <a:solidFill>
                  <a:srgbClr val="000000"/>
                </a:solidFill>
              </a:rPr>
              <a:t>Easy to interpret (though cumbersome to visualize)</a:t>
            </a:r>
          </a:p>
          <a:p>
            <a:pPr marL="342900" indent="-342900">
              <a:buFont typeface="Arial"/>
              <a:buChar char="•"/>
            </a:pPr>
            <a:endParaRPr lang="en-US" sz="2400" dirty="0" smtClean="0">
              <a:solidFill>
                <a:srgbClr val="000000"/>
              </a:solidFill>
            </a:endParaRPr>
          </a:p>
          <a:p>
            <a:pPr marL="342900" indent="-342900">
              <a:buFont typeface="Arial"/>
              <a:buChar char="•"/>
            </a:pPr>
            <a:r>
              <a:rPr lang="en-US" sz="2400" dirty="0" smtClean="0">
                <a:solidFill>
                  <a:srgbClr val="000000"/>
                </a:solidFill>
              </a:rPr>
              <a:t>Easy to implement – just a series of if-then rules</a:t>
            </a:r>
          </a:p>
          <a:p>
            <a:pPr marL="342900" indent="-342900">
              <a:buFont typeface="Arial"/>
              <a:buChar char="•"/>
            </a:pPr>
            <a:endParaRPr lang="en-US" sz="2400" dirty="0">
              <a:solidFill>
                <a:srgbClr val="000000"/>
              </a:solidFill>
            </a:endParaRPr>
          </a:p>
          <a:p>
            <a:pPr marL="342900" indent="-342900">
              <a:buFont typeface="Arial"/>
              <a:buChar char="•"/>
            </a:pPr>
            <a:r>
              <a:rPr lang="en-US" sz="2400" dirty="0">
                <a:solidFill>
                  <a:srgbClr val="000000"/>
                </a:solidFill>
              </a:rPr>
              <a:t>Prediction/scoring is cheap – total </a:t>
            </a:r>
            <a:r>
              <a:rPr lang="en-US" sz="2400" dirty="0" smtClean="0">
                <a:solidFill>
                  <a:srgbClr val="000000"/>
                </a:solidFill>
              </a:rPr>
              <a:t>operations = depth </a:t>
            </a:r>
            <a:r>
              <a:rPr lang="en-US" sz="2400" dirty="0">
                <a:solidFill>
                  <a:srgbClr val="000000"/>
                </a:solidFill>
              </a:rPr>
              <a:t>of </a:t>
            </a:r>
            <a:r>
              <a:rPr lang="en-US" sz="2400" dirty="0" smtClean="0">
                <a:solidFill>
                  <a:srgbClr val="000000"/>
                </a:solidFill>
              </a:rPr>
              <a:t>tree</a:t>
            </a:r>
          </a:p>
          <a:p>
            <a:endParaRPr lang="en-US" sz="2400" dirty="0" smtClean="0">
              <a:solidFill>
                <a:srgbClr val="000000"/>
              </a:solidFill>
            </a:endParaRPr>
          </a:p>
          <a:p>
            <a:pPr marL="342900" indent="-342900">
              <a:buFont typeface="Arial"/>
              <a:buChar char="•"/>
            </a:pPr>
            <a:r>
              <a:rPr lang="en-US" sz="2400" dirty="0" smtClean="0">
                <a:solidFill>
                  <a:srgbClr val="000000"/>
                </a:solidFill>
              </a:rPr>
              <a:t>No feature engineering necessary</a:t>
            </a:r>
          </a:p>
          <a:p>
            <a:pPr marL="800100" lvl="1" indent="-342900">
              <a:buFont typeface="Arial"/>
              <a:buChar char="•"/>
            </a:pPr>
            <a:r>
              <a:rPr lang="en-US" sz="2400" dirty="0" smtClean="0">
                <a:solidFill>
                  <a:srgbClr val="000000"/>
                </a:solidFill>
              </a:rPr>
              <a:t>Can handle categorical/text features as is</a:t>
            </a:r>
          </a:p>
          <a:p>
            <a:pPr marL="800100" lvl="1" indent="-342900">
              <a:buFont typeface="Arial"/>
              <a:buChar char="•"/>
            </a:pPr>
            <a:r>
              <a:rPr lang="en-US" sz="2400" dirty="0" smtClean="0">
                <a:solidFill>
                  <a:srgbClr val="000000"/>
                </a:solidFill>
              </a:rPr>
              <a:t>Automatically detect non-</a:t>
            </a:r>
            <a:r>
              <a:rPr lang="en-US" sz="2400" dirty="0" err="1" smtClean="0">
                <a:solidFill>
                  <a:srgbClr val="000000"/>
                </a:solidFill>
              </a:rPr>
              <a:t>linearities</a:t>
            </a:r>
            <a:r>
              <a:rPr lang="en-US" sz="2400" dirty="0">
                <a:solidFill>
                  <a:srgbClr val="000000"/>
                </a:solidFill>
              </a:rPr>
              <a:t> </a:t>
            </a:r>
            <a:r>
              <a:rPr lang="en-US" sz="2400" dirty="0" smtClean="0">
                <a:solidFill>
                  <a:srgbClr val="000000"/>
                </a:solidFill>
              </a:rPr>
              <a:t>and interactions</a:t>
            </a:r>
          </a:p>
        </p:txBody>
      </p:sp>
      <p:sp>
        <p:nvSpPr>
          <p:cNvPr id="7" name="TextBox 6"/>
          <p:cNvSpPr txBox="1"/>
          <p:nvPr/>
        </p:nvSpPr>
        <p:spPr>
          <a:xfrm>
            <a:off x="440267" y="6282267"/>
            <a:ext cx="4876800" cy="461665"/>
          </a:xfrm>
          <a:prstGeom prst="rect">
            <a:avLst/>
          </a:prstGeom>
          <a:noFill/>
        </p:spPr>
        <p:txBody>
          <a:bodyPr wrap="square" rtlCol="0">
            <a:spAutoFit/>
          </a:bodyPr>
          <a:lstStyle/>
          <a:p>
            <a:r>
              <a:rPr lang="en-US" sz="1200" dirty="0" smtClean="0"/>
              <a:t>Note: We haven’t taught this yet, but suffice it to say that AUC is better than accuracy when the classes are skewed.</a:t>
            </a:r>
            <a:endParaRPr lang="en-US" sz="1200" dirty="0"/>
          </a:p>
        </p:txBody>
      </p:sp>
    </p:spTree>
    <p:extLst>
      <p:ext uri="{BB962C8B-B14F-4D97-AF65-F5344CB8AC3E}">
        <p14:creationId xmlns:p14="http://schemas.microsoft.com/office/powerpoint/2010/main" val="2565682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Decision trees in practice</a:t>
            </a:r>
            <a:endParaRPr lang="en-US" dirty="0"/>
          </a:p>
        </p:txBody>
      </p:sp>
      <p:sp>
        <p:nvSpPr>
          <p:cNvPr id="5" name="TextBox 4"/>
          <p:cNvSpPr txBox="1"/>
          <p:nvPr/>
        </p:nvSpPr>
        <p:spPr>
          <a:xfrm>
            <a:off x="278108" y="1071334"/>
            <a:ext cx="8425625" cy="5262979"/>
          </a:xfrm>
          <a:prstGeom prst="rect">
            <a:avLst/>
          </a:prstGeom>
          <a:noFill/>
        </p:spPr>
        <p:txBody>
          <a:bodyPr wrap="square" rtlCol="0">
            <a:spAutoFit/>
          </a:bodyPr>
          <a:lstStyle/>
          <a:p>
            <a:r>
              <a:rPr lang="en-US" sz="2400" b="1" u="sng" dirty="0" smtClean="0">
                <a:solidFill>
                  <a:srgbClr val="000000"/>
                </a:solidFill>
              </a:rPr>
              <a:t>Disadvantages/Issues</a:t>
            </a:r>
          </a:p>
          <a:p>
            <a:endParaRPr lang="en-US" sz="2400" b="1" u="sng" dirty="0" smtClean="0">
              <a:solidFill>
                <a:srgbClr val="000000"/>
              </a:solidFill>
            </a:endParaRPr>
          </a:p>
          <a:p>
            <a:pPr marL="342900" indent="-342900">
              <a:buFont typeface="Arial"/>
              <a:buChar char="•"/>
            </a:pPr>
            <a:r>
              <a:rPr lang="en-US" sz="2400" dirty="0" smtClean="0">
                <a:solidFill>
                  <a:srgbClr val="000000"/>
                </a:solidFill>
              </a:rPr>
              <a:t>Easy to </a:t>
            </a:r>
            <a:r>
              <a:rPr lang="en-US" sz="2400" dirty="0" err="1" smtClean="0">
                <a:solidFill>
                  <a:srgbClr val="000000"/>
                </a:solidFill>
              </a:rPr>
              <a:t>overfit</a:t>
            </a:r>
            <a:r>
              <a:rPr lang="en-US" sz="2400" dirty="0" smtClean="0">
                <a:solidFill>
                  <a:srgbClr val="000000"/>
                </a:solidFill>
              </a:rPr>
              <a:t> – flexibility of algorithm requires careful tuning of parameters and leaf pruning</a:t>
            </a:r>
          </a:p>
          <a:p>
            <a:pPr marL="342900" indent="-342900">
              <a:buFont typeface="Arial"/>
              <a:buChar char="•"/>
            </a:pPr>
            <a:endParaRPr lang="en-US" sz="2400" dirty="0" smtClean="0">
              <a:solidFill>
                <a:srgbClr val="000000"/>
              </a:solidFill>
            </a:endParaRPr>
          </a:p>
          <a:p>
            <a:pPr marL="342900" indent="-342900">
              <a:buFont typeface="Arial"/>
              <a:buChar char="•"/>
            </a:pPr>
            <a:r>
              <a:rPr lang="en-US" sz="2400" dirty="0" smtClean="0">
                <a:solidFill>
                  <a:srgbClr val="000000"/>
                </a:solidFill>
              </a:rPr>
              <a:t>DT algorithms are greedy – not very stable and small changes in data can give very different solutions </a:t>
            </a:r>
          </a:p>
          <a:p>
            <a:pPr marL="342900" indent="-342900">
              <a:buFont typeface="Arial"/>
              <a:buChar char="•"/>
            </a:pPr>
            <a:endParaRPr lang="en-US" sz="2400" dirty="0">
              <a:solidFill>
                <a:srgbClr val="000000"/>
              </a:solidFill>
            </a:endParaRPr>
          </a:p>
          <a:p>
            <a:pPr marL="342900" indent="-342900">
              <a:buFont typeface="Arial"/>
              <a:buChar char="•"/>
            </a:pPr>
            <a:r>
              <a:rPr lang="en-US" sz="2400" dirty="0" smtClean="0">
                <a:solidFill>
                  <a:srgbClr val="000000"/>
                </a:solidFill>
              </a:rPr>
              <a:t>Difficulty learning in skewed target distributions (think of how entropy might cause this).</a:t>
            </a:r>
          </a:p>
          <a:p>
            <a:pPr marL="342900" indent="-342900">
              <a:buFont typeface="Arial"/>
              <a:buChar char="•"/>
            </a:pPr>
            <a:endParaRPr lang="en-US" sz="2400" dirty="0">
              <a:solidFill>
                <a:srgbClr val="000000"/>
              </a:solidFill>
            </a:endParaRPr>
          </a:p>
          <a:p>
            <a:pPr marL="342900" indent="-342900">
              <a:buFont typeface="Arial"/>
              <a:buChar char="•"/>
            </a:pPr>
            <a:r>
              <a:rPr lang="en-US" sz="2400" dirty="0" smtClean="0">
                <a:solidFill>
                  <a:srgbClr val="000000"/>
                </a:solidFill>
              </a:rPr>
              <a:t>Not well suited for problems as # of samples shrinks and # of features grows</a:t>
            </a:r>
          </a:p>
          <a:p>
            <a:endParaRPr lang="en-US" sz="2400" dirty="0" smtClean="0">
              <a:solidFill>
                <a:srgbClr val="000000"/>
              </a:solidFill>
            </a:endParaRPr>
          </a:p>
        </p:txBody>
      </p:sp>
      <p:sp>
        <p:nvSpPr>
          <p:cNvPr id="7" name="TextBox 6"/>
          <p:cNvSpPr txBox="1"/>
          <p:nvPr/>
        </p:nvSpPr>
        <p:spPr>
          <a:xfrm>
            <a:off x="440267" y="6282267"/>
            <a:ext cx="4876800" cy="461665"/>
          </a:xfrm>
          <a:prstGeom prst="rect">
            <a:avLst/>
          </a:prstGeom>
          <a:noFill/>
        </p:spPr>
        <p:txBody>
          <a:bodyPr wrap="square" rtlCol="0">
            <a:spAutoFit/>
          </a:bodyPr>
          <a:lstStyle/>
          <a:p>
            <a:r>
              <a:rPr lang="en-US" sz="1200" dirty="0" smtClean="0"/>
              <a:t>Note: We haven’t taught this yet, but suffice it to say that AUC is better than accuracy when the classes are skewed.</a:t>
            </a:r>
            <a:endParaRPr lang="en-US" sz="1200" dirty="0"/>
          </a:p>
        </p:txBody>
      </p:sp>
    </p:spTree>
    <p:extLst>
      <p:ext uri="{BB962C8B-B14F-4D97-AF65-F5344CB8AC3E}">
        <p14:creationId xmlns:p14="http://schemas.microsoft.com/office/powerpoint/2010/main" val="3440427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Targeted exploration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79127"/>
            <a:ext cx="8009467" cy="5078313"/>
          </a:xfrm>
          <a:prstGeom prst="rect">
            <a:avLst/>
          </a:prstGeom>
          <a:noFill/>
        </p:spPr>
        <p:txBody>
          <a:bodyPr wrap="square" rtlCol="0">
            <a:spAutoFit/>
          </a:bodyPr>
          <a:lstStyle/>
          <a:p>
            <a:r>
              <a:rPr lang="en-US" sz="2400" dirty="0" smtClean="0">
                <a:solidFill>
                  <a:schemeClr val="tx2"/>
                </a:solidFill>
              </a:rPr>
              <a:t>If we have a Target variable in our dataset, we often wish to:</a:t>
            </a:r>
            <a:endParaRPr lang="en-US" dirty="0"/>
          </a:p>
          <a:p>
            <a:endParaRPr lang="en-US" dirty="0" smtClean="0"/>
          </a:p>
          <a:p>
            <a:pPr marL="342900" indent="-342900">
              <a:buAutoNum type="arabicPeriod"/>
            </a:pPr>
            <a:r>
              <a:rPr lang="en-US" sz="2400" dirty="0" smtClean="0"/>
              <a:t>Determine whether a variable contains important information about the target variable (in other words, does a given variable reduce the uncertainty about the target variable).</a:t>
            </a:r>
          </a:p>
          <a:p>
            <a:pPr marL="342900" indent="-342900">
              <a:buAutoNum type="arabicPeriod"/>
            </a:pPr>
            <a:endParaRPr lang="en-US" sz="2400" dirty="0"/>
          </a:p>
          <a:p>
            <a:pPr marL="342900" indent="-342900">
              <a:buAutoNum type="arabicPeriod"/>
            </a:pPr>
            <a:r>
              <a:rPr lang="en-US" sz="2400" dirty="0" smtClean="0"/>
              <a:t>Obtain a selection of the variables that are best suited for predicting the target variables.</a:t>
            </a:r>
          </a:p>
          <a:p>
            <a:pPr marL="342900" indent="-342900">
              <a:buAutoNum type="arabicPeriod"/>
            </a:pPr>
            <a:endParaRPr lang="en-US" sz="2400" dirty="0"/>
          </a:p>
          <a:p>
            <a:pPr marL="342900" indent="-342900">
              <a:buAutoNum type="arabicPeriod"/>
            </a:pPr>
            <a:r>
              <a:rPr lang="en-US" sz="2400" dirty="0" smtClean="0"/>
              <a:t>Rank each variable on its ability to predict the target variable.</a:t>
            </a:r>
            <a:endParaRPr lang="en-US" sz="2400" dirty="0"/>
          </a:p>
          <a:p>
            <a:endParaRPr lang="en-US" dirty="0"/>
          </a:p>
        </p:txBody>
      </p:sp>
    </p:spTree>
    <p:extLst>
      <p:ext uri="{BB962C8B-B14F-4D97-AF65-F5344CB8AC3E}">
        <p14:creationId xmlns:p14="http://schemas.microsoft.com/office/powerpoint/2010/main" val="2750998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entropy</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1522599"/>
            <a:ext cx="8009467" cy="3416320"/>
          </a:xfrm>
          <a:prstGeom prst="rect">
            <a:avLst/>
          </a:prstGeom>
          <a:noFill/>
        </p:spPr>
        <p:txBody>
          <a:bodyPr wrap="square" rtlCol="0">
            <a:spAutoFit/>
          </a:bodyPr>
          <a:lstStyle/>
          <a:p>
            <a:r>
              <a:rPr lang="en-US" sz="2400" dirty="0" smtClean="0"/>
              <a:t>This comes from Information Theory, and is a measure of the unpredictability or uncertainty of information content.  </a:t>
            </a:r>
          </a:p>
          <a:p>
            <a:endParaRPr lang="en-US" sz="2400" dirty="0"/>
          </a:p>
          <a:p>
            <a:r>
              <a:rPr lang="en-US" sz="2400" dirty="0" smtClean="0"/>
              <a:t>Certainty =&gt; Closer to 0% or 100% sure that something will happen.</a:t>
            </a:r>
          </a:p>
          <a:p>
            <a:endParaRPr lang="en-US" sz="2400" dirty="0"/>
          </a:p>
          <a:p>
            <a:r>
              <a:rPr lang="en-US" sz="2400" dirty="0" smtClean="0"/>
              <a:t>Entropy is fundamental concept used for Decision Trees and Feature Selection/Importance, and is a tool that can satisfy the demands stated on previous slide.</a:t>
            </a:r>
            <a:endParaRPr lang="en-US" sz="2400" dirty="0"/>
          </a:p>
        </p:txBody>
      </p:sp>
    </p:spTree>
    <p:extLst>
      <p:ext uri="{BB962C8B-B14F-4D97-AF65-F5344CB8AC3E}">
        <p14:creationId xmlns:p14="http://schemas.microsoft.com/office/powerpoint/2010/main" val="1890742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entropy</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79127"/>
            <a:ext cx="8009467" cy="369332"/>
          </a:xfrm>
          <a:prstGeom prst="rect">
            <a:avLst/>
          </a:prstGeom>
          <a:noFill/>
        </p:spPr>
        <p:txBody>
          <a:bodyPr wrap="square" rtlCol="0">
            <a:spAutoFit/>
          </a:bodyPr>
          <a:lstStyle/>
          <a:p>
            <a:r>
              <a:rPr lang="en-US" dirty="0" smtClean="0"/>
              <a:t>More formally…</a:t>
            </a:r>
            <a:endParaRPr lang="en-US" dirty="0"/>
          </a:p>
        </p:txBody>
      </p:sp>
      <p:pic>
        <p:nvPicPr>
          <p:cNvPr id="3" name="Picture 2"/>
          <p:cNvPicPr>
            <a:picLocks noChangeAspect="1"/>
          </p:cNvPicPr>
          <p:nvPr/>
        </p:nvPicPr>
        <p:blipFill>
          <a:blip r:embed="rId3"/>
          <a:stretch>
            <a:fillRect/>
          </a:stretch>
        </p:blipFill>
        <p:spPr>
          <a:xfrm>
            <a:off x="550288" y="3141129"/>
            <a:ext cx="6477046" cy="450391"/>
          </a:xfrm>
          <a:prstGeom prst="rect">
            <a:avLst/>
          </a:prstGeom>
        </p:spPr>
      </p:pic>
      <p:pic>
        <p:nvPicPr>
          <p:cNvPr id="4" name="Picture 3"/>
          <p:cNvPicPr>
            <a:picLocks noChangeAspect="1"/>
          </p:cNvPicPr>
          <p:nvPr/>
        </p:nvPicPr>
        <p:blipFill>
          <a:blip r:embed="rId4"/>
          <a:stretch>
            <a:fillRect/>
          </a:stretch>
        </p:blipFill>
        <p:spPr>
          <a:xfrm>
            <a:off x="550287" y="4013197"/>
            <a:ext cx="7855822" cy="724851"/>
          </a:xfrm>
          <a:prstGeom prst="rect">
            <a:avLst/>
          </a:prstGeom>
        </p:spPr>
      </p:pic>
      <p:sp>
        <p:nvSpPr>
          <p:cNvPr id="7" name="TextBox 6"/>
          <p:cNvSpPr txBox="1"/>
          <p:nvPr/>
        </p:nvSpPr>
        <p:spPr>
          <a:xfrm>
            <a:off x="313225" y="1473207"/>
            <a:ext cx="8092883" cy="1323439"/>
          </a:xfrm>
          <a:prstGeom prst="rect">
            <a:avLst/>
          </a:prstGeom>
          <a:noFill/>
        </p:spPr>
        <p:txBody>
          <a:bodyPr wrap="square" rtlCol="0">
            <a:spAutoFit/>
          </a:bodyPr>
          <a:lstStyle/>
          <a:p>
            <a:r>
              <a:rPr lang="en-US" sz="2000" dirty="0" smtClean="0"/>
              <a:t>X is a random variable with {x1, x2 … </a:t>
            </a:r>
            <a:r>
              <a:rPr lang="en-US" sz="2000" dirty="0" err="1" smtClean="0"/>
              <a:t>xN</a:t>
            </a:r>
            <a:r>
              <a:rPr lang="en-US" sz="2000" dirty="0" smtClean="0"/>
              <a:t>} possible values, the entropy is the </a:t>
            </a:r>
            <a:r>
              <a:rPr lang="en-US" sz="2000" dirty="0">
                <a:solidFill>
                  <a:srgbClr val="FF0000"/>
                </a:solidFill>
              </a:rPr>
              <a:t>expected “information” of an event, where “information” is defined as –log(P(X)).</a:t>
            </a:r>
          </a:p>
          <a:p>
            <a:r>
              <a:rPr lang="en-US" sz="2000" dirty="0" smtClean="0"/>
              <a:t> </a:t>
            </a:r>
            <a:endParaRPr lang="en-US" sz="2000" dirty="0"/>
          </a:p>
        </p:txBody>
      </p:sp>
      <p:sp>
        <p:nvSpPr>
          <p:cNvPr id="8" name="TextBox 7"/>
          <p:cNvSpPr txBox="1"/>
          <p:nvPr/>
        </p:nvSpPr>
        <p:spPr>
          <a:xfrm>
            <a:off x="550287" y="5909733"/>
            <a:ext cx="3581446" cy="461665"/>
          </a:xfrm>
          <a:prstGeom prst="rect">
            <a:avLst/>
          </a:prstGeom>
          <a:noFill/>
        </p:spPr>
        <p:txBody>
          <a:bodyPr wrap="square" rtlCol="0">
            <a:spAutoFit/>
          </a:bodyPr>
          <a:lstStyle/>
          <a:p>
            <a:r>
              <a:rPr lang="en-US" sz="1200" dirty="0"/>
              <a:t>Equation source: http://</a:t>
            </a:r>
            <a:r>
              <a:rPr lang="en-US" sz="1200" dirty="0" err="1"/>
              <a:t>en.wikipedia.org</a:t>
            </a:r>
            <a:r>
              <a:rPr lang="en-US" sz="1200" dirty="0"/>
              <a:t>/wiki/Entropy_(</a:t>
            </a:r>
            <a:r>
              <a:rPr lang="en-US" sz="1200" dirty="0" err="1"/>
              <a:t>information_theory</a:t>
            </a:r>
            <a:r>
              <a:rPr lang="en-US" sz="1200" dirty="0"/>
              <a:t>)</a:t>
            </a:r>
          </a:p>
        </p:txBody>
      </p:sp>
    </p:spTree>
    <p:extLst>
      <p:ext uri="{BB962C8B-B14F-4D97-AF65-F5344CB8AC3E}">
        <p14:creationId xmlns:p14="http://schemas.microsoft.com/office/powerpoint/2010/main" val="2944020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entropy</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79127"/>
            <a:ext cx="8009467" cy="646331"/>
          </a:xfrm>
          <a:prstGeom prst="rect">
            <a:avLst/>
          </a:prstGeom>
          <a:noFill/>
        </p:spPr>
        <p:txBody>
          <a:bodyPr wrap="square" rtlCol="0">
            <a:spAutoFit/>
          </a:bodyPr>
          <a:lstStyle/>
          <a:p>
            <a:r>
              <a:rPr lang="en-US" dirty="0" smtClean="0"/>
              <a:t>Example: Coin </a:t>
            </a:r>
            <a:r>
              <a:rPr lang="en-US" dirty="0"/>
              <a:t>Flip, X is a random variable with possible values {H,T}</a:t>
            </a:r>
          </a:p>
          <a:p>
            <a:endParaRPr lang="en-US" dirty="0"/>
          </a:p>
        </p:txBody>
      </p:sp>
      <p:pic>
        <p:nvPicPr>
          <p:cNvPr id="7" name="Picture 6"/>
          <p:cNvPicPr>
            <a:picLocks noChangeAspect="1"/>
          </p:cNvPicPr>
          <p:nvPr/>
        </p:nvPicPr>
        <p:blipFill>
          <a:blip r:embed="rId3"/>
          <a:stretch>
            <a:fillRect/>
          </a:stretch>
        </p:blipFill>
        <p:spPr>
          <a:xfrm>
            <a:off x="67740" y="2280645"/>
            <a:ext cx="3860800" cy="3723730"/>
          </a:xfrm>
          <a:prstGeom prst="rect">
            <a:avLst/>
          </a:prstGeom>
        </p:spPr>
      </p:pic>
      <p:pic>
        <p:nvPicPr>
          <p:cNvPr id="8" name="Picture 7"/>
          <p:cNvPicPr>
            <a:picLocks noChangeAspect="1"/>
          </p:cNvPicPr>
          <p:nvPr/>
        </p:nvPicPr>
        <p:blipFill>
          <a:blip r:embed="rId4"/>
          <a:stretch>
            <a:fillRect/>
          </a:stretch>
        </p:blipFill>
        <p:spPr>
          <a:xfrm>
            <a:off x="1767239" y="3648666"/>
            <a:ext cx="1079126" cy="1079126"/>
          </a:xfrm>
          <a:prstGeom prst="rect">
            <a:avLst/>
          </a:prstGeom>
        </p:spPr>
      </p:pic>
      <p:sp>
        <p:nvSpPr>
          <p:cNvPr id="9" name="TextBox 8"/>
          <p:cNvSpPr txBox="1"/>
          <p:nvPr/>
        </p:nvSpPr>
        <p:spPr>
          <a:xfrm>
            <a:off x="278108" y="1291273"/>
            <a:ext cx="7349066" cy="369332"/>
          </a:xfrm>
          <a:prstGeom prst="rect">
            <a:avLst/>
          </a:prstGeom>
          <a:noFill/>
        </p:spPr>
        <p:txBody>
          <a:bodyPr wrap="square" rtlCol="0">
            <a:spAutoFit/>
          </a:bodyPr>
          <a:lstStyle/>
          <a:p>
            <a:r>
              <a:rPr lang="en-US" dirty="0" smtClean="0"/>
              <a:t>Entropy of a coin:   </a:t>
            </a:r>
            <a:r>
              <a:rPr lang="en-US" b="1" dirty="0" smtClean="0">
                <a:solidFill>
                  <a:srgbClr val="FF0000"/>
                </a:solidFill>
              </a:rPr>
              <a:t>- [P(H)*log2(P(H)) + P(T)*log2(P(T))]</a:t>
            </a:r>
            <a:endParaRPr lang="en-US" b="1" dirty="0">
              <a:solidFill>
                <a:srgbClr val="FF0000"/>
              </a:solidFill>
            </a:endParaRPr>
          </a:p>
        </p:txBody>
      </p:sp>
      <p:sp>
        <p:nvSpPr>
          <p:cNvPr id="10" name="TextBox 9"/>
          <p:cNvSpPr txBox="1"/>
          <p:nvPr/>
        </p:nvSpPr>
        <p:spPr>
          <a:xfrm>
            <a:off x="4064006" y="2151327"/>
            <a:ext cx="4673593" cy="3139321"/>
          </a:xfrm>
          <a:prstGeom prst="rect">
            <a:avLst/>
          </a:prstGeom>
          <a:noFill/>
        </p:spPr>
        <p:txBody>
          <a:bodyPr wrap="square" rtlCol="0">
            <a:spAutoFit/>
          </a:bodyPr>
          <a:lstStyle/>
          <a:p>
            <a:r>
              <a:rPr lang="en-US" b="1" dirty="0" smtClean="0"/>
              <a:t>Fair Coin:</a:t>
            </a:r>
            <a:endParaRPr lang="en-US" dirty="0"/>
          </a:p>
          <a:p>
            <a:r>
              <a:rPr lang="en-US" dirty="0" smtClean="0"/>
              <a:t>H(X)=-[0.5*Log2(0.5)+</a:t>
            </a:r>
            <a:r>
              <a:rPr lang="en-US" dirty="0"/>
              <a:t>0.5*Log2(0.5</a:t>
            </a:r>
            <a:r>
              <a:rPr lang="en-US" dirty="0" smtClean="0"/>
              <a:t>)] = 1</a:t>
            </a:r>
            <a:endParaRPr lang="en-US" dirty="0"/>
          </a:p>
          <a:p>
            <a:endParaRPr lang="en-US" dirty="0"/>
          </a:p>
          <a:p>
            <a:r>
              <a:rPr lang="en-US" b="1" dirty="0" smtClean="0"/>
              <a:t>Single Outcome </a:t>
            </a:r>
            <a:r>
              <a:rPr lang="en-US" b="1" dirty="0"/>
              <a:t>Coin:</a:t>
            </a:r>
            <a:endParaRPr lang="en-US" dirty="0"/>
          </a:p>
          <a:p>
            <a:r>
              <a:rPr lang="en-US" dirty="0"/>
              <a:t>H(X)=-</a:t>
            </a:r>
            <a:r>
              <a:rPr lang="en-US" dirty="0" smtClean="0"/>
              <a:t>[1*</a:t>
            </a:r>
            <a:r>
              <a:rPr lang="en-US" dirty="0"/>
              <a:t>Log2</a:t>
            </a:r>
            <a:r>
              <a:rPr lang="en-US" dirty="0" smtClean="0"/>
              <a:t>(1)] </a:t>
            </a:r>
            <a:r>
              <a:rPr lang="en-US" dirty="0"/>
              <a:t>= </a:t>
            </a:r>
            <a:r>
              <a:rPr lang="en-US" dirty="0" smtClean="0"/>
              <a:t>0</a:t>
            </a:r>
          </a:p>
          <a:p>
            <a:endParaRPr lang="en-US" dirty="0"/>
          </a:p>
          <a:p>
            <a:r>
              <a:rPr lang="en-US" b="1" dirty="0" smtClean="0"/>
              <a:t>Weighted Coin (P(H)=0.2):</a:t>
            </a:r>
            <a:endParaRPr lang="en-US" dirty="0"/>
          </a:p>
          <a:p>
            <a:r>
              <a:rPr lang="en-US" dirty="0"/>
              <a:t>H(X)=-[</a:t>
            </a:r>
            <a:r>
              <a:rPr lang="en-US" dirty="0" smtClean="0"/>
              <a:t>0.2*</a:t>
            </a:r>
            <a:r>
              <a:rPr lang="en-US" dirty="0"/>
              <a:t>Log2(</a:t>
            </a:r>
            <a:r>
              <a:rPr lang="en-US" dirty="0" smtClean="0"/>
              <a:t>0.2)</a:t>
            </a:r>
            <a:r>
              <a:rPr lang="en-US" dirty="0"/>
              <a:t>+</a:t>
            </a:r>
            <a:r>
              <a:rPr lang="en-US" dirty="0" smtClean="0"/>
              <a:t>0.8*</a:t>
            </a:r>
            <a:r>
              <a:rPr lang="en-US" dirty="0"/>
              <a:t>Log2(</a:t>
            </a:r>
            <a:r>
              <a:rPr lang="en-US" dirty="0" smtClean="0"/>
              <a:t>0.8)</a:t>
            </a:r>
            <a:r>
              <a:rPr lang="en-US" dirty="0"/>
              <a:t>] = </a:t>
            </a:r>
            <a:r>
              <a:rPr lang="en-US" dirty="0" smtClean="0"/>
              <a:t>.72</a:t>
            </a:r>
            <a:endParaRPr lang="en-US" dirty="0"/>
          </a:p>
          <a:p>
            <a:endParaRPr lang="en-US" dirty="0" smtClean="0"/>
          </a:p>
          <a:p>
            <a:endParaRPr lang="en-US" dirty="0"/>
          </a:p>
          <a:p>
            <a:endParaRPr lang="en-US" dirty="0"/>
          </a:p>
        </p:txBody>
      </p:sp>
      <p:sp>
        <p:nvSpPr>
          <p:cNvPr id="11" name="TextBox 10"/>
          <p:cNvSpPr txBox="1"/>
          <p:nvPr/>
        </p:nvSpPr>
        <p:spPr>
          <a:xfrm>
            <a:off x="550287" y="6021308"/>
            <a:ext cx="3581446" cy="461665"/>
          </a:xfrm>
          <a:prstGeom prst="rect">
            <a:avLst/>
          </a:prstGeom>
          <a:noFill/>
        </p:spPr>
        <p:txBody>
          <a:bodyPr wrap="square" rtlCol="0">
            <a:spAutoFit/>
          </a:bodyPr>
          <a:lstStyle/>
          <a:p>
            <a:r>
              <a:rPr lang="en-US" sz="1200" dirty="0" smtClean="0"/>
              <a:t>Image </a:t>
            </a:r>
            <a:r>
              <a:rPr lang="en-US" sz="1200" dirty="0"/>
              <a:t>source: http://</a:t>
            </a:r>
            <a:r>
              <a:rPr lang="en-US" sz="1200" dirty="0" err="1"/>
              <a:t>en.wikipedia.org</a:t>
            </a:r>
            <a:r>
              <a:rPr lang="en-US" sz="1200" dirty="0"/>
              <a:t>/wiki/Entropy_(</a:t>
            </a:r>
            <a:r>
              <a:rPr lang="en-US" sz="1200" dirty="0" err="1"/>
              <a:t>information_theory</a:t>
            </a:r>
            <a:r>
              <a:rPr lang="en-US" sz="1200" dirty="0"/>
              <a:t>)</a:t>
            </a:r>
          </a:p>
        </p:txBody>
      </p:sp>
    </p:spTree>
    <p:extLst>
      <p:ext uri="{BB962C8B-B14F-4D97-AF65-F5344CB8AC3E}">
        <p14:creationId xmlns:p14="http://schemas.microsoft.com/office/powerpoint/2010/main" val="311297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conditional entropy</a:t>
            </a:r>
            <a:endParaRPr lang="en-US" dirty="0"/>
          </a:p>
        </p:txBody>
      </p:sp>
      <p:sp>
        <p:nvSpPr>
          <p:cNvPr id="142" name="TextBox 141"/>
          <p:cNvSpPr txBox="1"/>
          <p:nvPr/>
        </p:nvSpPr>
        <p:spPr>
          <a:xfrm>
            <a:off x="313002" y="1055504"/>
            <a:ext cx="8052072" cy="646331"/>
          </a:xfrm>
          <a:prstGeom prst="rect">
            <a:avLst/>
          </a:prstGeom>
          <a:noFill/>
        </p:spPr>
        <p:txBody>
          <a:bodyPr wrap="square" rtlCol="0">
            <a:spAutoFit/>
          </a:bodyPr>
          <a:lstStyle/>
          <a:p>
            <a:r>
              <a:rPr lang="en-US" dirty="0" smtClean="0"/>
              <a:t>We want to explore whether the attributes head and body colors give us more information about our target variable (yes/no).</a:t>
            </a:r>
          </a:p>
        </p:txBody>
      </p:sp>
      <p:pic>
        <p:nvPicPr>
          <p:cNvPr id="147" name="Picture 146"/>
          <p:cNvPicPr>
            <a:picLocks noChangeAspect="1"/>
          </p:cNvPicPr>
          <p:nvPr/>
        </p:nvPicPr>
        <p:blipFill>
          <a:blip r:embed="rId3"/>
          <a:stretch>
            <a:fillRect/>
          </a:stretch>
        </p:blipFill>
        <p:spPr>
          <a:xfrm>
            <a:off x="4775205" y="2682079"/>
            <a:ext cx="3657600" cy="558800"/>
          </a:xfrm>
          <a:prstGeom prst="rect">
            <a:avLst/>
          </a:prstGeom>
        </p:spPr>
      </p:pic>
      <p:grpSp>
        <p:nvGrpSpPr>
          <p:cNvPr id="149" name="Group 148"/>
          <p:cNvGrpSpPr/>
          <p:nvPr/>
        </p:nvGrpSpPr>
        <p:grpSpPr>
          <a:xfrm>
            <a:off x="84669" y="2031996"/>
            <a:ext cx="4206288" cy="3997886"/>
            <a:chOff x="220133" y="1845733"/>
            <a:chExt cx="4206288" cy="3997886"/>
          </a:xfrm>
        </p:grpSpPr>
        <p:sp>
          <p:nvSpPr>
            <p:cNvPr id="6" name="TextBox 5"/>
            <p:cNvSpPr txBox="1"/>
            <p:nvPr/>
          </p:nvSpPr>
          <p:spPr>
            <a:xfrm>
              <a:off x="855090" y="4612455"/>
              <a:ext cx="184666" cy="369332"/>
            </a:xfrm>
            <a:prstGeom prst="rect">
              <a:avLst/>
            </a:prstGeom>
            <a:noFill/>
          </p:spPr>
          <p:txBody>
            <a:bodyPr wrap="none" rtlCol="0">
              <a:spAutoFit/>
            </a:bodyPr>
            <a:lstStyle/>
            <a:p>
              <a:endParaRPr lang="en-US" dirty="0"/>
            </a:p>
          </p:txBody>
        </p:sp>
        <p:grpSp>
          <p:nvGrpSpPr>
            <p:cNvPr id="46" name="Group 45"/>
            <p:cNvGrpSpPr/>
            <p:nvPr/>
          </p:nvGrpSpPr>
          <p:grpSpPr>
            <a:xfrm>
              <a:off x="3749088" y="2067520"/>
              <a:ext cx="677333" cy="1761069"/>
              <a:chOff x="914400" y="1761067"/>
              <a:chExt cx="812800" cy="1947333"/>
            </a:xfrm>
          </p:grpSpPr>
          <p:sp>
            <p:nvSpPr>
              <p:cNvPr id="47" name="Rectangle 46"/>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50" name="Straight Connector 49"/>
              <p:cNvCxnSpPr>
                <a:stCxn id="47"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7"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7"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47"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3071755" y="2061336"/>
              <a:ext cx="677333" cy="1761069"/>
              <a:chOff x="914400" y="1761067"/>
              <a:chExt cx="812800" cy="1947333"/>
            </a:xfrm>
          </p:grpSpPr>
          <p:sp>
            <p:nvSpPr>
              <p:cNvPr id="55" name="Rectangle 54"/>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58" name="Straight Connector 57"/>
              <p:cNvCxnSpPr>
                <a:stCxn id="55"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5"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5"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5"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2394422" y="2061336"/>
              <a:ext cx="677333" cy="1761069"/>
              <a:chOff x="914400" y="1761067"/>
              <a:chExt cx="812800" cy="1947333"/>
            </a:xfrm>
          </p:grpSpPr>
          <p:sp>
            <p:nvSpPr>
              <p:cNvPr id="63" name="Rectangle 62"/>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66" name="Straight Connector 65"/>
              <p:cNvCxnSpPr>
                <a:stCxn id="63"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63"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3"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63"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1717089" y="2061336"/>
              <a:ext cx="677333" cy="1761069"/>
              <a:chOff x="914400" y="1761067"/>
              <a:chExt cx="812800" cy="1947333"/>
            </a:xfrm>
          </p:grpSpPr>
          <p:sp>
            <p:nvSpPr>
              <p:cNvPr id="71" name="Rectangle 70"/>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74" name="Straight Connector 73"/>
              <p:cNvCxnSpPr>
                <a:stCxn id="71"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1"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1"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1"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8" name="Group 77"/>
            <p:cNvGrpSpPr/>
            <p:nvPr/>
          </p:nvGrpSpPr>
          <p:grpSpPr>
            <a:xfrm>
              <a:off x="1039756" y="2045435"/>
              <a:ext cx="677333" cy="1761069"/>
              <a:chOff x="914400" y="1761067"/>
              <a:chExt cx="812800" cy="1947333"/>
            </a:xfrm>
          </p:grpSpPr>
          <p:sp>
            <p:nvSpPr>
              <p:cNvPr id="79" name="Rectangle 78"/>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82" name="Straight Connector 81"/>
              <p:cNvCxnSpPr>
                <a:stCxn id="79"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9"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79"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79"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362423" y="2014038"/>
              <a:ext cx="677333" cy="1761069"/>
              <a:chOff x="914400" y="1761067"/>
              <a:chExt cx="812800" cy="1947333"/>
            </a:xfrm>
          </p:grpSpPr>
          <p:sp>
            <p:nvSpPr>
              <p:cNvPr id="87" name="Rectangle 86"/>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90" name="Straight Connector 89"/>
              <p:cNvCxnSpPr>
                <a:stCxn id="87"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87"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87"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a:stCxn id="87"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4" name="Group 93"/>
            <p:cNvGrpSpPr/>
            <p:nvPr/>
          </p:nvGrpSpPr>
          <p:grpSpPr>
            <a:xfrm>
              <a:off x="3732158" y="4082550"/>
              <a:ext cx="677333" cy="1761069"/>
              <a:chOff x="914400" y="1761067"/>
              <a:chExt cx="812800" cy="1947333"/>
            </a:xfrm>
          </p:grpSpPr>
          <p:sp>
            <p:nvSpPr>
              <p:cNvPr id="95" name="Rectangle 94"/>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98" name="Straight Connector 97"/>
              <p:cNvCxnSpPr>
                <a:stCxn id="95"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5"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5"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5"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02" name="Group 101"/>
            <p:cNvGrpSpPr/>
            <p:nvPr/>
          </p:nvGrpSpPr>
          <p:grpSpPr>
            <a:xfrm>
              <a:off x="3054825" y="4076366"/>
              <a:ext cx="677333" cy="1761069"/>
              <a:chOff x="914400" y="1761067"/>
              <a:chExt cx="812800" cy="1947333"/>
            </a:xfrm>
          </p:grpSpPr>
          <p:sp>
            <p:nvSpPr>
              <p:cNvPr id="103" name="Rectangle 102"/>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106" name="Straight Connector 105"/>
              <p:cNvCxnSpPr>
                <a:stCxn id="103"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103"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3"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103"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0" name="Group 109"/>
            <p:cNvGrpSpPr/>
            <p:nvPr/>
          </p:nvGrpSpPr>
          <p:grpSpPr>
            <a:xfrm>
              <a:off x="2377492" y="4076366"/>
              <a:ext cx="677333" cy="1761069"/>
              <a:chOff x="914400" y="1761067"/>
              <a:chExt cx="812800" cy="1947333"/>
            </a:xfrm>
          </p:grpSpPr>
          <p:sp>
            <p:nvSpPr>
              <p:cNvPr id="111" name="Rectangle 110"/>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114" name="Straight Connector 113"/>
              <p:cNvCxnSpPr>
                <a:stCxn id="111"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11"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11"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11"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8" name="Group 117"/>
            <p:cNvGrpSpPr/>
            <p:nvPr/>
          </p:nvGrpSpPr>
          <p:grpSpPr>
            <a:xfrm>
              <a:off x="1700159" y="4076366"/>
              <a:ext cx="677333" cy="1761069"/>
              <a:chOff x="914400" y="1761067"/>
              <a:chExt cx="812800" cy="1947333"/>
            </a:xfrm>
          </p:grpSpPr>
          <p:sp>
            <p:nvSpPr>
              <p:cNvPr id="119" name="Rectangle 118"/>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TextBox 120"/>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122" name="Straight Connector 121"/>
              <p:cNvCxnSpPr>
                <a:stCxn id="119"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19"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119"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119"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022826" y="4060465"/>
              <a:ext cx="677333" cy="1761069"/>
              <a:chOff x="914400" y="1761067"/>
              <a:chExt cx="812800" cy="1947333"/>
            </a:xfrm>
          </p:grpSpPr>
          <p:sp>
            <p:nvSpPr>
              <p:cNvPr id="127" name="Rectangle 126"/>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TextBox 128"/>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130" name="Straight Connector 129"/>
              <p:cNvCxnSpPr>
                <a:stCxn id="127"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127"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27"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7"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345493" y="4029068"/>
              <a:ext cx="677333" cy="1761069"/>
              <a:chOff x="914400" y="1761067"/>
              <a:chExt cx="812800" cy="1947333"/>
            </a:xfrm>
          </p:grpSpPr>
          <p:sp>
            <p:nvSpPr>
              <p:cNvPr id="135" name="Rectangle 134"/>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TextBox 136"/>
              <p:cNvSpPr txBox="1"/>
              <p:nvPr/>
            </p:nvSpPr>
            <p:spPr>
              <a:xfrm>
                <a:off x="1058286" y="1847526"/>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138" name="Straight Connector 137"/>
              <p:cNvCxnSpPr>
                <a:stCxn id="135"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35"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35"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35"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8" name="TextBox 147"/>
            <p:cNvSpPr txBox="1"/>
            <p:nvPr/>
          </p:nvSpPr>
          <p:spPr>
            <a:xfrm>
              <a:off x="220133" y="1845733"/>
              <a:ext cx="184666" cy="369332"/>
            </a:xfrm>
            <a:prstGeom prst="rect">
              <a:avLst/>
            </a:prstGeom>
            <a:noFill/>
          </p:spPr>
          <p:txBody>
            <a:bodyPr wrap="none" rtlCol="0">
              <a:spAutoFit/>
            </a:bodyPr>
            <a:lstStyle/>
            <a:p>
              <a:endParaRPr lang="en-US" dirty="0"/>
            </a:p>
          </p:txBody>
        </p:sp>
      </p:grpSp>
      <p:sp>
        <p:nvSpPr>
          <p:cNvPr id="150" name="TextBox 149"/>
          <p:cNvSpPr txBox="1"/>
          <p:nvPr/>
        </p:nvSpPr>
        <p:spPr>
          <a:xfrm>
            <a:off x="4673600" y="2195255"/>
            <a:ext cx="3911602" cy="646331"/>
          </a:xfrm>
          <a:prstGeom prst="rect">
            <a:avLst/>
          </a:prstGeom>
          <a:noFill/>
        </p:spPr>
        <p:txBody>
          <a:bodyPr wrap="square" rtlCol="0">
            <a:spAutoFit/>
          </a:bodyPr>
          <a:lstStyle/>
          <a:p>
            <a:r>
              <a:rPr lang="en-US" dirty="0"/>
              <a:t>W</a:t>
            </a:r>
            <a:r>
              <a:rPr lang="en-US" dirty="0" smtClean="0"/>
              <a:t>e </a:t>
            </a:r>
            <a:r>
              <a:rPr lang="en-US" dirty="0"/>
              <a:t>use the </a:t>
            </a:r>
            <a:r>
              <a:rPr lang="en-US" b="1" dirty="0">
                <a:solidFill>
                  <a:srgbClr val="D1282E"/>
                </a:solidFill>
              </a:rPr>
              <a:t>Conditional Entropy</a:t>
            </a:r>
          </a:p>
          <a:p>
            <a:endParaRPr lang="en-US" dirty="0"/>
          </a:p>
        </p:txBody>
      </p:sp>
      <p:sp>
        <p:nvSpPr>
          <p:cNvPr id="151" name="TextBox 150"/>
          <p:cNvSpPr txBox="1"/>
          <p:nvPr/>
        </p:nvSpPr>
        <p:spPr>
          <a:xfrm>
            <a:off x="4758269" y="3539074"/>
            <a:ext cx="4013197" cy="2308324"/>
          </a:xfrm>
          <a:prstGeom prst="rect">
            <a:avLst/>
          </a:prstGeom>
          <a:noFill/>
        </p:spPr>
        <p:txBody>
          <a:bodyPr wrap="square" rtlCol="0">
            <a:spAutoFit/>
          </a:bodyPr>
          <a:lstStyle/>
          <a:p>
            <a:r>
              <a:rPr lang="en-US" dirty="0" smtClean="0"/>
              <a:t>Where,</a:t>
            </a:r>
          </a:p>
          <a:p>
            <a:pPr marL="285750" indent="-285750">
              <a:buFont typeface="Arial"/>
              <a:buChar char="•"/>
            </a:pPr>
            <a:r>
              <a:rPr lang="en-US" dirty="0" smtClean="0"/>
              <a:t>Y is binary target variable</a:t>
            </a:r>
          </a:p>
          <a:p>
            <a:pPr marL="285750" indent="-285750">
              <a:buFont typeface="Arial"/>
              <a:buChar char="•"/>
            </a:pPr>
            <a:r>
              <a:rPr lang="en-US" dirty="0" smtClean="0"/>
              <a:t>X is the attribute</a:t>
            </a:r>
          </a:p>
          <a:p>
            <a:pPr marL="285750" indent="-285750">
              <a:buFont typeface="Arial"/>
              <a:buChar char="•"/>
            </a:pPr>
            <a:r>
              <a:rPr lang="en-US" dirty="0" smtClean="0"/>
              <a:t>x is a value of an attribute</a:t>
            </a:r>
          </a:p>
          <a:p>
            <a:pPr marL="285750" indent="-285750">
              <a:buFont typeface="Arial"/>
              <a:buChar char="•"/>
            </a:pPr>
            <a:r>
              <a:rPr lang="en-US" dirty="0" smtClean="0"/>
              <a:t>p(x) is the likelihood X=x</a:t>
            </a:r>
          </a:p>
          <a:p>
            <a:pPr marL="285750" indent="-285750">
              <a:buFont typeface="Arial"/>
              <a:buChar char="•"/>
            </a:pPr>
            <a:r>
              <a:rPr lang="en-US" dirty="0" smtClean="0"/>
              <a:t>H(Y|X=x) is the entropy of Y where X=x</a:t>
            </a:r>
          </a:p>
          <a:p>
            <a:endParaRPr lang="en-US" dirty="0"/>
          </a:p>
        </p:txBody>
      </p:sp>
    </p:spTree>
    <p:extLst>
      <p:ext uri="{BB962C8B-B14F-4D97-AF65-F5344CB8AC3E}">
        <p14:creationId xmlns:p14="http://schemas.microsoft.com/office/powerpoint/2010/main" val="1672089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Example cond. entropy</a:t>
            </a:r>
            <a:endParaRPr lang="en-US" dirty="0"/>
          </a:p>
        </p:txBody>
      </p:sp>
      <p:sp>
        <p:nvSpPr>
          <p:cNvPr id="5" name="TextBox 4"/>
          <p:cNvSpPr txBox="1"/>
          <p:nvPr/>
        </p:nvSpPr>
        <p:spPr>
          <a:xfrm>
            <a:off x="278108" y="955991"/>
            <a:ext cx="8009467" cy="369332"/>
          </a:xfrm>
          <a:prstGeom prst="rect">
            <a:avLst/>
          </a:prstGeom>
          <a:noFill/>
        </p:spPr>
        <p:txBody>
          <a:bodyPr wrap="square" rtlCol="0">
            <a:spAutoFit/>
          </a:bodyPr>
          <a:lstStyle/>
          <a:p>
            <a:r>
              <a:rPr lang="en-US" dirty="0" smtClean="0">
                <a:solidFill>
                  <a:srgbClr val="D1282E"/>
                </a:solidFill>
              </a:rPr>
              <a:t>To compute conditional entropy of an attribute:</a:t>
            </a:r>
          </a:p>
        </p:txBody>
      </p:sp>
      <p:sp>
        <p:nvSpPr>
          <p:cNvPr id="145" name="TextBox 144"/>
          <p:cNvSpPr txBox="1"/>
          <p:nvPr/>
        </p:nvSpPr>
        <p:spPr>
          <a:xfrm>
            <a:off x="295044" y="1650247"/>
            <a:ext cx="8009467" cy="369332"/>
          </a:xfrm>
          <a:prstGeom prst="rect">
            <a:avLst/>
          </a:prstGeom>
          <a:noFill/>
        </p:spPr>
        <p:txBody>
          <a:bodyPr wrap="square" rtlCol="0">
            <a:spAutoFit/>
          </a:bodyPr>
          <a:lstStyle/>
          <a:p>
            <a:r>
              <a:rPr lang="en-US" dirty="0" smtClean="0">
                <a:solidFill>
                  <a:schemeClr val="tx2"/>
                </a:solidFill>
              </a:rPr>
              <a:t>Compute P(X</a:t>
            </a:r>
            <a:r>
              <a:rPr lang="en-US" baseline="-25000" dirty="0" smtClean="0">
                <a:solidFill>
                  <a:schemeClr val="tx2"/>
                </a:solidFill>
              </a:rPr>
              <a:t>i</a:t>
            </a:r>
            <a:r>
              <a:rPr lang="en-US" dirty="0" smtClean="0">
                <a:solidFill>
                  <a:schemeClr val="tx2"/>
                </a:solidFill>
              </a:rPr>
              <a:t>), P(</a:t>
            </a:r>
            <a:r>
              <a:rPr lang="en-US" dirty="0" err="1" smtClean="0">
                <a:solidFill>
                  <a:schemeClr val="tx2"/>
                </a:solidFill>
              </a:rPr>
              <a:t>Y|X</a:t>
            </a:r>
            <a:r>
              <a:rPr lang="en-US" baseline="-25000" dirty="0" err="1" smtClean="0">
                <a:solidFill>
                  <a:schemeClr val="tx2"/>
                </a:solidFill>
              </a:rPr>
              <a:t>i</a:t>
            </a:r>
            <a:r>
              <a:rPr lang="en-US" dirty="0" smtClean="0">
                <a:solidFill>
                  <a:schemeClr val="tx2"/>
                </a:solidFill>
              </a:rPr>
              <a:t>), H(</a:t>
            </a:r>
            <a:r>
              <a:rPr lang="en-US" dirty="0" err="1" smtClean="0">
                <a:solidFill>
                  <a:schemeClr val="tx2"/>
                </a:solidFill>
              </a:rPr>
              <a:t>Y|X</a:t>
            </a:r>
            <a:r>
              <a:rPr lang="en-US" baseline="-25000" dirty="0" err="1" smtClean="0">
                <a:solidFill>
                  <a:schemeClr val="tx2"/>
                </a:solidFill>
              </a:rPr>
              <a:t>i</a:t>
            </a:r>
            <a:r>
              <a:rPr lang="en-US" dirty="0" smtClean="0">
                <a:solidFill>
                  <a:schemeClr val="tx2"/>
                </a:solidFill>
              </a:rPr>
              <a:t>) for each attribute value X</a:t>
            </a:r>
            <a:r>
              <a:rPr lang="en-US" baseline="-25000" dirty="0" smtClean="0">
                <a:solidFill>
                  <a:schemeClr val="tx2"/>
                </a:solidFill>
              </a:rPr>
              <a:t>i</a:t>
            </a:r>
            <a:r>
              <a:rPr lang="en-US" dirty="0" smtClean="0">
                <a:solidFill>
                  <a:schemeClr val="tx2"/>
                </a:solidFill>
              </a:rPr>
              <a:t>:</a:t>
            </a:r>
          </a:p>
        </p:txBody>
      </p:sp>
      <p:sp>
        <p:nvSpPr>
          <p:cNvPr id="147" name="TextBox 146"/>
          <p:cNvSpPr txBox="1"/>
          <p:nvPr/>
        </p:nvSpPr>
        <p:spPr>
          <a:xfrm>
            <a:off x="295047" y="3716076"/>
            <a:ext cx="8009467" cy="369332"/>
          </a:xfrm>
          <a:prstGeom prst="rect">
            <a:avLst/>
          </a:prstGeom>
          <a:noFill/>
        </p:spPr>
        <p:txBody>
          <a:bodyPr wrap="square" rtlCol="0">
            <a:spAutoFit/>
          </a:bodyPr>
          <a:lstStyle/>
          <a:p>
            <a:r>
              <a:rPr lang="en-US" dirty="0" smtClean="0">
                <a:solidFill>
                  <a:schemeClr val="tx2"/>
                </a:solidFill>
              </a:rPr>
              <a:t>Now apply the Conditional Entropy formula to the given attributes:</a:t>
            </a:r>
          </a:p>
        </p:txBody>
      </p:sp>
      <p:sp>
        <p:nvSpPr>
          <p:cNvPr id="8" name="TextBox 7"/>
          <p:cNvSpPr txBox="1"/>
          <p:nvPr/>
        </p:nvSpPr>
        <p:spPr>
          <a:xfrm>
            <a:off x="812800" y="4334933"/>
            <a:ext cx="6451600" cy="1200329"/>
          </a:xfrm>
          <a:prstGeom prst="rect">
            <a:avLst/>
          </a:prstGeom>
          <a:noFill/>
        </p:spPr>
        <p:txBody>
          <a:bodyPr wrap="square" rtlCol="0">
            <a:spAutoFit/>
          </a:bodyPr>
          <a:lstStyle/>
          <a:p>
            <a:pPr algn="ctr"/>
            <a:r>
              <a:rPr lang="en-US" dirty="0" smtClean="0"/>
              <a:t>H(</a:t>
            </a:r>
            <a:r>
              <a:rPr lang="en-US" dirty="0" err="1" smtClean="0"/>
              <a:t>Y|Body</a:t>
            </a:r>
            <a:r>
              <a:rPr lang="en-US" dirty="0" smtClean="0"/>
              <a:t>) = 0.5*0.92 + 0.5*0.92 = 0.92  </a:t>
            </a:r>
          </a:p>
          <a:p>
            <a:pPr algn="ctr"/>
            <a:endParaRPr lang="en-US" dirty="0"/>
          </a:p>
          <a:p>
            <a:pPr algn="ctr"/>
            <a:r>
              <a:rPr lang="en-US" dirty="0" smtClean="0"/>
              <a:t>H(</a:t>
            </a:r>
            <a:r>
              <a:rPr lang="en-US" dirty="0" err="1" smtClean="0"/>
              <a:t>Y|Head</a:t>
            </a:r>
            <a:r>
              <a:rPr lang="en-US" dirty="0" smtClean="0"/>
              <a:t>)</a:t>
            </a:r>
            <a:r>
              <a:rPr lang="en-US" dirty="0"/>
              <a:t> </a:t>
            </a:r>
            <a:r>
              <a:rPr lang="en-US" dirty="0" smtClean="0"/>
              <a:t>= 0.5</a:t>
            </a:r>
            <a:r>
              <a:rPr lang="en-US" dirty="0"/>
              <a:t>*</a:t>
            </a:r>
            <a:r>
              <a:rPr lang="en-US" dirty="0" smtClean="0"/>
              <a:t>0.83 </a:t>
            </a:r>
            <a:r>
              <a:rPr lang="en-US" dirty="0"/>
              <a:t>+ 0.5*</a:t>
            </a:r>
            <a:r>
              <a:rPr lang="en-US" dirty="0" smtClean="0"/>
              <a:t>0.17 </a:t>
            </a:r>
            <a:r>
              <a:rPr lang="en-US" dirty="0"/>
              <a:t>= </a:t>
            </a:r>
            <a:r>
              <a:rPr lang="en-US" dirty="0" smtClean="0"/>
              <a:t>0.65 </a:t>
            </a:r>
            <a:endParaRPr lang="en-US" dirty="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304890100"/>
              </p:ext>
            </p:extLst>
          </p:nvPr>
        </p:nvGraphicFramePr>
        <p:xfrm>
          <a:off x="2203450" y="2396596"/>
          <a:ext cx="4127500" cy="977900"/>
        </p:xfrm>
        <a:graphic>
          <a:graphicData uri="http://schemas.openxmlformats.org/drawingml/2006/table">
            <a:tbl>
              <a:tblPr/>
              <a:tblGrid>
                <a:gridCol w="825500"/>
                <a:gridCol w="825500"/>
                <a:gridCol w="825500"/>
                <a:gridCol w="825500"/>
                <a:gridCol w="825500"/>
              </a:tblGrid>
              <a:tr h="190500">
                <a:tc>
                  <a:txBody>
                    <a:bodyPr/>
                    <a:lstStyle/>
                    <a:p>
                      <a:pPr algn="ctr" fontAlgn="b"/>
                      <a:r>
                        <a:rPr lang="en-US" sz="1200" b="1" i="0" u="none" strike="noStrike">
                          <a:solidFill>
                            <a:srgbClr val="000000"/>
                          </a:solidFill>
                          <a:effectLst/>
                          <a:latin typeface="Calibri"/>
                        </a:rPr>
                        <a:t>Attribute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Value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P(Xi)</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P(Y|Xi)</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H(Y|Xi)</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200" b="0" i="0" u="none" strike="noStrike">
                          <a:solidFill>
                            <a:srgbClr val="000000"/>
                          </a:solidFill>
                          <a:effectLst/>
                          <a:latin typeface="Calibri"/>
                        </a:rPr>
                        <a:t>Body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Red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0.92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Body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Blue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67%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0.92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Head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Red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83%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0.65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Head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Blue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0.65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48" name="Picture 147"/>
          <p:cNvPicPr>
            <a:picLocks noChangeAspect="1"/>
          </p:cNvPicPr>
          <p:nvPr/>
        </p:nvPicPr>
        <p:blipFill>
          <a:blip r:embed="rId3"/>
          <a:stretch>
            <a:fillRect/>
          </a:stretch>
        </p:blipFill>
        <p:spPr>
          <a:xfrm>
            <a:off x="5300134" y="1023723"/>
            <a:ext cx="3183469" cy="486363"/>
          </a:xfrm>
          <a:prstGeom prst="rect">
            <a:avLst/>
          </a:prstGeom>
        </p:spPr>
      </p:pic>
    </p:spTree>
    <p:extLst>
      <p:ext uri="{BB962C8B-B14F-4D97-AF65-F5344CB8AC3E}">
        <p14:creationId xmlns:p14="http://schemas.microsoft.com/office/powerpoint/2010/main" val="203832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Information gain</a:t>
            </a:r>
            <a:endParaRPr lang="en-US" dirty="0"/>
          </a:p>
        </p:txBody>
      </p:sp>
      <p:sp>
        <p:nvSpPr>
          <p:cNvPr id="5" name="TextBox 4"/>
          <p:cNvSpPr txBox="1"/>
          <p:nvPr/>
        </p:nvSpPr>
        <p:spPr>
          <a:xfrm>
            <a:off x="278108" y="735862"/>
            <a:ext cx="8425625" cy="646331"/>
          </a:xfrm>
          <a:prstGeom prst="rect">
            <a:avLst/>
          </a:prstGeom>
          <a:noFill/>
        </p:spPr>
        <p:txBody>
          <a:bodyPr wrap="square" rtlCol="0">
            <a:spAutoFit/>
          </a:bodyPr>
          <a:lstStyle/>
          <a:p>
            <a:r>
              <a:rPr lang="en-US" dirty="0" smtClean="0">
                <a:solidFill>
                  <a:srgbClr val="D1282E"/>
                </a:solidFill>
              </a:rPr>
              <a:t>The Information Gain of an attribute measures the change in conditional entropy if we split the data by a given attribute.</a:t>
            </a:r>
          </a:p>
        </p:txBody>
      </p:sp>
      <p:pic>
        <p:nvPicPr>
          <p:cNvPr id="25" name="Picture 24"/>
          <p:cNvPicPr>
            <a:picLocks noChangeAspect="1"/>
          </p:cNvPicPr>
          <p:nvPr/>
        </p:nvPicPr>
        <p:blipFill>
          <a:blip r:embed="rId3"/>
          <a:stretch>
            <a:fillRect/>
          </a:stretch>
        </p:blipFill>
        <p:spPr>
          <a:xfrm>
            <a:off x="1659458" y="1265259"/>
            <a:ext cx="5368324" cy="1079500"/>
          </a:xfrm>
          <a:prstGeom prst="rect">
            <a:avLst/>
          </a:prstGeom>
        </p:spPr>
      </p:pic>
      <p:sp>
        <p:nvSpPr>
          <p:cNvPr id="26" name="TextBox 25"/>
          <p:cNvSpPr txBox="1"/>
          <p:nvPr/>
        </p:nvSpPr>
        <p:spPr>
          <a:xfrm>
            <a:off x="457200" y="2243161"/>
            <a:ext cx="1151462" cy="369332"/>
          </a:xfrm>
          <a:prstGeom prst="rect">
            <a:avLst/>
          </a:prstGeom>
          <a:noFill/>
        </p:spPr>
        <p:txBody>
          <a:bodyPr wrap="square" rtlCol="0">
            <a:spAutoFit/>
          </a:bodyPr>
          <a:lstStyle/>
          <a:p>
            <a:r>
              <a:rPr lang="en-US" dirty="0" smtClean="0">
                <a:solidFill>
                  <a:schemeClr val="tx2"/>
                </a:solidFill>
              </a:rPr>
              <a:t>where</a:t>
            </a:r>
            <a:endParaRPr lang="en-US" dirty="0">
              <a:solidFill>
                <a:schemeClr val="tx2"/>
              </a:solidFill>
            </a:endParaRPr>
          </a:p>
        </p:txBody>
      </p:sp>
      <p:pic>
        <p:nvPicPr>
          <p:cNvPr id="27" name="Picture 26"/>
          <p:cNvPicPr>
            <a:picLocks noChangeAspect="1"/>
          </p:cNvPicPr>
          <p:nvPr/>
        </p:nvPicPr>
        <p:blipFill>
          <a:blip r:embed="rId4"/>
          <a:stretch>
            <a:fillRect/>
          </a:stretch>
        </p:blipFill>
        <p:spPr>
          <a:xfrm>
            <a:off x="1427943" y="2243161"/>
            <a:ext cx="3008581" cy="564109"/>
          </a:xfrm>
          <a:prstGeom prst="rect">
            <a:avLst/>
          </a:prstGeom>
        </p:spPr>
      </p:pic>
      <p:sp>
        <p:nvSpPr>
          <p:cNvPr id="128" name="TextBox 127"/>
          <p:cNvSpPr txBox="1"/>
          <p:nvPr/>
        </p:nvSpPr>
        <p:spPr>
          <a:xfrm>
            <a:off x="295042" y="2946404"/>
            <a:ext cx="8290166" cy="646331"/>
          </a:xfrm>
          <a:prstGeom prst="rect">
            <a:avLst/>
          </a:prstGeom>
          <a:noFill/>
        </p:spPr>
        <p:txBody>
          <a:bodyPr wrap="square" rtlCol="0">
            <a:spAutoFit/>
          </a:bodyPr>
          <a:lstStyle/>
          <a:p>
            <a:r>
              <a:rPr lang="en-US" dirty="0" smtClean="0">
                <a:solidFill>
                  <a:srgbClr val="D1282E"/>
                </a:solidFill>
              </a:rPr>
              <a:t>Information Gain tells us how pure can we make segments with respect to the target variable if we split the population by a certain attribute.</a:t>
            </a:r>
            <a:endParaRPr lang="en-US" dirty="0">
              <a:solidFill>
                <a:srgbClr val="D1282E"/>
              </a:solidFill>
            </a:endParaRPr>
          </a:p>
        </p:txBody>
      </p:sp>
      <p:sp>
        <p:nvSpPr>
          <p:cNvPr id="37" name="TextBox 36"/>
          <p:cNvSpPr txBox="1"/>
          <p:nvPr/>
        </p:nvSpPr>
        <p:spPr>
          <a:xfrm>
            <a:off x="5266264" y="4047386"/>
            <a:ext cx="2861733" cy="2031325"/>
          </a:xfrm>
          <a:prstGeom prst="rect">
            <a:avLst/>
          </a:prstGeom>
          <a:noFill/>
        </p:spPr>
        <p:txBody>
          <a:bodyPr wrap="square" rtlCol="0">
            <a:spAutoFit/>
          </a:bodyPr>
          <a:lstStyle/>
          <a:p>
            <a:r>
              <a:rPr lang="en-US" dirty="0" smtClean="0">
                <a:solidFill>
                  <a:srgbClr val="D1282E"/>
                </a:solidFill>
              </a:rPr>
              <a:t>Each child node </a:t>
            </a:r>
            <a:r>
              <a:rPr lang="en-US" i="1" dirty="0" smtClean="0">
                <a:solidFill>
                  <a:srgbClr val="D1282E"/>
                </a:solidFill>
              </a:rPr>
              <a:t>c </a:t>
            </a:r>
            <a:r>
              <a:rPr lang="en-US" dirty="0" smtClean="0">
                <a:solidFill>
                  <a:srgbClr val="D1282E"/>
                </a:solidFill>
              </a:rPr>
              <a:t>is the result of splitting the data by the values of a certain attribute, and has its own associated Entropy H(</a:t>
            </a:r>
            <a:r>
              <a:rPr lang="en-US" dirty="0" err="1" smtClean="0">
                <a:solidFill>
                  <a:srgbClr val="D1282E"/>
                </a:solidFill>
              </a:rPr>
              <a:t>Y|c</a:t>
            </a:r>
            <a:r>
              <a:rPr lang="en-US" dirty="0" smtClean="0">
                <a:solidFill>
                  <a:srgbClr val="D1282E"/>
                </a:solidFill>
              </a:rPr>
              <a:t>) as well as a split proportion p(c).</a:t>
            </a:r>
            <a:endParaRPr lang="en-US" i="1" dirty="0">
              <a:solidFill>
                <a:srgbClr val="D1282E"/>
              </a:solidFill>
            </a:endParaRPr>
          </a:p>
        </p:txBody>
      </p:sp>
      <p:grpSp>
        <p:nvGrpSpPr>
          <p:cNvPr id="132" name="Group 131"/>
          <p:cNvGrpSpPr/>
          <p:nvPr/>
        </p:nvGrpSpPr>
        <p:grpSpPr>
          <a:xfrm>
            <a:off x="481305" y="4029358"/>
            <a:ext cx="4120061" cy="2608513"/>
            <a:chOff x="311975" y="4063224"/>
            <a:chExt cx="4120061" cy="2608513"/>
          </a:xfrm>
        </p:grpSpPr>
        <p:grpSp>
          <p:nvGrpSpPr>
            <p:cNvPr id="131" name="Group 130"/>
            <p:cNvGrpSpPr/>
            <p:nvPr/>
          </p:nvGrpSpPr>
          <p:grpSpPr>
            <a:xfrm>
              <a:off x="311975" y="4063224"/>
              <a:ext cx="4046191" cy="2608513"/>
              <a:chOff x="328908" y="4063224"/>
              <a:chExt cx="4046191" cy="2608513"/>
            </a:xfrm>
          </p:grpSpPr>
          <p:grpSp>
            <p:nvGrpSpPr>
              <p:cNvPr id="129" name="Group 128"/>
              <p:cNvGrpSpPr/>
              <p:nvPr/>
            </p:nvGrpSpPr>
            <p:grpSpPr>
              <a:xfrm>
                <a:off x="328908" y="4063224"/>
                <a:ext cx="4046191" cy="2205911"/>
                <a:chOff x="570447" y="3298929"/>
                <a:chExt cx="4046191" cy="2205911"/>
              </a:xfrm>
            </p:grpSpPr>
            <p:grpSp>
              <p:nvGrpSpPr>
                <p:cNvPr id="6" name="Group 5"/>
                <p:cNvGrpSpPr/>
                <p:nvPr/>
              </p:nvGrpSpPr>
              <p:grpSpPr>
                <a:xfrm>
                  <a:off x="2188880" y="3298929"/>
                  <a:ext cx="931353" cy="763557"/>
                  <a:chOff x="491067" y="2353733"/>
                  <a:chExt cx="2027816" cy="846667"/>
                </a:xfrm>
              </p:grpSpPr>
              <p:sp>
                <p:nvSpPr>
                  <p:cNvPr id="3" name="Rectangle 2"/>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37683" y="2422323"/>
                    <a:ext cx="1981200" cy="648426"/>
                  </a:xfrm>
                  <a:prstGeom prst="rect">
                    <a:avLst/>
                  </a:prstGeom>
                  <a:noFill/>
                </p:spPr>
                <p:txBody>
                  <a:bodyPr wrap="square" rtlCol="0">
                    <a:spAutoFit/>
                  </a:bodyPr>
                  <a:lstStyle/>
                  <a:p>
                    <a:pPr algn="ctr"/>
                    <a:r>
                      <a:rPr lang="en-US" sz="1600" dirty="0" smtClean="0">
                        <a:solidFill>
                          <a:schemeClr val="bg1"/>
                        </a:solidFill>
                      </a:rPr>
                      <a:t>Parent</a:t>
                    </a:r>
                  </a:p>
                  <a:p>
                    <a:pPr algn="ctr"/>
                    <a:r>
                      <a:rPr lang="en-US" sz="1600" dirty="0" smtClean="0">
                        <a:solidFill>
                          <a:schemeClr val="bg1"/>
                        </a:solidFill>
                      </a:rPr>
                      <a:t>H(Y)</a:t>
                    </a:r>
                    <a:endParaRPr lang="en-US" sz="1600" dirty="0">
                      <a:solidFill>
                        <a:schemeClr val="bg1"/>
                      </a:solidFill>
                    </a:endParaRPr>
                  </a:p>
                </p:txBody>
              </p:sp>
            </p:grpSp>
            <p:grpSp>
              <p:nvGrpSpPr>
                <p:cNvPr id="12" name="Group 11"/>
                <p:cNvGrpSpPr/>
                <p:nvPr/>
              </p:nvGrpSpPr>
              <p:grpSpPr>
                <a:xfrm>
                  <a:off x="570447" y="4741280"/>
                  <a:ext cx="1021319" cy="763557"/>
                  <a:chOff x="405790" y="2353733"/>
                  <a:chExt cx="2223697" cy="846667"/>
                </a:xfrm>
              </p:grpSpPr>
              <p:sp>
                <p:nvSpPr>
                  <p:cNvPr id="13" name="Rectangle 12"/>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05790" y="2478651"/>
                    <a:ext cx="2223697" cy="648428"/>
                  </a:xfrm>
                  <a:prstGeom prst="rect">
                    <a:avLst/>
                  </a:prstGeom>
                  <a:noFill/>
                </p:spPr>
                <p:txBody>
                  <a:bodyPr wrap="square" rtlCol="0">
                    <a:spAutoFit/>
                  </a:bodyPr>
                  <a:lstStyle/>
                  <a:p>
                    <a:pPr algn="ctr"/>
                    <a:r>
                      <a:rPr lang="en-US" sz="1600" dirty="0" smtClean="0">
                        <a:solidFill>
                          <a:schemeClr val="bg1"/>
                        </a:solidFill>
                      </a:rPr>
                      <a:t>Child 1</a:t>
                    </a:r>
                  </a:p>
                  <a:p>
                    <a:pPr algn="ctr"/>
                    <a:r>
                      <a:rPr lang="en-US" sz="1600" dirty="0" smtClean="0">
                        <a:solidFill>
                          <a:schemeClr val="bg1"/>
                        </a:solidFill>
                      </a:rPr>
                      <a:t>H(Y|C</a:t>
                    </a:r>
                    <a:r>
                      <a:rPr lang="en-US" sz="1600" baseline="-25000" dirty="0" smtClean="0">
                        <a:solidFill>
                          <a:schemeClr val="bg1"/>
                        </a:solidFill>
                      </a:rPr>
                      <a:t>1</a:t>
                    </a:r>
                    <a:r>
                      <a:rPr lang="en-US" sz="1600" dirty="0" smtClean="0">
                        <a:solidFill>
                          <a:schemeClr val="bg1"/>
                        </a:solidFill>
                      </a:rPr>
                      <a:t>)</a:t>
                    </a:r>
                    <a:endParaRPr lang="en-US" sz="1600" dirty="0">
                      <a:solidFill>
                        <a:schemeClr val="bg1"/>
                      </a:solidFill>
                    </a:endParaRPr>
                  </a:p>
                </p:txBody>
              </p:sp>
            </p:grpSp>
            <p:sp>
              <p:nvSpPr>
                <p:cNvPr id="16" name="Rectangle 15"/>
                <p:cNvSpPr/>
                <p:nvPr/>
              </p:nvSpPr>
              <p:spPr>
                <a:xfrm>
                  <a:off x="1828793" y="4741283"/>
                  <a:ext cx="909943" cy="7635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706695" y="4741280"/>
                  <a:ext cx="909943" cy="7635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689699" y="4568614"/>
                  <a:ext cx="1016996" cy="769441"/>
                </a:xfrm>
                <a:prstGeom prst="rect">
                  <a:avLst/>
                </a:prstGeom>
                <a:noFill/>
              </p:spPr>
              <p:txBody>
                <a:bodyPr wrap="square" rtlCol="0">
                  <a:spAutoFit/>
                </a:bodyPr>
                <a:lstStyle/>
                <a:p>
                  <a:pPr algn="ctr"/>
                  <a:r>
                    <a:rPr lang="en-US" sz="4400" dirty="0" smtClean="0"/>
                    <a:t>…</a:t>
                  </a:r>
                  <a:endParaRPr lang="en-US" sz="4400" dirty="0"/>
                </a:p>
              </p:txBody>
            </p:sp>
            <p:cxnSp>
              <p:nvCxnSpPr>
                <p:cNvPr id="11" name="Straight Connector 10"/>
                <p:cNvCxnSpPr>
                  <a:stCxn id="3" idx="2"/>
                  <a:endCxn id="13" idx="0"/>
                </p:cNvCxnSpPr>
                <p:nvPr/>
              </p:nvCxnSpPr>
              <p:spPr>
                <a:xfrm flipH="1">
                  <a:off x="1064586" y="4062486"/>
                  <a:ext cx="1579266" cy="678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3" idx="2"/>
                  <a:endCxn id="16" idx="0"/>
                </p:cNvCxnSpPr>
                <p:nvPr/>
              </p:nvCxnSpPr>
              <p:spPr>
                <a:xfrm flipH="1">
                  <a:off x="2283765" y="4062486"/>
                  <a:ext cx="360087" cy="6787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 idx="2"/>
                  <a:endCxn id="19" idx="0"/>
                </p:cNvCxnSpPr>
                <p:nvPr/>
              </p:nvCxnSpPr>
              <p:spPr>
                <a:xfrm>
                  <a:off x="2643852" y="4062486"/>
                  <a:ext cx="1517815" cy="6787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0" name="TextBox 129"/>
              <p:cNvSpPr txBox="1"/>
              <p:nvPr/>
            </p:nvSpPr>
            <p:spPr>
              <a:xfrm>
                <a:off x="1718263" y="6268037"/>
                <a:ext cx="745067" cy="369332"/>
              </a:xfrm>
              <a:prstGeom prst="rect">
                <a:avLst/>
              </a:prstGeom>
              <a:noFill/>
            </p:spPr>
            <p:txBody>
              <a:bodyPr wrap="square" rtlCol="0">
                <a:spAutoFit/>
              </a:bodyPr>
              <a:lstStyle/>
              <a:p>
                <a:r>
                  <a:rPr lang="en-US" dirty="0"/>
                  <a:t>p</a:t>
                </a:r>
                <a:r>
                  <a:rPr lang="en-US" dirty="0" smtClean="0"/>
                  <a:t>(c</a:t>
                </a:r>
                <a:r>
                  <a:rPr lang="en-US" baseline="-25000" dirty="0"/>
                  <a:t>2</a:t>
                </a:r>
                <a:r>
                  <a:rPr lang="en-US" dirty="0" smtClean="0"/>
                  <a:t>)</a:t>
                </a:r>
                <a:endParaRPr lang="en-US" baseline="-25000" dirty="0"/>
              </a:p>
            </p:txBody>
          </p:sp>
          <p:sp>
            <p:nvSpPr>
              <p:cNvPr id="39" name="TextBox 38"/>
              <p:cNvSpPr txBox="1"/>
              <p:nvPr/>
            </p:nvSpPr>
            <p:spPr>
              <a:xfrm>
                <a:off x="450513" y="6268037"/>
                <a:ext cx="745067" cy="369332"/>
              </a:xfrm>
              <a:prstGeom prst="rect">
                <a:avLst/>
              </a:prstGeom>
              <a:noFill/>
            </p:spPr>
            <p:txBody>
              <a:bodyPr wrap="square" rtlCol="0">
                <a:spAutoFit/>
              </a:bodyPr>
              <a:lstStyle/>
              <a:p>
                <a:r>
                  <a:rPr lang="en-US" dirty="0"/>
                  <a:t>p</a:t>
                </a:r>
                <a:r>
                  <a:rPr lang="en-US" dirty="0" smtClean="0"/>
                  <a:t>(c</a:t>
                </a:r>
                <a:r>
                  <a:rPr lang="en-US" baseline="-25000" dirty="0" smtClean="0"/>
                  <a:t>1</a:t>
                </a:r>
                <a:r>
                  <a:rPr lang="en-US" dirty="0" smtClean="0"/>
                  <a:t>)</a:t>
                </a:r>
                <a:endParaRPr lang="en-US" baseline="-25000" dirty="0"/>
              </a:p>
            </p:txBody>
          </p:sp>
          <p:sp>
            <p:nvSpPr>
              <p:cNvPr id="40" name="TextBox 39"/>
              <p:cNvSpPr txBox="1"/>
              <p:nvPr/>
            </p:nvSpPr>
            <p:spPr>
              <a:xfrm>
                <a:off x="3547594" y="6302405"/>
                <a:ext cx="745067" cy="369332"/>
              </a:xfrm>
              <a:prstGeom prst="rect">
                <a:avLst/>
              </a:prstGeom>
              <a:noFill/>
            </p:spPr>
            <p:txBody>
              <a:bodyPr wrap="square" rtlCol="0">
                <a:spAutoFit/>
              </a:bodyPr>
              <a:lstStyle/>
              <a:p>
                <a:r>
                  <a:rPr lang="en-US" dirty="0"/>
                  <a:t>p</a:t>
                </a:r>
                <a:r>
                  <a:rPr lang="en-US" dirty="0" smtClean="0"/>
                  <a:t>(</a:t>
                </a:r>
                <a:r>
                  <a:rPr lang="en-US" dirty="0" err="1" smtClean="0"/>
                  <a:t>c</a:t>
                </a:r>
                <a:r>
                  <a:rPr lang="en-US" baseline="-25000" dirty="0" err="1" smtClean="0"/>
                  <a:t>k</a:t>
                </a:r>
                <a:r>
                  <a:rPr lang="en-US" dirty="0" smtClean="0"/>
                  <a:t>)</a:t>
                </a:r>
                <a:endParaRPr lang="en-US" baseline="-25000" dirty="0"/>
              </a:p>
            </p:txBody>
          </p:sp>
        </p:grpSp>
        <p:sp>
          <p:nvSpPr>
            <p:cNvPr id="41" name="TextBox 40"/>
            <p:cNvSpPr txBox="1"/>
            <p:nvPr/>
          </p:nvSpPr>
          <p:spPr>
            <a:xfrm>
              <a:off x="1514221" y="5618234"/>
              <a:ext cx="1021319" cy="584777"/>
            </a:xfrm>
            <a:prstGeom prst="rect">
              <a:avLst/>
            </a:prstGeom>
            <a:noFill/>
          </p:spPr>
          <p:txBody>
            <a:bodyPr wrap="square" rtlCol="0">
              <a:spAutoFit/>
            </a:bodyPr>
            <a:lstStyle/>
            <a:p>
              <a:pPr algn="ctr"/>
              <a:r>
                <a:rPr lang="en-US" sz="1600" dirty="0" smtClean="0">
                  <a:solidFill>
                    <a:schemeClr val="bg1"/>
                  </a:solidFill>
                </a:rPr>
                <a:t>Child 2</a:t>
              </a:r>
            </a:p>
            <a:p>
              <a:pPr algn="ctr"/>
              <a:r>
                <a:rPr lang="en-US" sz="1600" dirty="0" smtClean="0">
                  <a:solidFill>
                    <a:schemeClr val="bg1"/>
                  </a:solidFill>
                </a:rPr>
                <a:t>H(Y|C</a:t>
              </a:r>
              <a:r>
                <a:rPr lang="en-US" sz="1600" baseline="-25000" dirty="0" smtClean="0">
                  <a:solidFill>
                    <a:schemeClr val="bg1"/>
                  </a:solidFill>
                </a:rPr>
                <a:t>2</a:t>
              </a:r>
              <a:r>
                <a:rPr lang="en-US" sz="1600" dirty="0" smtClean="0">
                  <a:solidFill>
                    <a:schemeClr val="bg1"/>
                  </a:solidFill>
                </a:rPr>
                <a:t>)</a:t>
              </a:r>
              <a:endParaRPr lang="en-US" sz="1600" dirty="0">
                <a:solidFill>
                  <a:schemeClr val="bg1"/>
                </a:solidFill>
              </a:endParaRPr>
            </a:p>
          </p:txBody>
        </p:sp>
        <p:sp>
          <p:nvSpPr>
            <p:cNvPr id="42" name="TextBox 41"/>
            <p:cNvSpPr txBox="1"/>
            <p:nvPr/>
          </p:nvSpPr>
          <p:spPr>
            <a:xfrm>
              <a:off x="3410717" y="5601301"/>
              <a:ext cx="1021319" cy="584777"/>
            </a:xfrm>
            <a:prstGeom prst="rect">
              <a:avLst/>
            </a:prstGeom>
            <a:noFill/>
          </p:spPr>
          <p:txBody>
            <a:bodyPr wrap="square" rtlCol="0">
              <a:spAutoFit/>
            </a:bodyPr>
            <a:lstStyle/>
            <a:p>
              <a:pPr algn="ctr"/>
              <a:r>
                <a:rPr lang="en-US" sz="1600" dirty="0" smtClean="0">
                  <a:solidFill>
                    <a:schemeClr val="bg1"/>
                  </a:solidFill>
                </a:rPr>
                <a:t>Child k</a:t>
              </a:r>
            </a:p>
            <a:p>
              <a:pPr algn="ctr"/>
              <a:r>
                <a:rPr lang="en-US" sz="1600" dirty="0" smtClean="0">
                  <a:solidFill>
                    <a:schemeClr val="bg1"/>
                  </a:solidFill>
                </a:rPr>
                <a:t>H(</a:t>
              </a:r>
              <a:r>
                <a:rPr lang="en-US" sz="1600" dirty="0" err="1" smtClean="0">
                  <a:solidFill>
                    <a:schemeClr val="bg1"/>
                  </a:solidFill>
                </a:rPr>
                <a:t>Y|C</a:t>
              </a:r>
              <a:r>
                <a:rPr lang="en-US" sz="1600" baseline="-25000" dirty="0" err="1" smtClean="0">
                  <a:solidFill>
                    <a:schemeClr val="bg1"/>
                  </a:solidFill>
                </a:rPr>
                <a:t>k</a:t>
              </a:r>
              <a:r>
                <a:rPr lang="en-US" sz="1600" dirty="0" smtClean="0">
                  <a:solidFill>
                    <a:schemeClr val="bg1"/>
                  </a:solidFill>
                </a:rPr>
                <a:t>)</a:t>
              </a:r>
              <a:endParaRPr lang="en-US" sz="1600" dirty="0">
                <a:solidFill>
                  <a:schemeClr val="bg1"/>
                </a:solidFill>
              </a:endParaRPr>
            </a:p>
          </p:txBody>
        </p:sp>
      </p:grpSp>
    </p:spTree>
    <p:extLst>
      <p:ext uri="{BB962C8B-B14F-4D97-AF65-F5344CB8AC3E}">
        <p14:creationId xmlns:p14="http://schemas.microsoft.com/office/powerpoint/2010/main" val="775141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13726</TotalTime>
  <Words>1791</Words>
  <Application>Microsoft Macintosh PowerPoint</Application>
  <PresentationFormat>On-screen Show (4:3)</PresentationFormat>
  <Paragraphs>263</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 Black</vt:lpstr>
      <vt:lpstr>Calibri</vt:lpstr>
      <vt:lpstr>Century Gothic</vt:lpstr>
      <vt:lpstr>Arial</vt:lpstr>
      <vt:lpstr>Essential</vt:lpstr>
      <vt:lpstr>PowerPoint Presentation</vt:lpstr>
      <vt:lpstr>Decision trees</vt:lpstr>
      <vt:lpstr>Targeted exploration</vt:lpstr>
      <vt:lpstr>entropy</vt:lpstr>
      <vt:lpstr>entropy</vt:lpstr>
      <vt:lpstr>entropy</vt:lpstr>
      <vt:lpstr>conditional entropy</vt:lpstr>
      <vt:lpstr>Example cond. entropy</vt:lpstr>
      <vt:lpstr>Information gain</vt:lpstr>
      <vt:lpstr>Using Information gain</vt:lpstr>
      <vt:lpstr>recap</vt:lpstr>
      <vt:lpstr>C4.5 – towards a decision tree</vt:lpstr>
      <vt:lpstr>Lets build a tree</vt:lpstr>
      <vt:lpstr>Trees with sci-kit learn</vt:lpstr>
      <vt:lpstr>Understanding the tree</vt:lpstr>
      <vt:lpstr>Partitioning X space</vt:lpstr>
      <vt:lpstr>Controlling complexity</vt:lpstr>
      <vt:lpstr>Controlling complexity</vt:lpstr>
      <vt:lpstr>Learning optimal tree size</vt:lpstr>
      <vt:lpstr>feature exploration</vt:lpstr>
      <vt:lpstr>Decision trees in practice</vt:lpstr>
      <vt:lpstr>Decision trees in practice</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191</cp:revision>
  <cp:lastPrinted>2014-10-15T21:14:25Z</cp:lastPrinted>
  <dcterms:created xsi:type="dcterms:W3CDTF">2014-08-12T17:27:36Z</dcterms:created>
  <dcterms:modified xsi:type="dcterms:W3CDTF">2015-10-02T14:17:57Z</dcterms:modified>
</cp:coreProperties>
</file>