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8"/>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50" r:id="rId14"/>
    <p:sldId id="351" r:id="rId15"/>
    <p:sldId id="352" r:id="rId16"/>
    <p:sldId id="35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1124" autoAdjust="0"/>
  </p:normalViewPr>
  <p:slideViewPr>
    <p:cSldViewPr snapToGrid="0" snapToObjects="1">
      <p:cViewPr>
        <p:scale>
          <a:sx n="75" d="100"/>
          <a:sy n="75" d="100"/>
        </p:scale>
        <p:origin x="2456"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10/2/15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Some x-</a:t>
            </a:r>
            <a:r>
              <a:rPr lang="en-US" sz="3200" u="sng" dirty="0" err="1" smtClean="0"/>
              <a:t>val</a:t>
            </a:r>
            <a:r>
              <a:rPr lang="en-US" sz="3200" u="sng" dirty="0" smtClean="0"/>
              <a:t> notes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92100" y="820519"/>
            <a:ext cx="8004455" cy="4801315"/>
          </a:xfrm>
          <a:prstGeom prst="rect">
            <a:avLst/>
          </a:prstGeom>
          <a:noFill/>
        </p:spPr>
        <p:txBody>
          <a:bodyPr wrap="square" rtlCol="0">
            <a:spAutoFit/>
          </a:bodyPr>
          <a:lstStyle/>
          <a:p>
            <a:r>
              <a:rPr lang="en-US" b="1" i="1" dirty="0" smtClean="0"/>
              <a:t>How should we choose split size or k?</a:t>
            </a:r>
          </a:p>
          <a:p>
            <a:endParaRPr lang="en-US" b="1" i="1" dirty="0"/>
          </a:p>
          <a:p>
            <a:r>
              <a:rPr lang="en-US" dirty="0" smtClean="0"/>
              <a:t>There is no golden rule that defines how big training, validation and test sets should be. </a:t>
            </a:r>
          </a:p>
          <a:p>
            <a:endParaRPr lang="en-US" dirty="0"/>
          </a:p>
          <a:p>
            <a:r>
              <a:rPr lang="en-US" dirty="0" smtClean="0"/>
              <a:t>You want each data set to be big enough to reduce the variance of your estimates. </a:t>
            </a:r>
          </a:p>
          <a:p>
            <a:endParaRPr lang="en-US" dirty="0"/>
          </a:p>
          <a:p>
            <a:r>
              <a:rPr lang="en-US" dirty="0" smtClean="0"/>
              <a:t>Estimation variance comes in two flavors – variance of the function being fit to the training data and variance of the estimate of the validation/test risk. </a:t>
            </a:r>
          </a:p>
          <a:p>
            <a:endParaRPr lang="en-US" dirty="0"/>
          </a:p>
          <a:p>
            <a:endParaRPr lang="en-US" dirty="0" smtClean="0"/>
          </a:p>
          <a:p>
            <a:r>
              <a:rPr lang="en-US" dirty="0" smtClean="0"/>
              <a:t>Good heuristics are 50%/25%/25% for train/</a:t>
            </a:r>
            <a:r>
              <a:rPr lang="en-US" dirty="0" err="1" smtClean="0"/>
              <a:t>val</a:t>
            </a:r>
            <a:r>
              <a:rPr lang="en-US" dirty="0" smtClean="0"/>
              <a:t>/test splits and k=5 or 10 for x-validation.</a:t>
            </a:r>
          </a:p>
          <a:p>
            <a:endParaRPr lang="en-US" dirty="0"/>
          </a:p>
          <a:p>
            <a:r>
              <a:rPr lang="en-US" dirty="0" smtClean="0"/>
              <a:t>Also, data should be randomly split with no overlap in instances between sets.</a:t>
            </a:r>
            <a:endParaRPr lang="en-US" dirty="0"/>
          </a:p>
        </p:txBody>
      </p:sp>
    </p:spTree>
    <p:extLst>
      <p:ext uri="{BB962C8B-B14F-4D97-AF65-F5344CB8AC3E}">
        <p14:creationId xmlns:p14="http://schemas.microsoft.com/office/powerpoint/2010/main" val="145501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Estimation variance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92100" y="820519"/>
            <a:ext cx="8004455" cy="4801315"/>
          </a:xfrm>
          <a:prstGeom prst="rect">
            <a:avLst/>
          </a:prstGeom>
          <a:noFill/>
        </p:spPr>
        <p:txBody>
          <a:bodyPr wrap="square" rtlCol="0">
            <a:spAutoFit/>
          </a:bodyPr>
          <a:lstStyle/>
          <a:p>
            <a:r>
              <a:rPr lang="en-US" b="1" dirty="0" smtClean="0"/>
              <a:t>Care should always be taken to reduce the variance in the estimation of validation/test risk as well as the optimal function f.  </a:t>
            </a:r>
          </a:p>
          <a:p>
            <a:endParaRPr lang="en-US" b="1" dirty="0"/>
          </a:p>
          <a:p>
            <a:r>
              <a:rPr lang="en-US" b="1" dirty="0" smtClean="0"/>
              <a:t>Variance is driven by two factors.</a:t>
            </a:r>
          </a:p>
          <a:p>
            <a:endParaRPr lang="en-US" b="1" dirty="0" smtClean="0"/>
          </a:p>
          <a:p>
            <a:r>
              <a:rPr lang="en-US" b="1" dirty="0" smtClean="0"/>
              <a:t>Training/Fit: </a:t>
            </a:r>
          </a:p>
          <a:p>
            <a:endParaRPr lang="en-US" b="1" dirty="0" smtClean="0"/>
          </a:p>
          <a:p>
            <a:pPr marL="285750" indent="-285750">
              <a:buFontTx/>
              <a:buChar char="-"/>
            </a:pPr>
            <a:r>
              <a:rPr lang="en-US" dirty="0" smtClean="0"/>
              <a:t>As the ratio of the the complexity of the model to the size of the training data increases, the model is likely to </a:t>
            </a:r>
            <a:r>
              <a:rPr lang="en-US" dirty="0" err="1" smtClean="0"/>
              <a:t>overfit</a:t>
            </a:r>
            <a:r>
              <a:rPr lang="en-US" dirty="0" smtClean="0"/>
              <a:t>, and this increases the variance of the model.</a:t>
            </a:r>
          </a:p>
          <a:p>
            <a:pPr marL="285750" indent="-285750">
              <a:buFontTx/>
              <a:buChar char="-"/>
            </a:pPr>
            <a:endParaRPr lang="en-US" dirty="0"/>
          </a:p>
          <a:p>
            <a:pPr marL="285750" indent="-285750">
              <a:buFontTx/>
              <a:buChar char="-"/>
            </a:pPr>
            <a:endParaRPr lang="en-US" dirty="0"/>
          </a:p>
          <a:p>
            <a:r>
              <a:rPr lang="en-US" b="1" dirty="0" smtClean="0"/>
              <a:t>Small Test/Validation Sets:</a:t>
            </a:r>
          </a:p>
          <a:p>
            <a:endParaRPr lang="en-US" b="1" i="1" dirty="0"/>
          </a:p>
          <a:p>
            <a:r>
              <a:rPr lang="en-US" dirty="0" smtClean="0"/>
              <a:t>-   The test/validation risk is a mean of the per-sample risk across the data set. The standard error of the mean estimator decreases proportional to </a:t>
            </a:r>
            <a:r>
              <a:rPr lang="en-US" dirty="0" err="1" smtClean="0"/>
              <a:t>sqrt</a:t>
            </a:r>
            <a:r>
              <a:rPr lang="en-US" dirty="0" smtClean="0"/>
              <a:t>(n).</a:t>
            </a:r>
            <a:endParaRPr lang="en-US" dirty="0"/>
          </a:p>
        </p:txBody>
      </p:sp>
    </p:spTree>
    <p:extLst>
      <p:ext uri="{BB962C8B-B14F-4D97-AF65-F5344CB8AC3E}">
        <p14:creationId xmlns:p14="http://schemas.microsoft.com/office/powerpoint/2010/main" val="879601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The bootstrap procedure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566524"/>
            <a:ext cx="8496297" cy="923330"/>
          </a:xfrm>
          <a:prstGeom prst="rect">
            <a:avLst/>
          </a:prstGeom>
          <a:noFill/>
        </p:spPr>
        <p:txBody>
          <a:bodyPr wrap="square" rtlCol="0">
            <a:spAutoFit/>
          </a:bodyPr>
          <a:lstStyle/>
          <a:p>
            <a:r>
              <a:rPr lang="en-US" b="1" dirty="0" smtClean="0"/>
              <a:t>We can use the bootstrap procedure to empirically compute the variance of our estimators and incorporate the variance estimates into our selection mechanisms.</a:t>
            </a:r>
            <a:endParaRPr lang="en-US" dirty="0"/>
          </a:p>
        </p:txBody>
      </p:sp>
      <p:sp>
        <p:nvSpPr>
          <p:cNvPr id="5" name="TextBox 4"/>
          <p:cNvSpPr txBox="1"/>
          <p:nvPr/>
        </p:nvSpPr>
        <p:spPr>
          <a:xfrm>
            <a:off x="201086" y="1540370"/>
            <a:ext cx="8451848" cy="1754327"/>
          </a:xfrm>
          <a:prstGeom prst="rect">
            <a:avLst/>
          </a:prstGeom>
          <a:noFill/>
        </p:spPr>
        <p:txBody>
          <a:bodyPr wrap="square" rtlCol="0">
            <a:spAutoFit/>
          </a:bodyPr>
          <a:lstStyle/>
          <a:p>
            <a:r>
              <a:rPr lang="en-US" b="1" u="sng" dirty="0" smtClean="0"/>
              <a:t>The Bootstrap Procedure:</a:t>
            </a:r>
            <a:endParaRPr lang="en-US" b="1" dirty="0" smtClean="0"/>
          </a:p>
          <a:p>
            <a:pPr marL="342900" indent="-342900">
              <a:buAutoNum type="arabicPeriod"/>
            </a:pPr>
            <a:r>
              <a:rPr lang="en-US" dirty="0" smtClean="0"/>
              <a:t>Given original dataset D</a:t>
            </a:r>
            <a:r>
              <a:rPr lang="en-US" baseline="30000" dirty="0" smtClean="0"/>
              <a:t>o</a:t>
            </a:r>
            <a:r>
              <a:rPr lang="en-US" dirty="0"/>
              <a:t> </a:t>
            </a:r>
            <a:r>
              <a:rPr lang="en-US" dirty="0" smtClean="0"/>
              <a:t>of size </a:t>
            </a:r>
            <a:r>
              <a:rPr lang="en-US" i="1" dirty="0" smtClean="0"/>
              <a:t>n,</a:t>
            </a:r>
            <a:r>
              <a:rPr lang="en-US" dirty="0" smtClean="0"/>
              <a:t> sample with replacement n times into a new dataset D</a:t>
            </a:r>
            <a:r>
              <a:rPr lang="en-US" baseline="30000" dirty="0" smtClean="0"/>
              <a:t>b</a:t>
            </a:r>
            <a:r>
              <a:rPr lang="en-US" dirty="0" smtClean="0"/>
              <a:t>.</a:t>
            </a:r>
            <a:endParaRPr lang="en-US" baseline="30000" dirty="0"/>
          </a:p>
          <a:p>
            <a:r>
              <a:rPr lang="en-US" dirty="0">
                <a:solidFill>
                  <a:srgbClr val="FF0000"/>
                </a:solidFill>
              </a:rPr>
              <a:t>2. Perform estimation process on D</a:t>
            </a:r>
            <a:r>
              <a:rPr lang="en-US" baseline="30000" dirty="0">
                <a:solidFill>
                  <a:srgbClr val="FF0000"/>
                </a:solidFill>
              </a:rPr>
              <a:t>b</a:t>
            </a:r>
            <a:r>
              <a:rPr lang="en-US" dirty="0" smtClean="0">
                <a:solidFill>
                  <a:srgbClr val="FF0000"/>
                </a:solidFill>
              </a:rPr>
              <a:t>.</a:t>
            </a:r>
            <a:endParaRPr lang="en-US" baseline="30000" dirty="0">
              <a:solidFill>
                <a:srgbClr val="FF0000"/>
              </a:solidFill>
            </a:endParaRPr>
          </a:p>
          <a:p>
            <a:r>
              <a:rPr lang="en-US" dirty="0"/>
              <a:t>3. Repeat </a:t>
            </a:r>
            <a:r>
              <a:rPr lang="en-US" i="1" dirty="0"/>
              <a:t>m</a:t>
            </a:r>
            <a:r>
              <a:rPr lang="en-US" dirty="0"/>
              <a:t> </a:t>
            </a:r>
            <a:r>
              <a:rPr lang="en-US" dirty="0" smtClean="0"/>
              <a:t>times</a:t>
            </a:r>
          </a:p>
          <a:p>
            <a:r>
              <a:rPr lang="en-US" dirty="0" smtClean="0">
                <a:solidFill>
                  <a:srgbClr val="FF0000"/>
                </a:solidFill>
              </a:rPr>
              <a:t>4. Compute mean/variance over </a:t>
            </a:r>
            <a:r>
              <a:rPr lang="en-US" i="1" dirty="0" smtClean="0">
                <a:solidFill>
                  <a:srgbClr val="FF0000"/>
                </a:solidFill>
              </a:rPr>
              <a:t>m </a:t>
            </a:r>
            <a:r>
              <a:rPr lang="en-US" dirty="0" smtClean="0">
                <a:solidFill>
                  <a:srgbClr val="FF0000"/>
                </a:solidFill>
              </a:rPr>
              <a:t>estimation steps</a:t>
            </a:r>
            <a:endParaRPr lang="en-US" dirty="0">
              <a:solidFill>
                <a:srgbClr val="FF0000"/>
              </a:solidFill>
            </a:endParaRPr>
          </a:p>
        </p:txBody>
      </p:sp>
      <p:grpSp>
        <p:nvGrpSpPr>
          <p:cNvPr id="17" name="Group 16"/>
          <p:cNvGrpSpPr/>
          <p:nvPr/>
        </p:nvGrpSpPr>
        <p:grpSpPr>
          <a:xfrm>
            <a:off x="1270003" y="3851086"/>
            <a:ext cx="6570133" cy="2501344"/>
            <a:chOff x="762000" y="3320531"/>
            <a:chExt cx="6570133" cy="2501344"/>
          </a:xfrm>
        </p:grpSpPr>
        <p:sp>
          <p:nvSpPr>
            <p:cNvPr id="3" name="Rectangle 2"/>
            <p:cNvSpPr/>
            <p:nvPr/>
          </p:nvSpPr>
          <p:spPr>
            <a:xfrm>
              <a:off x="762000" y="3705199"/>
              <a:ext cx="2472267" cy="21166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62000" y="4250245"/>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70003" y="3335867"/>
              <a:ext cx="1490133" cy="369332"/>
            </a:xfrm>
            <a:prstGeom prst="rect">
              <a:avLst/>
            </a:prstGeom>
            <a:noFill/>
          </p:spPr>
          <p:txBody>
            <a:bodyPr wrap="square" rtlCol="0">
              <a:spAutoFit/>
            </a:bodyPr>
            <a:lstStyle/>
            <a:p>
              <a:pPr algn="ctr"/>
              <a:r>
                <a:rPr lang="en-US" b="1" i="1" dirty="0" smtClean="0"/>
                <a:t>D</a:t>
              </a:r>
              <a:r>
                <a:rPr lang="en-US" b="1" i="1" baseline="30000" dirty="0" smtClean="0"/>
                <a:t>o</a:t>
              </a:r>
              <a:endParaRPr lang="en-US" b="1" i="1" baseline="30000" dirty="0"/>
            </a:p>
          </p:txBody>
        </p:sp>
        <p:sp>
          <p:nvSpPr>
            <p:cNvPr id="11" name="Rectangle 10"/>
            <p:cNvSpPr/>
            <p:nvPr/>
          </p:nvSpPr>
          <p:spPr>
            <a:xfrm>
              <a:off x="4859866" y="3705199"/>
              <a:ext cx="2472267" cy="21166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859866" y="3708389"/>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8933" y="4724369"/>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859866" y="3851086"/>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469470" y="3320531"/>
              <a:ext cx="1490133" cy="369332"/>
            </a:xfrm>
            <a:prstGeom prst="rect">
              <a:avLst/>
            </a:prstGeom>
            <a:noFill/>
          </p:spPr>
          <p:txBody>
            <a:bodyPr wrap="square" rtlCol="0">
              <a:spAutoFit/>
            </a:bodyPr>
            <a:lstStyle/>
            <a:p>
              <a:pPr algn="ctr"/>
              <a:r>
                <a:rPr lang="en-US" b="1" i="1" dirty="0" err="1" smtClean="0"/>
                <a:t>D</a:t>
              </a:r>
              <a:r>
                <a:rPr lang="en-US" b="1" i="1" baseline="30000" dirty="0" err="1"/>
                <a:t>b</a:t>
              </a:r>
              <a:endParaRPr lang="en-US" b="1" i="1" baseline="30000" dirty="0"/>
            </a:p>
          </p:txBody>
        </p:sp>
        <p:cxnSp>
          <p:nvCxnSpPr>
            <p:cNvPr id="9" name="Straight Arrow Connector 8"/>
            <p:cNvCxnSpPr/>
            <p:nvPr/>
          </p:nvCxnSpPr>
          <p:spPr>
            <a:xfrm flipV="1">
              <a:off x="3403600" y="3851086"/>
              <a:ext cx="1337733" cy="3991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403600" y="3993783"/>
              <a:ext cx="1337733" cy="8732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0126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1" y="41435"/>
            <a:ext cx="8380799" cy="677651"/>
          </a:xfrm>
        </p:spPr>
        <p:txBody>
          <a:bodyPr>
            <a:normAutofit/>
          </a:bodyPr>
          <a:lstStyle/>
          <a:p>
            <a:r>
              <a:rPr lang="en-US" sz="3200" u="sng" dirty="0" smtClean="0"/>
              <a:t>Example model selection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1000809"/>
            <a:ext cx="8496297" cy="646331"/>
          </a:xfrm>
          <a:prstGeom prst="rect">
            <a:avLst/>
          </a:prstGeom>
          <a:noFill/>
        </p:spPr>
        <p:txBody>
          <a:bodyPr wrap="square" rtlCol="0">
            <a:spAutoFit/>
          </a:bodyPr>
          <a:lstStyle/>
          <a:p>
            <a:r>
              <a:rPr lang="en-US" b="1" dirty="0" smtClean="0"/>
              <a:t>We have a dataset with 14 features, roughly 10k examples and only 253 positive examples. </a:t>
            </a:r>
            <a:endParaRPr lang="en-US" dirty="0"/>
          </a:p>
        </p:txBody>
      </p:sp>
      <p:sp>
        <p:nvSpPr>
          <p:cNvPr id="7" name="TextBox 6"/>
          <p:cNvSpPr txBox="1"/>
          <p:nvPr/>
        </p:nvSpPr>
        <p:spPr>
          <a:xfrm>
            <a:off x="325970" y="2133600"/>
            <a:ext cx="7687733" cy="3970318"/>
          </a:xfrm>
          <a:prstGeom prst="rect">
            <a:avLst/>
          </a:prstGeom>
          <a:noFill/>
        </p:spPr>
        <p:txBody>
          <a:bodyPr wrap="square" rtlCol="0">
            <a:spAutoFit/>
          </a:bodyPr>
          <a:lstStyle/>
          <a:p>
            <a:r>
              <a:rPr lang="en-US" b="1" u="sng" dirty="0" smtClean="0"/>
              <a:t>Goal</a:t>
            </a:r>
          </a:p>
          <a:p>
            <a:r>
              <a:rPr lang="en-US" dirty="0" smtClean="0"/>
              <a:t>Build a classifier that has good ranking properties.</a:t>
            </a:r>
          </a:p>
          <a:p>
            <a:endParaRPr lang="en-US" dirty="0"/>
          </a:p>
          <a:p>
            <a:r>
              <a:rPr lang="en-US" b="1" u="sng" dirty="0" smtClean="0"/>
              <a:t>Solution</a:t>
            </a:r>
          </a:p>
          <a:p>
            <a:pPr marL="342900" indent="-342900">
              <a:buAutoNum type="arabicPeriod"/>
            </a:pPr>
            <a:r>
              <a:rPr lang="en-US" dirty="0" smtClean="0"/>
              <a:t>We’ll use Logistic Regression because it is robust in small-sample sizes and imbalanced classes, and also returns a score instead of just label predictions </a:t>
            </a:r>
          </a:p>
          <a:p>
            <a:pPr marL="342900" indent="-342900">
              <a:buAutoNum type="arabicPeriod"/>
            </a:pPr>
            <a:r>
              <a:rPr lang="en-US" dirty="0" smtClean="0"/>
              <a:t>With small data we expect high variance, so we need to use regularization</a:t>
            </a:r>
          </a:p>
          <a:p>
            <a:pPr marL="342900" indent="-342900">
              <a:buAutoNum type="arabicPeriod"/>
            </a:pPr>
            <a:r>
              <a:rPr lang="en-US" dirty="0" smtClean="0"/>
              <a:t>We’ll split data into 80/20 train/test and run 10-fold </a:t>
            </a:r>
            <a:r>
              <a:rPr lang="en-US" dirty="0" err="1" smtClean="0"/>
              <a:t>xvalidation</a:t>
            </a:r>
            <a:r>
              <a:rPr lang="en-US" dirty="0" smtClean="0"/>
              <a:t> on train.</a:t>
            </a:r>
          </a:p>
          <a:p>
            <a:pPr marL="342900" indent="-342900">
              <a:buAutoNum type="arabicPeriod"/>
            </a:pPr>
            <a:r>
              <a:rPr lang="en-US" dirty="0" smtClean="0"/>
              <a:t>We’ll use AUC to choose a regularization weight</a:t>
            </a:r>
          </a:p>
          <a:p>
            <a:pPr marL="342900" indent="-342900">
              <a:buAutoNum type="arabicPeriod"/>
            </a:pPr>
            <a:r>
              <a:rPr lang="en-US" dirty="0" smtClean="0"/>
              <a:t>We’ll bootstrap the test set estimate of AUC to get an empirical measure of its variance</a:t>
            </a:r>
          </a:p>
          <a:p>
            <a:pPr marL="342900" indent="-342900">
              <a:buAutoNum type="arabicPeriod"/>
            </a:pPr>
            <a:endParaRPr lang="en-US" dirty="0"/>
          </a:p>
        </p:txBody>
      </p:sp>
    </p:spTree>
    <p:extLst>
      <p:ext uri="{BB962C8B-B14F-4D97-AF65-F5344CB8AC3E}">
        <p14:creationId xmlns:p14="http://schemas.microsoft.com/office/powerpoint/2010/main" val="3908190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xval_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1804374"/>
            <a:ext cx="6793144" cy="4677705"/>
          </a:xfrm>
          <a:prstGeom prst="rect">
            <a:avLst/>
          </a:prstGeom>
        </p:spPr>
      </p:pic>
      <p:sp>
        <p:nvSpPr>
          <p:cNvPr id="2" name="Title 1"/>
          <p:cNvSpPr>
            <a:spLocks noGrp="1"/>
          </p:cNvSpPr>
          <p:nvPr>
            <p:ph type="title"/>
          </p:nvPr>
        </p:nvSpPr>
        <p:spPr>
          <a:xfrm>
            <a:off x="148168" y="75301"/>
            <a:ext cx="8380799" cy="677651"/>
          </a:xfrm>
        </p:spPr>
        <p:txBody>
          <a:bodyPr>
            <a:normAutofit/>
          </a:bodyPr>
          <a:lstStyle/>
          <a:p>
            <a:r>
              <a:rPr lang="en-US" sz="3200" u="sng" dirty="0" smtClean="0"/>
              <a:t>Results of </a:t>
            </a:r>
            <a:r>
              <a:rPr lang="en-US" sz="3200" u="sng" dirty="0" err="1" smtClean="0"/>
              <a:t>xvalidation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41302" y="780680"/>
            <a:ext cx="8496297" cy="923330"/>
          </a:xfrm>
          <a:prstGeom prst="rect">
            <a:avLst/>
          </a:prstGeom>
          <a:noFill/>
        </p:spPr>
        <p:txBody>
          <a:bodyPr wrap="square" rtlCol="0">
            <a:spAutoFit/>
          </a:bodyPr>
          <a:lstStyle/>
          <a:p>
            <a:r>
              <a:rPr lang="en-US" dirty="0" smtClean="0"/>
              <a:t>With less regularization we actually do better here (strong signal in the features). But we still see that between 1 to 10</a:t>
            </a:r>
            <a:r>
              <a:rPr lang="en-US" baseline="30000" dirty="0" smtClean="0"/>
              <a:t>30</a:t>
            </a:r>
            <a:r>
              <a:rPr lang="en-US" dirty="0" smtClean="0"/>
              <a:t> we get nearly the same results.</a:t>
            </a:r>
            <a:r>
              <a:rPr lang="en-US" baseline="30000" dirty="0" smtClean="0"/>
              <a:t> </a:t>
            </a:r>
            <a:r>
              <a:rPr lang="en-US" dirty="0" smtClean="0"/>
              <a:t>It would be better if we can zoom into the region where performance is better.</a:t>
            </a:r>
          </a:p>
        </p:txBody>
      </p:sp>
    </p:spTree>
    <p:extLst>
      <p:ext uri="{BB962C8B-B14F-4D97-AF65-F5344CB8AC3E}">
        <p14:creationId xmlns:p14="http://schemas.microsoft.com/office/powerpoint/2010/main" val="3069480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val_c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4" y="2082801"/>
            <a:ext cx="5507036" cy="4130277"/>
          </a:xfrm>
          <a:prstGeom prst="rect">
            <a:avLst/>
          </a:prstGeom>
        </p:spPr>
      </p:pic>
      <p:sp>
        <p:nvSpPr>
          <p:cNvPr id="2" name="Title 1"/>
          <p:cNvSpPr>
            <a:spLocks noGrp="1"/>
          </p:cNvSpPr>
          <p:nvPr>
            <p:ph type="title"/>
          </p:nvPr>
        </p:nvSpPr>
        <p:spPr>
          <a:xfrm>
            <a:off x="148168" y="75301"/>
            <a:ext cx="8380799" cy="677651"/>
          </a:xfrm>
        </p:spPr>
        <p:txBody>
          <a:bodyPr>
            <a:normAutofit/>
          </a:bodyPr>
          <a:lstStyle/>
          <a:p>
            <a:r>
              <a:rPr lang="en-US" sz="3200" u="sng" dirty="0" smtClean="0"/>
              <a:t>Results of </a:t>
            </a:r>
            <a:r>
              <a:rPr lang="en-US" sz="3200" u="sng" dirty="0" err="1" smtClean="0"/>
              <a:t>xvalidation</a:t>
            </a:r>
            <a:r>
              <a:rPr lang="en-US" sz="3200" u="sng" dirty="0" smtClean="0"/>
              <a:t> -zoomed</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41302" y="780680"/>
            <a:ext cx="8496297" cy="923330"/>
          </a:xfrm>
          <a:prstGeom prst="rect">
            <a:avLst/>
          </a:prstGeom>
          <a:noFill/>
        </p:spPr>
        <p:txBody>
          <a:bodyPr wrap="square" rtlCol="0">
            <a:spAutoFit/>
          </a:bodyPr>
          <a:lstStyle/>
          <a:p>
            <a:r>
              <a:rPr lang="en-US" dirty="0" smtClean="0"/>
              <a:t>When we zoom in we can see that statistically speaking, everything above C=1 is essentially the same (i.e., strongly overlapping confidence intervals). There are two ways to choose C here.</a:t>
            </a:r>
          </a:p>
        </p:txBody>
      </p:sp>
      <p:sp>
        <p:nvSpPr>
          <p:cNvPr id="5" name="TextBox 4"/>
          <p:cNvSpPr txBox="1"/>
          <p:nvPr/>
        </p:nvSpPr>
        <p:spPr>
          <a:xfrm>
            <a:off x="5318515" y="2133600"/>
            <a:ext cx="3283620" cy="923330"/>
          </a:xfrm>
          <a:prstGeom prst="rect">
            <a:avLst/>
          </a:prstGeom>
          <a:noFill/>
        </p:spPr>
        <p:txBody>
          <a:bodyPr wrap="square" rtlCol="0">
            <a:spAutoFit/>
          </a:bodyPr>
          <a:lstStyle/>
          <a:p>
            <a:r>
              <a:rPr lang="en-US" b="1" u="sng" dirty="0" smtClean="0"/>
              <a:t>Criteria 1:</a:t>
            </a:r>
          </a:p>
          <a:p>
            <a:r>
              <a:rPr lang="en-US" dirty="0" smtClean="0"/>
              <a:t>Choose option with </a:t>
            </a:r>
          </a:p>
          <a:p>
            <a:r>
              <a:rPr lang="en-US" dirty="0" smtClean="0"/>
              <a:t>max(</a:t>
            </a:r>
            <a:r>
              <a:rPr lang="en-US" dirty="0" err="1" smtClean="0"/>
              <a:t>Xval</a:t>
            </a:r>
            <a:r>
              <a:rPr lang="en-US" dirty="0" smtClean="0"/>
              <a:t> AUC)</a:t>
            </a:r>
            <a:endParaRPr lang="en-US" dirty="0"/>
          </a:p>
        </p:txBody>
      </p:sp>
      <p:sp>
        <p:nvSpPr>
          <p:cNvPr id="10" name="TextBox 9"/>
          <p:cNvSpPr txBox="1"/>
          <p:nvPr/>
        </p:nvSpPr>
        <p:spPr>
          <a:xfrm>
            <a:off x="5279215" y="3606801"/>
            <a:ext cx="3554554" cy="1754327"/>
          </a:xfrm>
          <a:prstGeom prst="rect">
            <a:avLst/>
          </a:prstGeom>
          <a:noFill/>
        </p:spPr>
        <p:txBody>
          <a:bodyPr wrap="square" rtlCol="0">
            <a:spAutoFit/>
          </a:bodyPr>
          <a:lstStyle/>
          <a:p>
            <a:r>
              <a:rPr lang="en-US" b="1" u="sng" dirty="0" smtClean="0"/>
              <a:t>Criteria 2:</a:t>
            </a:r>
          </a:p>
          <a:p>
            <a:r>
              <a:rPr lang="en-US" dirty="0" smtClean="0"/>
              <a:t>Find all options where  </a:t>
            </a:r>
          </a:p>
          <a:p>
            <a:r>
              <a:rPr lang="en-US" dirty="0" smtClean="0"/>
              <a:t>AUC&gt;=max(AUC) – 1stderror</a:t>
            </a:r>
          </a:p>
          <a:p>
            <a:endParaRPr lang="en-US" dirty="0"/>
          </a:p>
          <a:p>
            <a:r>
              <a:rPr lang="en-US" dirty="0" smtClean="0"/>
              <a:t>Choose least complex option (highest regularization)</a:t>
            </a:r>
            <a:endParaRPr lang="en-US" dirty="0"/>
          </a:p>
        </p:txBody>
      </p:sp>
      <p:sp>
        <p:nvSpPr>
          <p:cNvPr id="6" name="TextBox 5"/>
          <p:cNvSpPr txBox="1"/>
          <p:nvPr/>
        </p:nvSpPr>
        <p:spPr>
          <a:xfrm>
            <a:off x="1955800" y="2872264"/>
            <a:ext cx="1667933"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Best Criteria 1</a:t>
            </a:r>
            <a:endParaRPr lang="en-US" dirty="0">
              <a:solidFill>
                <a:schemeClr val="bg1"/>
              </a:solidFill>
            </a:endParaRPr>
          </a:p>
        </p:txBody>
      </p:sp>
      <p:cxnSp>
        <p:nvCxnSpPr>
          <p:cNvPr id="9" name="Straight Arrow Connector 8"/>
          <p:cNvCxnSpPr/>
          <p:nvPr/>
        </p:nvCxnSpPr>
        <p:spPr>
          <a:xfrm flipH="1">
            <a:off x="1320800" y="3056930"/>
            <a:ext cx="635000" cy="363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955800" y="4209998"/>
            <a:ext cx="1667933"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Best Criteria 2</a:t>
            </a:r>
            <a:endParaRPr lang="en-US" dirty="0">
              <a:solidFill>
                <a:schemeClr val="bg1"/>
              </a:solidFill>
            </a:endParaRPr>
          </a:p>
        </p:txBody>
      </p:sp>
      <p:cxnSp>
        <p:nvCxnSpPr>
          <p:cNvPr id="12" name="Straight Arrow Connector 11"/>
          <p:cNvCxnSpPr/>
          <p:nvPr/>
        </p:nvCxnSpPr>
        <p:spPr>
          <a:xfrm flipH="1" flipV="1">
            <a:off x="931333" y="4030133"/>
            <a:ext cx="1024467" cy="423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156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otstr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132" y="2099733"/>
            <a:ext cx="5982523" cy="4486892"/>
          </a:xfrm>
          <a:prstGeom prst="rect">
            <a:avLst/>
          </a:prstGeom>
        </p:spPr>
      </p:pic>
      <p:sp>
        <p:nvSpPr>
          <p:cNvPr id="2" name="Title 1"/>
          <p:cNvSpPr>
            <a:spLocks noGrp="1"/>
          </p:cNvSpPr>
          <p:nvPr>
            <p:ph type="title"/>
          </p:nvPr>
        </p:nvSpPr>
        <p:spPr>
          <a:xfrm>
            <a:off x="148168" y="0"/>
            <a:ext cx="8380799" cy="677651"/>
          </a:xfrm>
        </p:spPr>
        <p:txBody>
          <a:bodyPr>
            <a:normAutofit/>
          </a:bodyPr>
          <a:lstStyle/>
          <a:p>
            <a:r>
              <a:rPr lang="en-US" sz="3200" u="sng" dirty="0" smtClean="0"/>
              <a:t>Bootstrapped out-of-sample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07435" y="679398"/>
            <a:ext cx="8496297" cy="1200329"/>
          </a:xfrm>
          <a:prstGeom prst="rect">
            <a:avLst/>
          </a:prstGeom>
          <a:noFill/>
        </p:spPr>
        <p:txBody>
          <a:bodyPr wrap="square" rtlCol="0">
            <a:spAutoFit/>
          </a:bodyPr>
          <a:lstStyle/>
          <a:p>
            <a:r>
              <a:rPr lang="en-US" dirty="0" smtClean="0"/>
              <a:t>Now that we’ve selected the model hyper-parameters, let’s look at the test error. To get a sense of the variance, we run bootstrap analysis. In real situations, we wouldn’t use the test set to choose which selection criteria is better, but we can use it to construct 95% confidence intervals of our test error.</a:t>
            </a:r>
          </a:p>
        </p:txBody>
      </p:sp>
    </p:spTree>
    <p:extLst>
      <p:ext uri="{BB962C8B-B14F-4D97-AF65-F5344CB8AC3E}">
        <p14:creationId xmlns:p14="http://schemas.microsoft.com/office/powerpoint/2010/main" val="3749106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Model selection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Goals of evaluation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646331"/>
          </a:xfrm>
          <a:prstGeom prst="rect">
            <a:avLst/>
          </a:prstGeom>
          <a:noFill/>
        </p:spPr>
        <p:txBody>
          <a:bodyPr wrap="square" rtlCol="0">
            <a:spAutoFit/>
          </a:bodyPr>
          <a:lstStyle/>
          <a:p>
            <a:r>
              <a:rPr lang="en-US" dirty="0" smtClean="0"/>
              <a:t>The goal of evaluation in model building can be put quite simply: achieve the </a:t>
            </a:r>
            <a:r>
              <a:rPr lang="en-US" b="1" i="1" dirty="0" smtClean="0">
                <a:solidFill>
                  <a:srgbClr val="D1282E"/>
                </a:solidFill>
              </a:rPr>
              <a:t>best generalization performance while avoiding </a:t>
            </a:r>
            <a:r>
              <a:rPr lang="en-US" b="1" i="1" dirty="0" err="1" smtClean="0">
                <a:solidFill>
                  <a:srgbClr val="D1282E"/>
                </a:solidFill>
              </a:rPr>
              <a:t>overfitting</a:t>
            </a:r>
            <a:r>
              <a:rPr lang="en-US" dirty="0" smtClean="0"/>
              <a:t>. </a:t>
            </a:r>
            <a:endParaRPr lang="en-US" dirty="0"/>
          </a:p>
        </p:txBody>
      </p:sp>
      <p:pic>
        <p:nvPicPr>
          <p:cNvPr id="3" name="Picture 2" descr="Screen Shot 2014-10-11 at 7.5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2413000"/>
            <a:ext cx="4267200" cy="997110"/>
          </a:xfrm>
          <a:prstGeom prst="rect">
            <a:avLst/>
          </a:prstGeom>
        </p:spPr>
      </p:pic>
      <p:pic>
        <p:nvPicPr>
          <p:cNvPr id="4" name="Picture 3" descr="Screen Shot 2014-10-11 at 7.55.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900" y="3937000"/>
            <a:ext cx="4432300" cy="1150693"/>
          </a:xfrm>
          <a:prstGeom prst="rect">
            <a:avLst/>
          </a:prstGeom>
        </p:spPr>
      </p:pic>
      <p:sp>
        <p:nvSpPr>
          <p:cNvPr id="5" name="TextBox 4"/>
          <p:cNvSpPr txBox="1"/>
          <p:nvPr/>
        </p:nvSpPr>
        <p:spPr>
          <a:xfrm>
            <a:off x="190500" y="1638300"/>
            <a:ext cx="8160667" cy="646331"/>
          </a:xfrm>
          <a:prstGeom prst="rect">
            <a:avLst/>
          </a:prstGeom>
          <a:noFill/>
        </p:spPr>
        <p:txBody>
          <a:bodyPr wrap="square" rtlCol="0">
            <a:spAutoFit/>
          </a:bodyPr>
          <a:lstStyle/>
          <a:p>
            <a:r>
              <a:rPr lang="en-US" dirty="0" smtClean="0"/>
              <a:t>Remember, in ERM we seek a function f(X) that minimizes the training error (or risk) on our training data.</a:t>
            </a:r>
            <a:endParaRPr lang="en-US" dirty="0"/>
          </a:p>
        </p:txBody>
      </p:sp>
      <p:sp>
        <p:nvSpPr>
          <p:cNvPr id="10" name="TextBox 9"/>
          <p:cNvSpPr txBox="1"/>
          <p:nvPr/>
        </p:nvSpPr>
        <p:spPr>
          <a:xfrm>
            <a:off x="266700" y="3410110"/>
            <a:ext cx="8160667" cy="369332"/>
          </a:xfrm>
          <a:prstGeom prst="rect">
            <a:avLst/>
          </a:prstGeom>
          <a:noFill/>
        </p:spPr>
        <p:txBody>
          <a:bodyPr wrap="square" rtlCol="0">
            <a:spAutoFit/>
          </a:bodyPr>
          <a:lstStyle/>
          <a:p>
            <a:r>
              <a:rPr lang="en-US" b="1" dirty="0" smtClean="0">
                <a:solidFill>
                  <a:srgbClr val="D1282E"/>
                </a:solidFill>
              </a:rPr>
              <a:t>WE ALWAYS</a:t>
            </a:r>
            <a:r>
              <a:rPr lang="en-US" dirty="0" smtClean="0">
                <a:solidFill>
                  <a:srgbClr val="D1282E"/>
                </a:solidFill>
              </a:rPr>
              <a:t> </a:t>
            </a:r>
            <a:r>
              <a:rPr lang="en-US" dirty="0" smtClean="0"/>
              <a:t>want to measure the error on a holdout, or test set, too.</a:t>
            </a:r>
            <a:endParaRPr lang="en-US" dirty="0"/>
          </a:p>
        </p:txBody>
      </p:sp>
      <p:sp>
        <p:nvSpPr>
          <p:cNvPr id="11" name="TextBox 10"/>
          <p:cNvSpPr txBox="1"/>
          <p:nvPr/>
        </p:nvSpPr>
        <p:spPr>
          <a:xfrm>
            <a:off x="266700" y="5087693"/>
            <a:ext cx="8420100" cy="923330"/>
          </a:xfrm>
          <a:prstGeom prst="rect">
            <a:avLst/>
          </a:prstGeom>
          <a:noFill/>
        </p:spPr>
        <p:txBody>
          <a:bodyPr wrap="square" rtlCol="0">
            <a:spAutoFit/>
          </a:bodyPr>
          <a:lstStyle/>
          <a:p>
            <a:r>
              <a:rPr lang="en-US" dirty="0" smtClean="0">
                <a:solidFill>
                  <a:srgbClr val="000000"/>
                </a:solidFill>
              </a:rPr>
              <a:t>We can only be certain our models generalize if we do a correct holdout evaluation. Theory helps us design good algorithms with strong generalization and convergence results, but empirical hold-out testing is always necessary.</a:t>
            </a:r>
            <a:endParaRPr lang="en-US" dirty="0">
              <a:solidFill>
                <a:srgbClr val="000000"/>
              </a:solidFill>
            </a:endParaRPr>
          </a:p>
        </p:txBody>
      </p:sp>
    </p:spTree>
    <p:extLst>
      <p:ext uri="{BB962C8B-B14F-4D97-AF65-F5344CB8AC3E}">
        <p14:creationId xmlns:p14="http://schemas.microsoft.com/office/powerpoint/2010/main" val="385549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Model selection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25968" y="807319"/>
            <a:ext cx="8056032" cy="5324535"/>
          </a:xfrm>
          <a:prstGeom prst="rect">
            <a:avLst/>
          </a:prstGeom>
          <a:noFill/>
        </p:spPr>
        <p:txBody>
          <a:bodyPr wrap="square" rtlCol="0">
            <a:spAutoFit/>
          </a:bodyPr>
          <a:lstStyle/>
          <a:p>
            <a:r>
              <a:rPr lang="en-US" sz="2000" dirty="0" smtClean="0"/>
              <a:t>When we model, we have many choices. We use holdout evaluation methodologies to optimize the following:</a:t>
            </a:r>
          </a:p>
          <a:p>
            <a:endParaRPr lang="en-US" sz="2000" dirty="0" smtClean="0"/>
          </a:p>
          <a:p>
            <a:pPr marL="342900" indent="-342900">
              <a:buFont typeface="Arial"/>
              <a:buChar char="•"/>
            </a:pPr>
            <a:r>
              <a:rPr lang="en-US" sz="2000" b="1" i="1" dirty="0" smtClean="0"/>
              <a:t>Algorithm Selection </a:t>
            </a:r>
          </a:p>
          <a:p>
            <a:r>
              <a:rPr lang="en-US" sz="2000" b="1" i="1" dirty="0"/>
              <a:t> </a:t>
            </a:r>
            <a:r>
              <a:rPr lang="en-US" sz="2000" b="1" i="1" dirty="0" smtClean="0"/>
              <a:t>   </a:t>
            </a:r>
            <a:r>
              <a:rPr lang="en-US" sz="2000" dirty="0" smtClean="0"/>
              <a:t>(i.e., RF vs. Decision Tree vs. Logistic Regression vs. SVM)</a:t>
            </a:r>
          </a:p>
          <a:p>
            <a:pPr marL="342900" indent="-342900">
              <a:buFont typeface="Arial"/>
              <a:buChar char="•"/>
            </a:pPr>
            <a:endParaRPr lang="en-US" sz="2000" dirty="0" smtClean="0"/>
          </a:p>
          <a:p>
            <a:pPr marL="342900" indent="-342900">
              <a:buFont typeface="Arial"/>
              <a:buChar char="•"/>
            </a:pPr>
            <a:r>
              <a:rPr lang="en-US" sz="2000" b="1" i="1" dirty="0" smtClean="0"/>
              <a:t>Feature Selection </a:t>
            </a:r>
          </a:p>
          <a:p>
            <a:endParaRPr lang="en-US" sz="2000" dirty="0" smtClean="0"/>
          </a:p>
          <a:p>
            <a:pPr marL="342900" indent="-342900">
              <a:buFont typeface="Arial"/>
              <a:buChar char="•"/>
            </a:pPr>
            <a:r>
              <a:rPr lang="en-US" sz="2000" b="1" i="1" dirty="0" smtClean="0"/>
              <a:t>Hyper-parameter Selection</a:t>
            </a:r>
            <a:r>
              <a:rPr lang="en-US" sz="2000" dirty="0" smtClean="0"/>
              <a:t>, i.e.,</a:t>
            </a:r>
          </a:p>
          <a:p>
            <a:pPr marL="800100" lvl="1" indent="-342900">
              <a:buFont typeface="Arial"/>
              <a:buChar char="•"/>
            </a:pPr>
            <a:r>
              <a:rPr lang="en-US" sz="2000" dirty="0" smtClean="0"/>
              <a:t>“k” in k-NN</a:t>
            </a:r>
          </a:p>
          <a:p>
            <a:pPr marL="800100" lvl="1" indent="-342900">
              <a:buFont typeface="Arial"/>
              <a:buChar char="•"/>
            </a:pPr>
            <a:r>
              <a:rPr lang="en-US" sz="2000" dirty="0" smtClean="0"/>
              <a:t>“C” in SVM</a:t>
            </a:r>
          </a:p>
          <a:p>
            <a:pPr marL="800100" lvl="1" indent="-342900">
              <a:buFont typeface="Arial"/>
              <a:buChar char="•"/>
            </a:pPr>
            <a:r>
              <a:rPr lang="en-US" sz="2000" dirty="0" err="1" smtClean="0"/>
              <a:t>MaxDepth</a:t>
            </a:r>
            <a:r>
              <a:rPr lang="en-US" sz="2000" dirty="0" smtClean="0"/>
              <a:t>, </a:t>
            </a:r>
            <a:r>
              <a:rPr lang="en-US" sz="2000" dirty="0" err="1" smtClean="0"/>
              <a:t>MinLeafSize</a:t>
            </a:r>
            <a:r>
              <a:rPr lang="en-US" sz="2000" dirty="0" smtClean="0"/>
              <a:t> in Decision Trees</a:t>
            </a:r>
          </a:p>
          <a:p>
            <a:pPr marL="800100" lvl="1" indent="-342900">
              <a:buFont typeface="Arial"/>
              <a:buChar char="•"/>
            </a:pPr>
            <a:r>
              <a:rPr lang="en-US" sz="2000" dirty="0" smtClean="0"/>
              <a:t>Regularization Strength</a:t>
            </a:r>
          </a:p>
          <a:p>
            <a:pPr marL="800100" lvl="1" indent="-342900">
              <a:buFont typeface="Arial"/>
              <a:buChar char="•"/>
            </a:pPr>
            <a:endParaRPr lang="en-US" sz="2000" dirty="0"/>
          </a:p>
          <a:p>
            <a:r>
              <a:rPr lang="en-US" sz="2000" dirty="0" smtClean="0"/>
              <a:t>The optimal configuration of these elements depends on the goals of the problem, which define an appropriate evaluation metric. </a:t>
            </a:r>
          </a:p>
          <a:p>
            <a:pPr marL="800100" lvl="1" indent="-342900">
              <a:buFont typeface="Arial"/>
              <a:buChar char="•"/>
            </a:pPr>
            <a:endParaRPr lang="en-US" sz="2000" dirty="0"/>
          </a:p>
        </p:txBody>
      </p:sp>
    </p:spTree>
    <p:extLst>
      <p:ext uri="{BB962C8B-B14F-4D97-AF65-F5344CB8AC3E}">
        <p14:creationId xmlns:p14="http://schemas.microsoft.com/office/powerpoint/2010/main" val="44937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Basic design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81000" y="1447800"/>
            <a:ext cx="1993900" cy="4889500"/>
            <a:chOff x="381000" y="1147563"/>
            <a:chExt cx="1993900" cy="5024637"/>
          </a:xfrm>
        </p:grpSpPr>
        <p:sp>
          <p:nvSpPr>
            <p:cNvPr id="3" name="Rectangle 2"/>
            <p:cNvSpPr/>
            <p:nvPr/>
          </p:nvSpPr>
          <p:spPr>
            <a:xfrm>
              <a:off x="381000" y="1147563"/>
              <a:ext cx="1993900" cy="24511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000" y="3429000"/>
              <a:ext cx="1993900" cy="13716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000" y="4800600"/>
              <a:ext cx="1993900" cy="1371600"/>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09600" y="1689100"/>
              <a:ext cx="1447800" cy="646331"/>
            </a:xfrm>
            <a:prstGeom prst="rect">
              <a:avLst/>
            </a:prstGeom>
            <a:noFill/>
          </p:spPr>
          <p:txBody>
            <a:bodyPr wrap="square" rtlCol="0">
              <a:spAutoFit/>
            </a:bodyPr>
            <a:lstStyle/>
            <a:p>
              <a:pPr algn="ctr"/>
              <a:r>
                <a:rPr lang="en-US" b="1" dirty="0" smtClean="0">
                  <a:solidFill>
                    <a:schemeClr val="bg1"/>
                  </a:solidFill>
                </a:rPr>
                <a:t>Training Data</a:t>
              </a:r>
              <a:endParaRPr lang="en-US" b="1" dirty="0">
                <a:solidFill>
                  <a:schemeClr val="bg1"/>
                </a:solidFill>
              </a:endParaRPr>
            </a:p>
          </p:txBody>
        </p:sp>
        <p:sp>
          <p:nvSpPr>
            <p:cNvPr id="11" name="TextBox 10"/>
            <p:cNvSpPr txBox="1"/>
            <p:nvPr/>
          </p:nvSpPr>
          <p:spPr>
            <a:xfrm>
              <a:off x="622300" y="3733800"/>
              <a:ext cx="1447800" cy="646331"/>
            </a:xfrm>
            <a:prstGeom prst="rect">
              <a:avLst/>
            </a:prstGeom>
            <a:noFill/>
          </p:spPr>
          <p:txBody>
            <a:bodyPr wrap="square" rtlCol="0">
              <a:spAutoFit/>
            </a:bodyPr>
            <a:lstStyle/>
            <a:p>
              <a:pPr algn="ctr"/>
              <a:r>
                <a:rPr lang="en-US" b="1" dirty="0" smtClean="0"/>
                <a:t>Validation</a:t>
              </a:r>
            </a:p>
            <a:p>
              <a:pPr algn="ctr"/>
              <a:r>
                <a:rPr lang="en-US" b="1" dirty="0" smtClean="0"/>
                <a:t>Data</a:t>
              </a:r>
              <a:endParaRPr lang="en-US" b="1" dirty="0"/>
            </a:p>
          </p:txBody>
        </p:sp>
        <p:sp>
          <p:nvSpPr>
            <p:cNvPr id="12" name="TextBox 11"/>
            <p:cNvSpPr txBox="1"/>
            <p:nvPr/>
          </p:nvSpPr>
          <p:spPr>
            <a:xfrm>
              <a:off x="622300" y="5143500"/>
              <a:ext cx="1447800" cy="646331"/>
            </a:xfrm>
            <a:prstGeom prst="rect">
              <a:avLst/>
            </a:prstGeom>
            <a:noFill/>
          </p:spPr>
          <p:txBody>
            <a:bodyPr wrap="square" rtlCol="0">
              <a:spAutoFit/>
            </a:bodyPr>
            <a:lstStyle/>
            <a:p>
              <a:pPr algn="ctr"/>
              <a:r>
                <a:rPr lang="en-US" b="1" dirty="0" smtClean="0"/>
                <a:t>Test</a:t>
              </a:r>
            </a:p>
            <a:p>
              <a:pPr algn="ctr"/>
              <a:r>
                <a:rPr lang="en-US" b="1" dirty="0" smtClean="0"/>
                <a:t>Data</a:t>
              </a:r>
              <a:endParaRPr lang="en-US" b="1" dirty="0"/>
            </a:p>
          </p:txBody>
        </p:sp>
      </p:grpSp>
      <p:sp>
        <p:nvSpPr>
          <p:cNvPr id="5" name="TextBox 4"/>
          <p:cNvSpPr txBox="1"/>
          <p:nvPr/>
        </p:nvSpPr>
        <p:spPr>
          <a:xfrm>
            <a:off x="180975" y="525244"/>
            <a:ext cx="8173367" cy="646331"/>
          </a:xfrm>
          <a:prstGeom prst="rect">
            <a:avLst/>
          </a:prstGeom>
          <a:noFill/>
        </p:spPr>
        <p:txBody>
          <a:bodyPr wrap="square" rtlCol="0">
            <a:spAutoFit/>
          </a:bodyPr>
          <a:lstStyle/>
          <a:p>
            <a:r>
              <a:rPr lang="en-US" dirty="0" smtClean="0"/>
              <a:t>When doing any sort of model selection, one usually begins by creating 3 splits of the data.</a:t>
            </a:r>
            <a:endParaRPr lang="en-US" dirty="0"/>
          </a:p>
        </p:txBody>
      </p:sp>
      <p:sp>
        <p:nvSpPr>
          <p:cNvPr id="7" name="TextBox 6"/>
          <p:cNvSpPr txBox="1"/>
          <p:nvPr/>
        </p:nvSpPr>
        <p:spPr>
          <a:xfrm>
            <a:off x="2705099" y="1714500"/>
            <a:ext cx="5823867" cy="923330"/>
          </a:xfrm>
          <a:prstGeom prst="rect">
            <a:avLst/>
          </a:prstGeom>
          <a:noFill/>
        </p:spPr>
        <p:txBody>
          <a:bodyPr wrap="square" rtlCol="0">
            <a:spAutoFit/>
          </a:bodyPr>
          <a:lstStyle/>
          <a:p>
            <a:r>
              <a:rPr lang="en-US" b="1" dirty="0" smtClean="0"/>
              <a:t>Training: </a:t>
            </a:r>
            <a:r>
              <a:rPr lang="en-US" dirty="0" smtClean="0"/>
              <a:t>the training data is used to find the optimal function given the model structure (i.e., fixed algorithm, feature set, hyper-parameters).</a:t>
            </a:r>
            <a:endParaRPr lang="en-US" b="1" dirty="0"/>
          </a:p>
        </p:txBody>
      </p:sp>
      <p:sp>
        <p:nvSpPr>
          <p:cNvPr id="16" name="TextBox 15"/>
          <p:cNvSpPr txBox="1"/>
          <p:nvPr/>
        </p:nvSpPr>
        <p:spPr>
          <a:xfrm>
            <a:off x="2705100" y="3629778"/>
            <a:ext cx="5823867" cy="1200329"/>
          </a:xfrm>
          <a:prstGeom prst="rect">
            <a:avLst/>
          </a:prstGeom>
          <a:noFill/>
        </p:spPr>
        <p:txBody>
          <a:bodyPr wrap="square" rtlCol="0">
            <a:spAutoFit/>
          </a:bodyPr>
          <a:lstStyle/>
          <a:p>
            <a:r>
              <a:rPr lang="en-US" b="1" dirty="0" smtClean="0"/>
              <a:t>Validation: </a:t>
            </a:r>
            <a:r>
              <a:rPr lang="en-US" dirty="0" smtClean="0"/>
              <a:t>the validation data is used to evaluate the loss/risk for a given model configuration. The configuration with the best loss/risk is selected as the final model </a:t>
            </a:r>
            <a:endParaRPr lang="en-US" b="1" dirty="0"/>
          </a:p>
        </p:txBody>
      </p:sp>
      <p:sp>
        <p:nvSpPr>
          <p:cNvPr id="17" name="TextBox 16"/>
          <p:cNvSpPr txBox="1"/>
          <p:nvPr/>
        </p:nvSpPr>
        <p:spPr>
          <a:xfrm>
            <a:off x="2705100" y="5304973"/>
            <a:ext cx="5823867" cy="646331"/>
          </a:xfrm>
          <a:prstGeom prst="rect">
            <a:avLst/>
          </a:prstGeom>
          <a:noFill/>
        </p:spPr>
        <p:txBody>
          <a:bodyPr wrap="square" rtlCol="0">
            <a:spAutoFit/>
          </a:bodyPr>
          <a:lstStyle/>
          <a:p>
            <a:r>
              <a:rPr lang="en-US" b="1" dirty="0" smtClean="0"/>
              <a:t>Test: </a:t>
            </a:r>
            <a:r>
              <a:rPr lang="en-US" dirty="0" smtClean="0"/>
              <a:t>test data is not used for any parameter or model selection. It is only used as a generalization measure.</a:t>
            </a:r>
            <a:endParaRPr lang="en-US" b="1" dirty="0"/>
          </a:p>
        </p:txBody>
      </p:sp>
    </p:spTree>
    <p:extLst>
      <p:ext uri="{BB962C8B-B14F-4D97-AF65-F5344CB8AC3E}">
        <p14:creationId xmlns:p14="http://schemas.microsoft.com/office/powerpoint/2010/main" val="1079923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fontScale="90000"/>
          </a:bodyPr>
          <a:lstStyle/>
          <a:p>
            <a:r>
              <a:rPr lang="en-US" sz="3200" u="sng" dirty="0" smtClean="0"/>
              <a:t>Example model selection routine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71500" y="908476"/>
            <a:ext cx="2447925" cy="738664"/>
          </a:xfrm>
          <a:prstGeom prst="rect">
            <a:avLst/>
          </a:prstGeom>
          <a:noFill/>
        </p:spPr>
        <p:txBody>
          <a:bodyPr wrap="square" rtlCol="0">
            <a:spAutoFit/>
          </a:bodyPr>
          <a:lstStyle/>
          <a:p>
            <a:r>
              <a:rPr lang="en-US" sz="1400" b="1" dirty="0" smtClean="0"/>
              <a:t>Define: Training Data</a:t>
            </a:r>
          </a:p>
          <a:p>
            <a:r>
              <a:rPr lang="en-US" sz="1400" b="1" dirty="0" smtClean="0"/>
              <a:t>Define: Validation Data</a:t>
            </a:r>
          </a:p>
          <a:p>
            <a:r>
              <a:rPr lang="en-US" sz="1400" b="1" dirty="0" smtClean="0"/>
              <a:t>Define: Test Data</a:t>
            </a:r>
          </a:p>
        </p:txBody>
      </p:sp>
      <p:pic>
        <p:nvPicPr>
          <p:cNvPr id="13" name="Picture 12" descr="Screen Shot 2014-10-11 at 8.36.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778000"/>
            <a:ext cx="8113322" cy="4000499"/>
          </a:xfrm>
          <a:prstGeom prst="rect">
            <a:avLst/>
          </a:prstGeom>
        </p:spPr>
      </p:pic>
    </p:spTree>
    <p:extLst>
      <p:ext uri="{BB962C8B-B14F-4D97-AF65-F5344CB8AC3E}">
        <p14:creationId xmlns:p14="http://schemas.microsoft.com/office/powerpoint/2010/main" val="370382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Some notes on validation risk</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Screen Shot 2014-10-11 at 8.36.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45" y="2374900"/>
            <a:ext cx="8113322" cy="4000499"/>
          </a:xfrm>
          <a:prstGeom prst="rect">
            <a:avLst/>
          </a:prstGeom>
        </p:spPr>
      </p:pic>
      <p:sp>
        <p:nvSpPr>
          <p:cNvPr id="6" name="Rectangle 5"/>
          <p:cNvSpPr/>
          <p:nvPr/>
        </p:nvSpPr>
        <p:spPr>
          <a:xfrm>
            <a:off x="292100" y="2006600"/>
            <a:ext cx="83820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82575" y="4444999"/>
            <a:ext cx="8382000" cy="17271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92100" y="820519"/>
            <a:ext cx="8004455" cy="2308324"/>
          </a:xfrm>
          <a:prstGeom prst="rect">
            <a:avLst/>
          </a:prstGeom>
          <a:noFill/>
        </p:spPr>
        <p:txBody>
          <a:bodyPr wrap="square" rtlCol="0">
            <a:spAutoFit/>
          </a:bodyPr>
          <a:lstStyle/>
          <a:p>
            <a:r>
              <a:rPr lang="en-US" b="1" i="1" dirty="0" smtClean="0"/>
              <a:t>The validation loss metric </a:t>
            </a:r>
            <a:r>
              <a:rPr lang="en-US" b="1" i="1" dirty="0" smtClean="0">
                <a:solidFill>
                  <a:schemeClr val="tx2"/>
                </a:solidFill>
              </a:rPr>
              <a:t>does not </a:t>
            </a:r>
            <a:r>
              <a:rPr lang="en-US" b="1" i="1" dirty="0" smtClean="0"/>
              <a:t>have to be the same as the training loss.</a:t>
            </a:r>
          </a:p>
          <a:p>
            <a:pPr marL="285750" indent="-285750">
              <a:buFont typeface="Arial"/>
              <a:buChar char="•"/>
            </a:pPr>
            <a:r>
              <a:rPr lang="en-US" dirty="0" smtClean="0"/>
              <a:t> Sometimes we need a loss metric for an application that is not very easy or even possible to directly minimize.</a:t>
            </a:r>
          </a:p>
          <a:p>
            <a:pPr marL="285750" indent="-285750">
              <a:buFont typeface="Arial"/>
              <a:buChar char="•"/>
            </a:pPr>
            <a:r>
              <a:rPr lang="en-US" dirty="0" smtClean="0"/>
              <a:t> I.e., we use logistic-loss to find </a:t>
            </a:r>
            <a:r>
              <a:rPr lang="en-US" i="1" dirty="0" smtClean="0"/>
              <a:t>f </a:t>
            </a:r>
            <a:r>
              <a:rPr lang="en-US" dirty="0" smtClean="0"/>
              <a:t>but we really need a loss metric that enables optimal ranking (such as AUC)</a:t>
            </a:r>
          </a:p>
          <a:p>
            <a:pPr marL="285750" indent="-285750">
              <a:buFont typeface="Arial"/>
              <a:buChar char="•"/>
            </a:pPr>
            <a:r>
              <a:rPr lang="en-US" dirty="0" smtClean="0"/>
              <a:t>We might want to minimize a training loss metric, but maximize the validation metric (again logistic-loss vs. AUC)</a:t>
            </a:r>
            <a:endParaRPr lang="en-US" dirty="0"/>
          </a:p>
        </p:txBody>
      </p:sp>
      <p:sp>
        <p:nvSpPr>
          <p:cNvPr id="3" name="Rectangle 2"/>
          <p:cNvSpPr/>
          <p:nvPr/>
        </p:nvSpPr>
        <p:spPr>
          <a:xfrm>
            <a:off x="292100" y="3327400"/>
            <a:ext cx="8382000" cy="1422400"/>
          </a:xfrm>
          <a:prstGeom prst="rect">
            <a:avLst/>
          </a:prstGeom>
          <a:noFill/>
          <a:ln w="412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542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Cross-validation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642435"/>
            <a:ext cx="8632825" cy="923330"/>
          </a:xfrm>
          <a:prstGeom prst="rect">
            <a:avLst/>
          </a:prstGeom>
          <a:noFill/>
        </p:spPr>
        <p:txBody>
          <a:bodyPr wrap="square" rtlCol="0">
            <a:spAutoFit/>
          </a:bodyPr>
          <a:lstStyle/>
          <a:p>
            <a:r>
              <a:rPr lang="en-US" dirty="0" smtClean="0"/>
              <a:t>Sometimes we don’t have enough data to do a single train/validation/test split.</a:t>
            </a:r>
          </a:p>
          <a:p>
            <a:endParaRPr lang="en-US" dirty="0"/>
          </a:p>
          <a:p>
            <a:r>
              <a:rPr lang="en-US" dirty="0" smtClean="0"/>
              <a:t>We can “recycle” data by using k-fold cross validation as our validation scheme.</a:t>
            </a:r>
          </a:p>
        </p:txBody>
      </p:sp>
      <p:grpSp>
        <p:nvGrpSpPr>
          <p:cNvPr id="7" name="Group 6"/>
          <p:cNvGrpSpPr/>
          <p:nvPr/>
        </p:nvGrpSpPr>
        <p:grpSpPr>
          <a:xfrm>
            <a:off x="423333" y="1883823"/>
            <a:ext cx="7597633" cy="4368800"/>
            <a:chOff x="406400" y="1714493"/>
            <a:chExt cx="7597633" cy="4368800"/>
          </a:xfrm>
        </p:grpSpPr>
        <p:sp>
          <p:nvSpPr>
            <p:cNvPr id="3" name="Rectangle 2"/>
            <p:cNvSpPr/>
            <p:nvPr/>
          </p:nvSpPr>
          <p:spPr>
            <a:xfrm>
              <a:off x="1594767" y="17144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19100" y="1803393"/>
              <a:ext cx="1041400" cy="369332"/>
            </a:xfrm>
            <a:prstGeom prst="rect">
              <a:avLst/>
            </a:prstGeom>
            <a:noFill/>
          </p:spPr>
          <p:txBody>
            <a:bodyPr wrap="square" rtlCol="0">
              <a:spAutoFit/>
            </a:bodyPr>
            <a:lstStyle/>
            <a:p>
              <a:r>
                <a:rPr lang="en-US" i="1" dirty="0" smtClean="0"/>
                <a:t>Fold 1</a:t>
              </a:r>
              <a:endParaRPr lang="en-US" i="1" dirty="0"/>
            </a:p>
          </p:txBody>
        </p:sp>
        <p:sp>
          <p:nvSpPr>
            <p:cNvPr id="6" name="Rectangle 5"/>
            <p:cNvSpPr/>
            <p:nvPr/>
          </p:nvSpPr>
          <p:spPr>
            <a:xfrm>
              <a:off x="1594767" y="17144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82067" y="25526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06400" y="2641593"/>
              <a:ext cx="1041400" cy="369332"/>
            </a:xfrm>
            <a:prstGeom prst="rect">
              <a:avLst/>
            </a:prstGeom>
            <a:noFill/>
          </p:spPr>
          <p:txBody>
            <a:bodyPr wrap="square" rtlCol="0">
              <a:spAutoFit/>
            </a:bodyPr>
            <a:lstStyle/>
            <a:p>
              <a:r>
                <a:rPr lang="en-US" i="1" dirty="0" smtClean="0"/>
                <a:t>Fold 2</a:t>
              </a:r>
              <a:endParaRPr lang="en-US" i="1" dirty="0"/>
            </a:p>
          </p:txBody>
        </p:sp>
        <p:sp>
          <p:nvSpPr>
            <p:cNvPr id="14" name="Rectangle 13"/>
            <p:cNvSpPr/>
            <p:nvPr/>
          </p:nvSpPr>
          <p:spPr>
            <a:xfrm>
              <a:off x="2259387" y="25526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94767" y="33908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19100" y="3479793"/>
              <a:ext cx="1041400" cy="369332"/>
            </a:xfrm>
            <a:prstGeom prst="rect">
              <a:avLst/>
            </a:prstGeom>
            <a:noFill/>
          </p:spPr>
          <p:txBody>
            <a:bodyPr wrap="square" rtlCol="0">
              <a:spAutoFit/>
            </a:bodyPr>
            <a:lstStyle/>
            <a:p>
              <a:r>
                <a:rPr lang="en-US" i="1" dirty="0" smtClean="0"/>
                <a:t>Fold 3</a:t>
              </a:r>
              <a:endParaRPr lang="en-US" i="1" dirty="0"/>
            </a:p>
          </p:txBody>
        </p:sp>
        <p:sp>
          <p:nvSpPr>
            <p:cNvPr id="17" name="Rectangle 16"/>
            <p:cNvSpPr/>
            <p:nvPr/>
          </p:nvSpPr>
          <p:spPr>
            <a:xfrm>
              <a:off x="2932474" y="33908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594767" y="48005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9100" y="4889493"/>
              <a:ext cx="1041400" cy="369332"/>
            </a:xfrm>
            <a:prstGeom prst="rect">
              <a:avLst/>
            </a:prstGeom>
            <a:noFill/>
          </p:spPr>
          <p:txBody>
            <a:bodyPr wrap="square" rtlCol="0">
              <a:spAutoFit/>
            </a:bodyPr>
            <a:lstStyle/>
            <a:p>
              <a:r>
                <a:rPr lang="en-US" i="1" dirty="0" smtClean="0"/>
                <a:t>Fold k-1</a:t>
              </a:r>
              <a:endParaRPr lang="en-US" i="1" dirty="0"/>
            </a:p>
          </p:txBody>
        </p:sp>
        <p:sp>
          <p:nvSpPr>
            <p:cNvPr id="20" name="Rectangle 19"/>
            <p:cNvSpPr/>
            <p:nvPr/>
          </p:nvSpPr>
          <p:spPr>
            <a:xfrm>
              <a:off x="6687467" y="48005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607467" y="56006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31800" y="5689593"/>
              <a:ext cx="1041400" cy="369332"/>
            </a:xfrm>
            <a:prstGeom prst="rect">
              <a:avLst/>
            </a:prstGeom>
            <a:noFill/>
          </p:spPr>
          <p:txBody>
            <a:bodyPr wrap="square" rtlCol="0">
              <a:spAutoFit/>
            </a:bodyPr>
            <a:lstStyle/>
            <a:p>
              <a:r>
                <a:rPr lang="en-US" i="1" dirty="0" smtClean="0"/>
                <a:t>Fold k</a:t>
              </a:r>
              <a:endParaRPr lang="en-US" i="1" dirty="0"/>
            </a:p>
          </p:txBody>
        </p:sp>
        <p:sp>
          <p:nvSpPr>
            <p:cNvPr id="23" name="Rectangle 22"/>
            <p:cNvSpPr/>
            <p:nvPr/>
          </p:nvSpPr>
          <p:spPr>
            <a:xfrm>
              <a:off x="7312800" y="56006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051005" y="4131740"/>
            <a:ext cx="3434460" cy="584776"/>
          </a:xfrm>
          <a:prstGeom prst="rect">
            <a:avLst/>
          </a:prstGeom>
          <a:noFill/>
        </p:spPr>
        <p:txBody>
          <a:bodyPr wrap="square" rtlCol="0">
            <a:spAutoFit/>
          </a:bodyPr>
          <a:lstStyle/>
          <a:p>
            <a:pPr algn="ctr"/>
            <a:r>
              <a:rPr lang="en-US" sz="3200" dirty="0" smtClean="0"/>
              <a:t>…</a:t>
            </a:r>
            <a:endParaRPr lang="en-US" sz="3200" dirty="0"/>
          </a:p>
        </p:txBody>
      </p:sp>
    </p:spTree>
    <p:extLst>
      <p:ext uri="{BB962C8B-B14F-4D97-AF65-F5344CB8AC3E}">
        <p14:creationId xmlns:p14="http://schemas.microsoft.com/office/powerpoint/2010/main" val="176079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Example x-validation scheme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68300" y="800755"/>
            <a:ext cx="2447925" cy="523220"/>
          </a:xfrm>
          <a:prstGeom prst="rect">
            <a:avLst/>
          </a:prstGeom>
          <a:noFill/>
        </p:spPr>
        <p:txBody>
          <a:bodyPr wrap="square" rtlCol="0">
            <a:spAutoFit/>
          </a:bodyPr>
          <a:lstStyle/>
          <a:p>
            <a:r>
              <a:rPr lang="en-US" sz="1400" b="1" dirty="0" smtClean="0"/>
              <a:t>Define: Training Data</a:t>
            </a:r>
          </a:p>
          <a:p>
            <a:r>
              <a:rPr lang="en-US" sz="1400" b="1" dirty="0" smtClean="0"/>
              <a:t>Define: Test Data</a:t>
            </a:r>
          </a:p>
        </p:txBody>
      </p:sp>
      <p:pic>
        <p:nvPicPr>
          <p:cNvPr id="3" name="Picture 2" descr="Screen Shot 2014-10-11 at 9.02.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92" y="1323975"/>
            <a:ext cx="8128000" cy="4222338"/>
          </a:xfrm>
          <a:prstGeom prst="rect">
            <a:avLst/>
          </a:prstGeom>
        </p:spPr>
      </p:pic>
    </p:spTree>
    <p:extLst>
      <p:ext uri="{BB962C8B-B14F-4D97-AF65-F5344CB8AC3E}">
        <p14:creationId xmlns:p14="http://schemas.microsoft.com/office/powerpoint/2010/main" val="1989427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24473</TotalTime>
  <Words>1237</Words>
  <Application>Microsoft Macintosh PowerPoint</Application>
  <PresentationFormat>On-screen Show (4:3)</PresentationFormat>
  <Paragraphs>132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Century Gothic</vt:lpstr>
      <vt:lpstr>Arial</vt:lpstr>
      <vt:lpstr>Essential</vt:lpstr>
      <vt:lpstr>PowerPoint Presentation</vt:lpstr>
      <vt:lpstr>Model selection</vt:lpstr>
      <vt:lpstr>Goals of evaluation</vt:lpstr>
      <vt:lpstr>Model selection</vt:lpstr>
      <vt:lpstr>Basic design</vt:lpstr>
      <vt:lpstr>Example model selection routine</vt:lpstr>
      <vt:lpstr>Some notes on validation risk</vt:lpstr>
      <vt:lpstr>Cross-validation</vt:lpstr>
      <vt:lpstr>Example x-validation scheme</vt:lpstr>
      <vt:lpstr>Some x-val notes</vt:lpstr>
      <vt:lpstr>Estimation variance</vt:lpstr>
      <vt:lpstr>The bootstrap procedure</vt:lpstr>
      <vt:lpstr>Example model selection</vt:lpstr>
      <vt:lpstr>Results of xvalidation</vt:lpstr>
      <vt:lpstr>Results of xvalidation -zoomed</vt:lpstr>
      <vt:lpstr>Bootstrapped out-of-sample</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265</cp:revision>
  <dcterms:created xsi:type="dcterms:W3CDTF">2014-08-12T17:27:36Z</dcterms:created>
  <dcterms:modified xsi:type="dcterms:W3CDTF">2015-10-02T14:48:37Z</dcterms:modified>
</cp:coreProperties>
</file>