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3"/>
  </p:notesMasterIdLst>
  <p:sldIdLst>
    <p:sldId id="256" r:id="rId4"/>
    <p:sldId id="261" r:id="rId5"/>
    <p:sldId id="301" r:id="rId6"/>
    <p:sldId id="299" r:id="rId7"/>
    <p:sldId id="300" r:id="rId8"/>
    <p:sldId id="297" r:id="rId9"/>
    <p:sldId id="303" r:id="rId10"/>
    <p:sldId id="306" r:id="rId11"/>
    <p:sldId id="319" r:id="rId12"/>
    <p:sldId id="320" r:id="rId13"/>
    <p:sldId id="318" r:id="rId14"/>
    <p:sldId id="308" r:id="rId15"/>
    <p:sldId id="309" r:id="rId16"/>
    <p:sldId id="307" r:id="rId17"/>
    <p:sldId id="313" r:id="rId18"/>
    <p:sldId id="310" r:id="rId19"/>
    <p:sldId id="311" r:id="rId20"/>
    <p:sldId id="312" r:id="rId21"/>
    <p:sldId id="314" r:id="rId2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3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161"/>
    <a:srgbClr val="0FD723"/>
    <a:srgbClr val="00CA5D"/>
    <a:srgbClr val="ED1C24"/>
    <a:srgbClr val="F2BF27"/>
    <a:srgbClr val="FFCE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03"/>
    <p:restoredTop sz="94633"/>
  </p:normalViewPr>
  <p:slideViewPr>
    <p:cSldViewPr>
      <p:cViewPr varScale="1">
        <p:scale>
          <a:sx n="108" d="100"/>
          <a:sy n="108" d="100"/>
        </p:scale>
        <p:origin x="250" y="62"/>
      </p:cViewPr>
      <p:guideLst>
        <p:guide orient="horz" pos="193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5DA3F-ED3A-4897-B8F3-C49A97F730D1}" type="datetimeFigureOut">
              <a:rPr lang="ko-KR" altLang="en-US" smtClean="0"/>
              <a:t>2019-02-15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9ED4F-90B4-4BD8-A817-6A0A9D03637F}" type="slidenum">
              <a:rPr lang="ko-KR" altLang="en-US" smtClean="0"/>
              <a:t>‹#›</a:t>
            </a:fld>
            <a:endParaRPr lang="ko-KR" altLang="en-US"/>
          </a:p>
        </p:txBody>
      </p:sp>
    </p:spTree>
    <p:extLst>
      <p:ext uri="{BB962C8B-B14F-4D97-AF65-F5344CB8AC3E}">
        <p14:creationId xmlns:p14="http://schemas.microsoft.com/office/powerpoint/2010/main" val="33418004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spTree>
      <p:nvGrpSpPr>
        <p:cNvPr id="1" name=""/>
        <p:cNvGrpSpPr/>
        <p:nvPr/>
      </p:nvGrpSpPr>
      <p:grpSpPr>
        <a:xfrm>
          <a:off x="0" y="0"/>
          <a:ext cx="0" cy="0"/>
          <a:chOff x="0" y="0"/>
          <a:chExt cx="0" cy="0"/>
        </a:xfrm>
      </p:grpSpPr>
      <p:sp>
        <p:nvSpPr>
          <p:cNvPr id="3" name="Rectangle 2"/>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 name="그룹 3">
            <a:extLst>
              <a:ext uri="{FF2B5EF4-FFF2-40B4-BE49-F238E27FC236}">
                <a16:creationId xmlns:a16="http://schemas.microsoft.com/office/drawing/2014/main" id="{F921D975-47B7-40FA-B919-8B79C77FC0F2}"/>
              </a:ext>
            </a:extLst>
          </p:cNvPr>
          <p:cNvGrpSpPr/>
          <p:nvPr userDrawn="1"/>
        </p:nvGrpSpPr>
        <p:grpSpPr>
          <a:xfrm>
            <a:off x="4572000" y="387072"/>
            <a:ext cx="4569687" cy="4756528"/>
            <a:chOff x="4572000" y="387072"/>
            <a:chExt cx="4569687" cy="4756528"/>
          </a:xfrm>
        </p:grpSpPr>
        <p:sp>
          <p:nvSpPr>
            <p:cNvPr id="38" name="자유형: 도형 37">
              <a:extLst>
                <a:ext uri="{FF2B5EF4-FFF2-40B4-BE49-F238E27FC236}">
                  <a16:creationId xmlns:a16="http://schemas.microsoft.com/office/drawing/2014/main" id="{3D941B2F-ACDE-44DC-AD51-21CFD90B9D89}"/>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28" name="그룹 27">
              <a:extLst>
                <a:ext uri="{FF2B5EF4-FFF2-40B4-BE49-F238E27FC236}">
                  <a16:creationId xmlns:a16="http://schemas.microsoft.com/office/drawing/2014/main" id="{F6BA73B4-BC5C-4378-A083-948505655B7B}"/>
                </a:ext>
              </a:extLst>
            </p:cNvPr>
            <p:cNvGrpSpPr/>
            <p:nvPr userDrawn="1"/>
          </p:nvGrpSpPr>
          <p:grpSpPr>
            <a:xfrm>
              <a:off x="6992136" y="387072"/>
              <a:ext cx="704897" cy="1355021"/>
              <a:chOff x="5304862" y="-789923"/>
              <a:chExt cx="645890" cy="1241591"/>
            </a:xfrm>
          </p:grpSpPr>
          <p:grpSp>
            <p:nvGrpSpPr>
              <p:cNvPr id="29" name="그룹 28">
                <a:extLst>
                  <a:ext uri="{FF2B5EF4-FFF2-40B4-BE49-F238E27FC236}">
                    <a16:creationId xmlns:a16="http://schemas.microsoft.com/office/drawing/2014/main" id="{269974D1-7996-4667-BA09-83671B53C878}"/>
                  </a:ext>
                </a:extLst>
              </p:cNvPr>
              <p:cNvGrpSpPr/>
              <p:nvPr userDrawn="1"/>
            </p:nvGrpSpPr>
            <p:grpSpPr>
              <a:xfrm>
                <a:off x="5377232" y="-789923"/>
                <a:ext cx="495969" cy="1052585"/>
                <a:chOff x="5868144" y="-857099"/>
                <a:chExt cx="495969" cy="1052585"/>
              </a:xfrm>
            </p:grpSpPr>
            <p:sp>
              <p:nvSpPr>
                <p:cNvPr id="34" name="이등변 삼각형 49">
                  <a:extLst>
                    <a:ext uri="{FF2B5EF4-FFF2-40B4-BE49-F238E27FC236}">
                      <a16:creationId xmlns:a16="http://schemas.microsoft.com/office/drawing/2014/main" id="{28E40F27-2EBF-4762-A766-35C37FBBB4FC}"/>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자유형: 도형 34">
                  <a:extLst>
                    <a:ext uri="{FF2B5EF4-FFF2-40B4-BE49-F238E27FC236}">
                      <a16:creationId xmlns:a16="http://schemas.microsoft.com/office/drawing/2014/main" id="{8F48F4F8-139B-4033-8A10-8F6699C3926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자유형: 도형 35">
                  <a:extLst>
                    <a:ext uri="{FF2B5EF4-FFF2-40B4-BE49-F238E27FC236}">
                      <a16:creationId xmlns:a16="http://schemas.microsoft.com/office/drawing/2014/main" id="{1B13B33C-E953-4CCE-A9B0-8BAF1A14BCD1}"/>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0" name="타원 29">
                <a:extLst>
                  <a:ext uri="{FF2B5EF4-FFF2-40B4-BE49-F238E27FC236}">
                    <a16:creationId xmlns:a16="http://schemas.microsoft.com/office/drawing/2014/main" id="{C8CF60D7-5C5A-451E-BE72-BA888208BAF2}"/>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47DE17EC-22E7-4731-8B49-B51235A1DF1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자유형: 도형 31">
                <a:extLst>
                  <a:ext uri="{FF2B5EF4-FFF2-40B4-BE49-F238E27FC236}">
                    <a16:creationId xmlns:a16="http://schemas.microsoft.com/office/drawing/2014/main" id="{548997DE-64C7-44A9-A88E-2031BD44F47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자유형: 도형 32">
                <a:extLst>
                  <a:ext uri="{FF2B5EF4-FFF2-40B4-BE49-F238E27FC236}">
                    <a16:creationId xmlns:a16="http://schemas.microsoft.com/office/drawing/2014/main" id="{4E2EBBBA-5F6E-4A7C-B230-6E02F5B0DE65}"/>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userDrawn="1">
            <p:ph type="body" sz="quarter" idx="10" hasCustomPrompt="1"/>
          </p:nvPr>
        </p:nvSpPr>
        <p:spPr>
          <a:xfrm>
            <a:off x="323528" y="2787774"/>
            <a:ext cx="3816424" cy="1080121"/>
          </a:xfrm>
          <a:prstGeom prst="rect">
            <a:avLst/>
          </a:prstGeom>
        </p:spPr>
        <p:txBody>
          <a:bodyPr anchor="ctr"/>
          <a:lstStyle>
            <a:lvl1pPr marL="0" indent="0" algn="l">
              <a:lnSpc>
                <a:spcPct val="80000"/>
              </a:lnSpc>
              <a:buNone/>
              <a:defRPr sz="3600" b="1" baseline="0">
                <a:solidFill>
                  <a:schemeClr val="tx1">
                    <a:lumMod val="75000"/>
                    <a:lumOff val="25000"/>
                  </a:schemeClr>
                </a:solidFill>
                <a:latin typeface="+mj-lt"/>
                <a:cs typeface="Arial" pitchFamily="34" charset="0"/>
              </a:defRPr>
            </a:lvl1pPr>
          </a:lstStyle>
          <a:p>
            <a:pPr fontAlgn="auto">
              <a:lnSpc>
                <a:spcPct val="100000"/>
              </a:lnSpc>
              <a:spcBef>
                <a:spcPts val="0"/>
              </a:spcBef>
              <a:spcAft>
                <a:spcPts val="0"/>
              </a:spcAft>
              <a:defRPr/>
            </a:pPr>
            <a:r>
              <a:rPr lang="en-US" altLang="ko-KR" dirty="0">
                <a:ea typeface="맑은 고딕" pitchFamily="50" charset="-127"/>
              </a:rPr>
              <a:t>FREE PPT </a:t>
            </a:r>
          </a:p>
          <a:p>
            <a:pPr fontAlgn="auto">
              <a:lnSpc>
                <a:spcPct val="100000"/>
              </a:lnSpc>
              <a:spcBef>
                <a:spcPts val="0"/>
              </a:spcBef>
              <a:spcAft>
                <a:spcPts val="0"/>
              </a:spcAft>
              <a:defRPr/>
            </a:pPr>
            <a:r>
              <a:rPr lang="en-US" altLang="ko-KR" dirty="0">
                <a:ea typeface="맑은 고딕" pitchFamily="50" charset="-127"/>
              </a:rPr>
              <a:t>TEMPLATES</a:t>
            </a:r>
            <a:endParaRPr lang="en-US" altLang="ko-KR" b="1" dirty="0">
              <a:solidFill>
                <a:schemeClr val="tx1">
                  <a:lumMod val="75000"/>
                  <a:lumOff val="25000"/>
                </a:schemeClr>
              </a:solidFill>
            </a:endParaRPr>
          </a:p>
        </p:txBody>
      </p:sp>
      <p:sp>
        <p:nvSpPr>
          <p:cNvPr id="11" name="Text Placeholder 9"/>
          <p:cNvSpPr>
            <a:spLocks noGrp="1"/>
          </p:cNvSpPr>
          <p:nvPr userDrawn="1">
            <p:ph type="body" sz="quarter" idx="11" hasCustomPrompt="1"/>
          </p:nvPr>
        </p:nvSpPr>
        <p:spPr>
          <a:xfrm>
            <a:off x="323380" y="3867894"/>
            <a:ext cx="3816424"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fontAlgn="auto">
              <a:spcBef>
                <a:spcPts val="0"/>
              </a:spcBef>
              <a:spcAft>
                <a:spcPts val="0"/>
              </a:spcAft>
              <a:defRPr/>
            </a:pPr>
            <a:r>
              <a:rPr lang="en-US" altLang="ko-KR" b="1" dirty="0"/>
              <a:t>INSERT THE TITLE </a:t>
            </a:r>
          </a:p>
          <a:p>
            <a:pPr fontAlgn="auto">
              <a:spcBef>
                <a:spcPts val="0"/>
              </a:spcBef>
              <a:spcAft>
                <a:spcPts val="0"/>
              </a:spcAft>
              <a:defRPr/>
            </a:pPr>
            <a:r>
              <a:rPr lang="en-US" altLang="ko-KR" b="1" dirty="0"/>
              <a:t>OF YOUR PRESENTATION HERE    </a:t>
            </a:r>
          </a:p>
        </p:txBody>
      </p:sp>
      <p:sp>
        <p:nvSpPr>
          <p:cNvPr id="6" name="Rectangle 5"/>
          <p:cNvSpPr/>
          <p:nvPr userDrawn="1"/>
        </p:nvSpPr>
        <p:spPr>
          <a:xfrm>
            <a:off x="0" y="4731990"/>
            <a:ext cx="9144000" cy="41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1" name="그림 개체 틀 10">
            <a:extLst>
              <a:ext uri="{FF2B5EF4-FFF2-40B4-BE49-F238E27FC236}">
                <a16:creationId xmlns:a16="http://schemas.microsoft.com/office/drawing/2014/main" id="{24943D91-C407-41C1-8574-76661B571395}"/>
              </a:ext>
            </a:extLst>
          </p:cNvPr>
          <p:cNvSpPr>
            <a:spLocks noGrp="1"/>
          </p:cNvSpPr>
          <p:nvPr>
            <p:ph type="pic" idx="1" hasCustomPrompt="1"/>
          </p:nvPr>
        </p:nvSpPr>
        <p:spPr>
          <a:xfrm>
            <a:off x="5148065" y="1431235"/>
            <a:ext cx="2568434" cy="2280270"/>
          </a:xfrm>
          <a:custGeom>
            <a:avLst/>
            <a:gdLst>
              <a:gd name="connsiteX0" fmla="*/ 125450 w 2568434"/>
              <a:gd name="connsiteY0" fmla="*/ 111684 h 2280270"/>
              <a:gd name="connsiteX1" fmla="*/ 2442984 w 2568434"/>
              <a:gd name="connsiteY1" fmla="*/ 111684 h 2280270"/>
              <a:gd name="connsiteX2" fmla="*/ 2442984 w 2568434"/>
              <a:gd name="connsiteY2" fmla="*/ 2168586 h 2280270"/>
              <a:gd name="connsiteX3" fmla="*/ 125450 w 2568434"/>
              <a:gd name="connsiteY3" fmla="*/ 2168586 h 2280270"/>
              <a:gd name="connsiteX4" fmla="*/ 96085 w 2568434"/>
              <a:gd name="connsiteY4" fmla="*/ 82319 h 2280270"/>
              <a:gd name="connsiteX5" fmla="*/ 96085 w 2568434"/>
              <a:gd name="connsiteY5" fmla="*/ 2197951 h 2280270"/>
              <a:gd name="connsiteX6" fmla="*/ 2472349 w 2568434"/>
              <a:gd name="connsiteY6" fmla="*/ 2197951 h 2280270"/>
              <a:gd name="connsiteX7" fmla="*/ 2472349 w 2568434"/>
              <a:gd name="connsiteY7" fmla="*/ 82319 h 2280270"/>
              <a:gd name="connsiteX8" fmla="*/ 0 w 2568434"/>
              <a:gd name="connsiteY8" fmla="*/ 0 h 2280270"/>
              <a:gd name="connsiteX9" fmla="*/ 2568434 w 2568434"/>
              <a:gd name="connsiteY9" fmla="*/ 0 h 2280270"/>
              <a:gd name="connsiteX10" fmla="*/ 2568434 w 2568434"/>
              <a:gd name="connsiteY10" fmla="*/ 2280270 h 2280270"/>
              <a:gd name="connsiteX11" fmla="*/ 0 w 2568434"/>
              <a:gd name="connsiteY11" fmla="*/ 2280270 h 228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8434" h="2280270">
                <a:moveTo>
                  <a:pt x="125450" y="111684"/>
                </a:moveTo>
                <a:lnTo>
                  <a:pt x="2442984" y="111684"/>
                </a:lnTo>
                <a:lnTo>
                  <a:pt x="2442984" y="2168586"/>
                </a:lnTo>
                <a:lnTo>
                  <a:pt x="125450" y="2168586"/>
                </a:lnTo>
                <a:close/>
                <a:moveTo>
                  <a:pt x="96085" y="82319"/>
                </a:moveTo>
                <a:lnTo>
                  <a:pt x="96085" y="2197951"/>
                </a:lnTo>
                <a:lnTo>
                  <a:pt x="2472349" y="2197951"/>
                </a:lnTo>
                <a:lnTo>
                  <a:pt x="2472349" y="82319"/>
                </a:lnTo>
                <a:close/>
                <a:moveTo>
                  <a:pt x="0" y="0"/>
                </a:moveTo>
                <a:lnTo>
                  <a:pt x="2568434" y="0"/>
                </a:lnTo>
                <a:lnTo>
                  <a:pt x="2568434" y="2280270"/>
                </a:lnTo>
                <a:lnTo>
                  <a:pt x="0" y="228027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id="{D19E2BEF-0357-4B60-8F97-1B4CBD18E02A}"/>
              </a:ext>
            </a:extLst>
          </p:cNvPr>
          <p:cNvSpPr>
            <a:spLocks noGrp="1"/>
          </p:cNvSpPr>
          <p:nvPr>
            <p:ph type="pic" idx="10" hasCustomPrompt="1"/>
          </p:nvPr>
        </p:nvSpPr>
        <p:spPr>
          <a:xfrm>
            <a:off x="7704000" y="370350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그림 개체 틀 11">
            <a:extLst>
              <a:ext uri="{FF2B5EF4-FFF2-40B4-BE49-F238E27FC236}">
                <a16:creationId xmlns:a16="http://schemas.microsoft.com/office/drawing/2014/main" id="{C69723CC-367A-47C2-9C98-4E37F9539DBD}"/>
              </a:ext>
            </a:extLst>
          </p:cNvPr>
          <p:cNvSpPr>
            <a:spLocks noGrp="1"/>
          </p:cNvSpPr>
          <p:nvPr>
            <p:ph type="pic" idx="11" hasCustomPrompt="1"/>
          </p:nvPr>
        </p:nvSpPr>
        <p:spPr>
          <a:xfrm>
            <a:off x="3708064" y="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5454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1"/>
            <a:ext cx="9144000" cy="3076575"/>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78861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5143501"/>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639597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4572000"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79048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BC15B180-CBF0-499C-A764-95FA7614ACA6}"/>
              </a:ext>
            </a:extLst>
          </p:cNvPr>
          <p:cNvSpPr>
            <a:spLocks noGrp="1"/>
          </p:cNvSpPr>
          <p:nvPr>
            <p:ph type="pic" idx="1" hasCustomPrompt="1"/>
          </p:nvPr>
        </p:nvSpPr>
        <p:spPr>
          <a:xfrm>
            <a:off x="6984000" y="-1"/>
            <a:ext cx="2160000" cy="5143501"/>
          </a:xfrm>
          <a:custGeom>
            <a:avLst/>
            <a:gdLst>
              <a:gd name="connsiteX0" fmla="*/ 0 w 2160000"/>
              <a:gd name="connsiteY0" fmla="*/ 1425596 h 5143501"/>
              <a:gd name="connsiteX1" fmla="*/ 651889 w 2160000"/>
              <a:gd name="connsiteY1" fmla="*/ 2077485 h 5143501"/>
              <a:gd name="connsiteX2" fmla="*/ 0 w 2160000"/>
              <a:gd name="connsiteY2" fmla="*/ 2729373 h 5143501"/>
              <a:gd name="connsiteX3" fmla="*/ 0 w 2160000"/>
              <a:gd name="connsiteY3" fmla="*/ 0 h 5143501"/>
              <a:gd name="connsiteX4" fmla="*/ 2160000 w 2160000"/>
              <a:gd name="connsiteY4" fmla="*/ 0 h 5143501"/>
              <a:gd name="connsiteX5" fmla="*/ 2160000 w 2160000"/>
              <a:gd name="connsiteY5" fmla="*/ 5143501 h 5143501"/>
              <a:gd name="connsiteX6" fmla="*/ 0 w 2160000"/>
              <a:gd name="connsiteY6" fmla="*/ 5143501 h 5143501"/>
              <a:gd name="connsiteX7" fmla="*/ 0 w 2160000"/>
              <a:gd name="connsiteY7" fmla="*/ 2856759 h 5143501"/>
              <a:gd name="connsiteX8" fmla="*/ 779274 w 2160000"/>
              <a:gd name="connsiteY8" fmla="*/ 2077485 h 5143501"/>
              <a:gd name="connsiteX9" fmla="*/ 0 w 2160000"/>
              <a:gd name="connsiteY9" fmla="*/ 1298211 h 514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0000" h="5143501">
                <a:moveTo>
                  <a:pt x="0" y="1425596"/>
                </a:moveTo>
                <a:lnTo>
                  <a:pt x="651889" y="2077485"/>
                </a:lnTo>
                <a:lnTo>
                  <a:pt x="0" y="2729373"/>
                </a:lnTo>
                <a:close/>
                <a:moveTo>
                  <a:pt x="0" y="0"/>
                </a:moveTo>
                <a:lnTo>
                  <a:pt x="2160000" y="0"/>
                </a:lnTo>
                <a:lnTo>
                  <a:pt x="2160000" y="5143501"/>
                </a:lnTo>
                <a:lnTo>
                  <a:pt x="0" y="5143501"/>
                </a:lnTo>
                <a:lnTo>
                  <a:pt x="0" y="2856759"/>
                </a:lnTo>
                <a:lnTo>
                  <a:pt x="779274" y="2077485"/>
                </a:lnTo>
                <a:lnTo>
                  <a:pt x="0" y="129821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그림 개체 틀 13">
            <a:extLst>
              <a:ext uri="{FF2B5EF4-FFF2-40B4-BE49-F238E27FC236}">
                <a16:creationId xmlns:a16="http://schemas.microsoft.com/office/drawing/2014/main" id="{1FA03D3A-E0EA-4B8F-B538-58CE5D4DB322}"/>
              </a:ext>
            </a:extLst>
          </p:cNvPr>
          <p:cNvSpPr>
            <a:spLocks noGrp="1"/>
          </p:cNvSpPr>
          <p:nvPr>
            <p:ph type="pic" idx="12" hasCustomPrompt="1"/>
          </p:nvPr>
        </p:nvSpPr>
        <p:spPr>
          <a:xfrm>
            <a:off x="4734004" y="2131318"/>
            <a:ext cx="2160000" cy="3012182"/>
          </a:xfrm>
          <a:custGeom>
            <a:avLst/>
            <a:gdLst>
              <a:gd name="connsiteX0" fmla="*/ 1563187 w 2160000"/>
              <a:gd name="connsiteY0" fmla="*/ 0 h 3012182"/>
              <a:gd name="connsiteX1" fmla="*/ 2160000 w 2160000"/>
              <a:gd name="connsiteY1" fmla="*/ 0 h 3012182"/>
              <a:gd name="connsiteX2" fmla="*/ 2160000 w 2160000"/>
              <a:gd name="connsiteY2" fmla="*/ 596813 h 3012182"/>
              <a:gd name="connsiteX3" fmla="*/ 0 w 2160000"/>
              <a:gd name="connsiteY3" fmla="*/ 0 h 3012182"/>
              <a:gd name="connsiteX4" fmla="*/ 1435802 w 2160000"/>
              <a:gd name="connsiteY4" fmla="*/ 0 h 3012182"/>
              <a:gd name="connsiteX5" fmla="*/ 2160000 w 2160000"/>
              <a:gd name="connsiteY5" fmla="*/ 724199 h 3012182"/>
              <a:gd name="connsiteX6" fmla="*/ 2160000 w 2160000"/>
              <a:gd name="connsiteY6" fmla="*/ 3012182 h 3012182"/>
              <a:gd name="connsiteX7" fmla="*/ 0 w 2160000"/>
              <a:gd name="connsiteY7" fmla="*/ 3012182 h 3012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000" h="3012182">
                <a:moveTo>
                  <a:pt x="1563187" y="0"/>
                </a:moveTo>
                <a:lnTo>
                  <a:pt x="2160000" y="0"/>
                </a:lnTo>
                <a:lnTo>
                  <a:pt x="2160000" y="596813"/>
                </a:lnTo>
                <a:close/>
                <a:moveTo>
                  <a:pt x="0" y="0"/>
                </a:moveTo>
                <a:lnTo>
                  <a:pt x="1435802" y="0"/>
                </a:lnTo>
                <a:lnTo>
                  <a:pt x="2160000" y="724199"/>
                </a:lnTo>
                <a:lnTo>
                  <a:pt x="2160000" y="3012182"/>
                </a:lnTo>
                <a:lnTo>
                  <a:pt x="0" y="3012182"/>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3492000" y="2131318"/>
            <a:ext cx="1152008" cy="301218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id="{1EBCCB12-3AC7-4A57-8E11-5324E7CB7D04}"/>
              </a:ext>
            </a:extLst>
          </p:cNvPr>
          <p:cNvSpPr>
            <a:spLocks noGrp="1"/>
          </p:cNvSpPr>
          <p:nvPr>
            <p:ph type="pic" idx="14" hasCustomPrompt="1"/>
          </p:nvPr>
        </p:nvSpPr>
        <p:spPr>
          <a:xfrm>
            <a:off x="3492000" y="-1"/>
            <a:ext cx="3393830" cy="2043485"/>
          </a:xfrm>
          <a:custGeom>
            <a:avLst/>
            <a:gdLst>
              <a:gd name="connsiteX0" fmla="*/ 3393830 w 3393830"/>
              <a:gd name="connsiteY0" fmla="*/ 1435011 h 2043485"/>
              <a:gd name="connsiteX1" fmla="*/ 3393830 w 3393830"/>
              <a:gd name="connsiteY1" fmla="*/ 2043485 h 2043485"/>
              <a:gd name="connsiteX2" fmla="*/ 2785356 w 3393830"/>
              <a:gd name="connsiteY2" fmla="*/ 2043485 h 2043485"/>
              <a:gd name="connsiteX3" fmla="*/ 0 w 3393830"/>
              <a:gd name="connsiteY3" fmla="*/ 0 h 2043485"/>
              <a:gd name="connsiteX4" fmla="*/ 3393830 w 3393830"/>
              <a:gd name="connsiteY4" fmla="*/ 0 h 2043485"/>
              <a:gd name="connsiteX5" fmla="*/ 3393830 w 3393830"/>
              <a:gd name="connsiteY5" fmla="*/ 1307626 h 2043485"/>
              <a:gd name="connsiteX6" fmla="*/ 2657971 w 3393830"/>
              <a:gd name="connsiteY6" fmla="*/ 2043485 h 2043485"/>
              <a:gd name="connsiteX7" fmla="*/ 0 w 3393830"/>
              <a:gd name="connsiteY7" fmla="*/ 2043485 h 204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3830" h="2043485">
                <a:moveTo>
                  <a:pt x="3393830" y="1435011"/>
                </a:moveTo>
                <a:lnTo>
                  <a:pt x="3393830" y="2043485"/>
                </a:lnTo>
                <a:lnTo>
                  <a:pt x="2785356" y="2043485"/>
                </a:lnTo>
                <a:close/>
                <a:moveTo>
                  <a:pt x="0" y="0"/>
                </a:moveTo>
                <a:lnTo>
                  <a:pt x="3393830" y="0"/>
                </a:lnTo>
                <a:lnTo>
                  <a:pt x="3393830" y="1307626"/>
                </a:lnTo>
                <a:lnTo>
                  <a:pt x="2657971" y="2043485"/>
                </a:lnTo>
                <a:lnTo>
                  <a:pt x="0" y="204348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58779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24" name="그림 개체 틀 23">
            <a:extLst>
              <a:ext uri="{FF2B5EF4-FFF2-40B4-BE49-F238E27FC236}">
                <a16:creationId xmlns:a16="http://schemas.microsoft.com/office/drawing/2014/main" id="{6F099B2E-9C61-4C91-AB24-AB7B70E2D2E0}"/>
              </a:ext>
            </a:extLst>
          </p:cNvPr>
          <p:cNvSpPr>
            <a:spLocks noGrp="1"/>
          </p:cNvSpPr>
          <p:nvPr>
            <p:ph type="pic" idx="18" hasCustomPrompt="1"/>
          </p:nvPr>
        </p:nvSpPr>
        <p:spPr>
          <a:xfrm>
            <a:off x="7301328" y="1495130"/>
            <a:ext cx="1840931" cy="3649326"/>
          </a:xfrm>
          <a:custGeom>
            <a:avLst/>
            <a:gdLst>
              <a:gd name="connsiteX0" fmla="*/ 540722 w 1840931"/>
              <a:gd name="connsiteY0" fmla="*/ 1288720 h 3649326"/>
              <a:gd name="connsiteX1" fmla="*/ 1084110 w 1840931"/>
              <a:gd name="connsiteY1" fmla="*/ 1832108 h 3649326"/>
              <a:gd name="connsiteX2" fmla="*/ 548200 w 1840931"/>
              <a:gd name="connsiteY2" fmla="*/ 2368018 h 3649326"/>
              <a:gd name="connsiteX3" fmla="*/ 0 w 1840931"/>
              <a:gd name="connsiteY3" fmla="*/ 1824663 h 3649326"/>
              <a:gd name="connsiteX4" fmla="*/ 1840931 w 1840931"/>
              <a:gd name="connsiteY4" fmla="*/ 0 h 3649326"/>
              <a:gd name="connsiteX5" fmla="*/ 1840931 w 1840931"/>
              <a:gd name="connsiteY5" fmla="*/ 3649326 h 3649326"/>
              <a:gd name="connsiteX6" fmla="*/ 609809 w 1840931"/>
              <a:gd name="connsiteY6" fmla="*/ 2429083 h 3649326"/>
              <a:gd name="connsiteX7" fmla="*/ 1206783 w 1840931"/>
              <a:gd name="connsiteY7" fmla="*/ 1832108 h 3649326"/>
              <a:gd name="connsiteX8" fmla="*/ 602331 w 1840931"/>
              <a:gd name="connsiteY8" fmla="*/ 1227655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0931" h="3649326">
                <a:moveTo>
                  <a:pt x="540722" y="1288720"/>
                </a:moveTo>
                <a:lnTo>
                  <a:pt x="1084110" y="1832108"/>
                </a:lnTo>
                <a:lnTo>
                  <a:pt x="548200" y="2368018"/>
                </a:lnTo>
                <a:lnTo>
                  <a:pt x="0" y="1824663"/>
                </a:lnTo>
                <a:close/>
                <a:moveTo>
                  <a:pt x="1840931" y="0"/>
                </a:moveTo>
                <a:lnTo>
                  <a:pt x="1840931" y="3649326"/>
                </a:lnTo>
                <a:lnTo>
                  <a:pt x="609809" y="2429083"/>
                </a:lnTo>
                <a:lnTo>
                  <a:pt x="1206783" y="1832108"/>
                </a:lnTo>
                <a:lnTo>
                  <a:pt x="602331" y="12276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3" name="그림 개체 틀 22">
            <a:extLst>
              <a:ext uri="{FF2B5EF4-FFF2-40B4-BE49-F238E27FC236}">
                <a16:creationId xmlns:a16="http://schemas.microsoft.com/office/drawing/2014/main" id="{02450FB2-6A00-42CF-B869-69B7A802C2C5}"/>
              </a:ext>
            </a:extLst>
          </p:cNvPr>
          <p:cNvSpPr>
            <a:spLocks noGrp="1"/>
          </p:cNvSpPr>
          <p:nvPr>
            <p:ph type="pic" idx="19" hasCustomPrompt="1"/>
          </p:nvPr>
        </p:nvSpPr>
        <p:spPr>
          <a:xfrm>
            <a:off x="5476381" y="3386021"/>
            <a:ext cx="3530788" cy="1769004"/>
          </a:xfrm>
          <a:custGeom>
            <a:avLst/>
            <a:gdLst>
              <a:gd name="connsiteX0" fmla="*/ 2368610 w 3530788"/>
              <a:gd name="connsiteY0" fmla="*/ 604337 h 1769004"/>
              <a:gd name="connsiteX1" fmla="*/ 3530788 w 3530788"/>
              <a:gd name="connsiteY1" fmla="*/ 1761052 h 1769004"/>
              <a:gd name="connsiteX2" fmla="*/ 0 w 3530788"/>
              <a:gd name="connsiteY2" fmla="*/ 1769004 h 1769004"/>
              <a:gd name="connsiteX3" fmla="*/ 1159186 w 3530788"/>
              <a:gd name="connsiteY3" fmla="*/ 604826 h 1769004"/>
              <a:gd name="connsiteX4" fmla="*/ 1763653 w 3530788"/>
              <a:gd name="connsiteY4" fmla="*/ 1209294 h 1769004"/>
              <a:gd name="connsiteX5" fmla="*/ 1761418 w 3530788"/>
              <a:gd name="connsiteY5" fmla="*/ 0 h 1769004"/>
              <a:gd name="connsiteX6" fmla="*/ 2307129 w 3530788"/>
              <a:gd name="connsiteY6" fmla="*/ 543145 h 1769004"/>
              <a:gd name="connsiteX7" fmla="*/ 1763653 w 3530788"/>
              <a:gd name="connsiteY7" fmla="*/ 1086621 h 1769004"/>
              <a:gd name="connsiteX8" fmla="*/ 1220390 w 3530788"/>
              <a:gd name="connsiteY8" fmla="*/ 543358 h 1769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0788" h="1769004">
                <a:moveTo>
                  <a:pt x="2368610" y="604337"/>
                </a:moveTo>
                <a:lnTo>
                  <a:pt x="3530788" y="1761052"/>
                </a:lnTo>
                <a:lnTo>
                  <a:pt x="0" y="1769004"/>
                </a:lnTo>
                <a:lnTo>
                  <a:pt x="1159186" y="604826"/>
                </a:lnTo>
                <a:lnTo>
                  <a:pt x="1763653" y="1209294"/>
                </a:lnTo>
                <a:close/>
                <a:moveTo>
                  <a:pt x="1761418" y="0"/>
                </a:moveTo>
                <a:lnTo>
                  <a:pt x="2307129" y="543145"/>
                </a:lnTo>
                <a:lnTo>
                  <a:pt x="1763653" y="1086621"/>
                </a:lnTo>
                <a:lnTo>
                  <a:pt x="1220390" y="543358"/>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2" name="그림 개체 틀 21">
            <a:extLst>
              <a:ext uri="{FF2B5EF4-FFF2-40B4-BE49-F238E27FC236}">
                <a16:creationId xmlns:a16="http://schemas.microsoft.com/office/drawing/2014/main" id="{818F7804-9A99-482C-9BFA-8B2E895ADDDC}"/>
              </a:ext>
            </a:extLst>
          </p:cNvPr>
          <p:cNvSpPr>
            <a:spLocks noGrp="1"/>
          </p:cNvSpPr>
          <p:nvPr>
            <p:ph type="pic" idx="20" hasCustomPrompt="1"/>
          </p:nvPr>
        </p:nvSpPr>
        <p:spPr>
          <a:xfrm>
            <a:off x="3491431" y="1495130"/>
            <a:ext cx="3681862" cy="3649326"/>
          </a:xfrm>
          <a:custGeom>
            <a:avLst/>
            <a:gdLst>
              <a:gd name="connsiteX0" fmla="*/ 3143876 w 3681862"/>
              <a:gd name="connsiteY0" fmla="*/ 1291431 h 3649326"/>
              <a:gd name="connsiteX1" fmla="*/ 3681862 w 3681862"/>
              <a:gd name="connsiteY1" fmla="*/ 1824663 h 3649326"/>
              <a:gd name="connsiteX2" fmla="*/ 3136398 w 3681862"/>
              <a:gd name="connsiteY2" fmla="*/ 2365307 h 3649326"/>
              <a:gd name="connsiteX3" fmla="*/ 2603199 w 3681862"/>
              <a:gd name="connsiteY3" fmla="*/ 1832108 h 3649326"/>
              <a:gd name="connsiteX4" fmla="*/ 1840931 w 3681862"/>
              <a:gd name="connsiteY4" fmla="*/ 0 h 3649326"/>
              <a:gd name="connsiteX5" fmla="*/ 3082267 w 3681862"/>
              <a:gd name="connsiteY5" fmla="*/ 1230367 h 3649326"/>
              <a:gd name="connsiteX6" fmla="*/ 2480526 w 3681862"/>
              <a:gd name="connsiteY6" fmla="*/ 1832108 h 3649326"/>
              <a:gd name="connsiteX7" fmla="*/ 3074789 w 3681862"/>
              <a:gd name="connsiteY7" fmla="*/ 2426371 h 3649326"/>
              <a:gd name="connsiteX8" fmla="*/ 1840931 w 3681862"/>
              <a:gd name="connsiteY8" fmla="*/ 3649326 h 3649326"/>
              <a:gd name="connsiteX9" fmla="*/ 0 w 3681862"/>
              <a:gd name="connsiteY9" fmla="*/ 1824663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81862" h="3649326">
                <a:moveTo>
                  <a:pt x="3143876" y="1291431"/>
                </a:moveTo>
                <a:lnTo>
                  <a:pt x="3681862" y="1824663"/>
                </a:lnTo>
                <a:lnTo>
                  <a:pt x="3136398" y="2365307"/>
                </a:lnTo>
                <a:lnTo>
                  <a:pt x="2603199" y="1832108"/>
                </a:lnTo>
                <a:close/>
                <a:moveTo>
                  <a:pt x="1840931" y="0"/>
                </a:moveTo>
                <a:lnTo>
                  <a:pt x="3082267" y="1230367"/>
                </a:lnTo>
                <a:lnTo>
                  <a:pt x="2480526" y="1832108"/>
                </a:lnTo>
                <a:lnTo>
                  <a:pt x="3074789" y="2426371"/>
                </a:lnTo>
                <a:lnTo>
                  <a:pt x="1840931" y="3649326"/>
                </a:lnTo>
                <a:lnTo>
                  <a:pt x="0" y="1824663"/>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1" name="그림 개체 틀 20">
            <a:extLst>
              <a:ext uri="{FF2B5EF4-FFF2-40B4-BE49-F238E27FC236}">
                <a16:creationId xmlns:a16="http://schemas.microsoft.com/office/drawing/2014/main" id="{59353D25-D7C0-4FC1-88CF-A55DAFC5690D}"/>
              </a:ext>
            </a:extLst>
          </p:cNvPr>
          <p:cNvSpPr>
            <a:spLocks noGrp="1"/>
          </p:cNvSpPr>
          <p:nvPr>
            <p:ph type="pic" idx="21" hasCustomPrompt="1"/>
          </p:nvPr>
        </p:nvSpPr>
        <p:spPr>
          <a:xfrm>
            <a:off x="5396868" y="-11318"/>
            <a:ext cx="3681862" cy="3267664"/>
          </a:xfrm>
          <a:custGeom>
            <a:avLst/>
            <a:gdLst>
              <a:gd name="connsiteX0" fmla="*/ 1843166 w 3681862"/>
              <a:gd name="connsiteY0" fmla="*/ 2193152 h 3267664"/>
              <a:gd name="connsiteX1" fmla="*/ 2381694 w 3681862"/>
              <a:gd name="connsiteY1" fmla="*/ 2731680 h 3267664"/>
              <a:gd name="connsiteX2" fmla="*/ 1840931 w 3681862"/>
              <a:gd name="connsiteY2" fmla="*/ 3267664 h 3267664"/>
              <a:gd name="connsiteX3" fmla="*/ 1302413 w 3681862"/>
              <a:gd name="connsiteY3" fmla="*/ 2733905 h 3267664"/>
              <a:gd name="connsiteX4" fmla="*/ 1467221 w 3681862"/>
              <a:gd name="connsiteY4" fmla="*/ 0 h 3267664"/>
              <a:gd name="connsiteX5" fmla="*/ 2284092 w 3681862"/>
              <a:gd name="connsiteY5" fmla="*/ 19269 h 3267664"/>
              <a:gd name="connsiteX6" fmla="*/ 3681862 w 3681862"/>
              <a:gd name="connsiteY6" fmla="*/ 1443001 h 3267664"/>
              <a:gd name="connsiteX7" fmla="*/ 2443303 w 3681862"/>
              <a:gd name="connsiteY7" fmla="*/ 2670616 h 3267664"/>
              <a:gd name="connsiteX8" fmla="*/ 1843166 w 3681862"/>
              <a:gd name="connsiteY8" fmla="*/ 2070479 h 3267664"/>
              <a:gd name="connsiteX9" fmla="*/ 1240805 w 3681862"/>
              <a:gd name="connsiteY9" fmla="*/ 2672841 h 3267664"/>
              <a:gd name="connsiteX10" fmla="*/ 0 w 3681862"/>
              <a:gd name="connsiteY10" fmla="*/ 1443001 h 326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81862" h="3267664">
                <a:moveTo>
                  <a:pt x="1843166" y="2193152"/>
                </a:moveTo>
                <a:lnTo>
                  <a:pt x="2381694" y="2731680"/>
                </a:lnTo>
                <a:lnTo>
                  <a:pt x="1840931" y="3267664"/>
                </a:lnTo>
                <a:lnTo>
                  <a:pt x="1302413" y="2733905"/>
                </a:lnTo>
                <a:close/>
                <a:moveTo>
                  <a:pt x="1467221" y="0"/>
                </a:moveTo>
                <a:cubicBezTo>
                  <a:pt x="1832276" y="3773"/>
                  <a:pt x="1919036" y="-406"/>
                  <a:pt x="2284092" y="19269"/>
                </a:cubicBezTo>
                <a:lnTo>
                  <a:pt x="3681862" y="1443001"/>
                </a:lnTo>
                <a:lnTo>
                  <a:pt x="2443303" y="2670616"/>
                </a:lnTo>
                <a:lnTo>
                  <a:pt x="1843166" y="2070479"/>
                </a:lnTo>
                <a:lnTo>
                  <a:pt x="1240805" y="2672841"/>
                </a:lnTo>
                <a:lnTo>
                  <a:pt x="0" y="144300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13711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4" hasCustomPrompt="1"/>
          </p:nvPr>
        </p:nvSpPr>
        <p:spPr>
          <a:xfrm>
            <a:off x="395536"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395536"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1911680"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1911680"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Picture Placeholder 2"/>
          <p:cNvSpPr>
            <a:spLocks noGrp="1"/>
          </p:cNvSpPr>
          <p:nvPr>
            <p:ph type="pic" idx="18" hasCustomPrompt="1"/>
          </p:nvPr>
        </p:nvSpPr>
        <p:spPr>
          <a:xfrm>
            <a:off x="5736054"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9" hasCustomPrompt="1"/>
          </p:nvPr>
        </p:nvSpPr>
        <p:spPr>
          <a:xfrm>
            <a:off x="5736055"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20" hasCustomPrompt="1"/>
          </p:nvPr>
        </p:nvSpPr>
        <p:spPr>
          <a:xfrm>
            <a:off x="7252198"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8" name="Picture Placeholder 2"/>
          <p:cNvSpPr>
            <a:spLocks noGrp="1"/>
          </p:cNvSpPr>
          <p:nvPr>
            <p:ph type="pic" idx="21" hasCustomPrompt="1"/>
          </p:nvPr>
        </p:nvSpPr>
        <p:spPr>
          <a:xfrm>
            <a:off x="7252198"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3427823" y="1275605"/>
            <a:ext cx="2232248" cy="35283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3833686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2646762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46628553-F51C-4CE7-A3A6-AB374655DC97}"/>
              </a:ext>
            </a:extLst>
          </p:cNvPr>
          <p:cNvGrpSpPr/>
          <p:nvPr userDrawn="1"/>
        </p:nvGrpSpPr>
        <p:grpSpPr>
          <a:xfrm>
            <a:off x="786525" y="1114965"/>
            <a:ext cx="2320819" cy="2728174"/>
            <a:chOff x="5364088" y="1450891"/>
            <a:chExt cx="2320819" cy="2728174"/>
          </a:xfrm>
        </p:grpSpPr>
        <p:sp>
          <p:nvSpPr>
            <p:cNvPr id="22" name="자유형: 도형 21">
              <a:extLst>
                <a:ext uri="{FF2B5EF4-FFF2-40B4-BE49-F238E27FC236}">
                  <a16:creationId xmlns:a16="http://schemas.microsoft.com/office/drawing/2014/main" id="{B5880087-04C4-411C-AEAA-74B23548761F}"/>
                </a:ext>
              </a:extLst>
            </p:cNvPr>
            <p:cNvSpPr/>
            <p:nvPr userDrawn="1"/>
          </p:nvSpPr>
          <p:spPr>
            <a:xfrm>
              <a:off x="5399290" y="2150906"/>
              <a:ext cx="2261257" cy="2028159"/>
            </a:xfrm>
            <a:custGeom>
              <a:avLst/>
              <a:gdLst>
                <a:gd name="connsiteX0" fmla="*/ 1012851 w 2261257"/>
                <a:gd name="connsiteY0" fmla="*/ 0 h 2028159"/>
                <a:gd name="connsiteX1" fmla="*/ 1226850 w 2261257"/>
                <a:gd name="connsiteY1" fmla="*/ 0 h 2028159"/>
                <a:gd name="connsiteX2" fmla="*/ 1283043 w 2261257"/>
                <a:gd name="connsiteY2" fmla="*/ 449131 h 2028159"/>
                <a:gd name="connsiteX3" fmla="*/ 1318239 w 2261257"/>
                <a:gd name="connsiteY3" fmla="*/ 455866 h 2028159"/>
                <a:gd name="connsiteX4" fmla="*/ 1530113 w 2261257"/>
                <a:gd name="connsiteY4" fmla="*/ 605602 h 2028159"/>
                <a:gd name="connsiteX5" fmla="*/ 1548314 w 2261257"/>
                <a:gd name="connsiteY5" fmla="*/ 639136 h 2028159"/>
                <a:gd name="connsiteX6" fmla="*/ 1577154 w 2261257"/>
                <a:gd name="connsiteY6" fmla="*/ 636229 h 2028159"/>
                <a:gd name="connsiteX7" fmla="*/ 1914152 w 2261257"/>
                <a:gd name="connsiteY7" fmla="*/ 859606 h 2028159"/>
                <a:gd name="connsiteX8" fmla="*/ 1919810 w 2261257"/>
                <a:gd name="connsiteY8" fmla="*/ 877832 h 2028159"/>
                <a:gd name="connsiteX9" fmla="*/ 1932155 w 2261257"/>
                <a:gd name="connsiteY9" fmla="*/ 874000 h 2028159"/>
                <a:gd name="connsiteX10" fmla="*/ 1981836 w 2261257"/>
                <a:gd name="connsiteY10" fmla="*/ 868991 h 2028159"/>
                <a:gd name="connsiteX11" fmla="*/ 2223343 w 2261257"/>
                <a:gd name="connsiteY11" fmla="*/ 1065825 h 2028159"/>
                <a:gd name="connsiteX12" fmla="*/ 2225319 w 2261257"/>
                <a:gd name="connsiteY12" fmla="*/ 1085429 h 2028159"/>
                <a:gd name="connsiteX13" fmla="*/ 2261257 w 2261257"/>
                <a:gd name="connsiteY13" fmla="*/ 1089052 h 2028159"/>
                <a:gd name="connsiteX14" fmla="*/ 2259340 w 2261257"/>
                <a:gd name="connsiteY14" fmla="*/ 1101612 h 2028159"/>
                <a:gd name="connsiteX15" fmla="*/ 1122505 w 2261257"/>
                <a:gd name="connsiteY15" fmla="*/ 2028159 h 2028159"/>
                <a:gd name="connsiteX16" fmla="*/ 14265 w 2261257"/>
                <a:gd name="connsiteY16" fmla="*/ 1212820 h 2028159"/>
                <a:gd name="connsiteX17" fmla="*/ 0 w 2261257"/>
                <a:gd name="connsiteY17" fmla="*/ 1157341 h 2028159"/>
                <a:gd name="connsiteX18" fmla="*/ 3235 w 2261257"/>
                <a:gd name="connsiteY18" fmla="*/ 1157015 h 2028159"/>
                <a:gd name="connsiteX19" fmla="*/ 87605 w 2261257"/>
                <a:gd name="connsiteY19" fmla="*/ 1165520 h 2028159"/>
                <a:gd name="connsiteX20" fmla="*/ 113456 w 2261257"/>
                <a:gd name="connsiteY20" fmla="*/ 1173545 h 2028159"/>
                <a:gd name="connsiteX21" fmla="*/ 128106 w 2261257"/>
                <a:gd name="connsiteY21" fmla="*/ 1155791 h 2028159"/>
                <a:gd name="connsiteX22" fmla="*/ 424127 w 2261257"/>
                <a:gd name="connsiteY22" fmla="*/ 1033175 h 2028159"/>
                <a:gd name="connsiteX23" fmla="*/ 435940 w 2261257"/>
                <a:gd name="connsiteY23" fmla="*/ 1034366 h 2028159"/>
                <a:gd name="connsiteX24" fmla="*/ 427636 w 2261257"/>
                <a:gd name="connsiteY24" fmla="*/ 1007613 h 2028159"/>
                <a:gd name="connsiteX25" fmla="*/ 424127 w 2261257"/>
                <a:gd name="connsiteY25" fmla="*/ 972807 h 2028159"/>
                <a:gd name="connsiteX26" fmla="*/ 562024 w 2261257"/>
                <a:gd name="connsiteY26" fmla="*/ 803613 h 2028159"/>
                <a:gd name="connsiteX27" fmla="*/ 569156 w 2261257"/>
                <a:gd name="connsiteY27" fmla="*/ 802894 h 2028159"/>
                <a:gd name="connsiteX28" fmla="*/ 573923 w 2261257"/>
                <a:gd name="connsiteY28" fmla="*/ 755602 h 2028159"/>
                <a:gd name="connsiteX29" fmla="*/ 903523 w 2261257"/>
                <a:gd name="connsiteY29" fmla="*/ 486970 h 2028159"/>
                <a:gd name="connsiteX30" fmla="*/ 951321 w 2261257"/>
                <a:gd name="connsiteY30" fmla="*/ 491789 h 202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61257" h="2028159">
                  <a:moveTo>
                    <a:pt x="1012851" y="0"/>
                  </a:moveTo>
                  <a:lnTo>
                    <a:pt x="1226850" y="0"/>
                  </a:lnTo>
                  <a:lnTo>
                    <a:pt x="1283043" y="449131"/>
                  </a:lnTo>
                  <a:lnTo>
                    <a:pt x="1318239" y="455866"/>
                  </a:lnTo>
                  <a:cubicBezTo>
                    <a:pt x="1405884" y="478416"/>
                    <a:pt x="1480818" y="532637"/>
                    <a:pt x="1530113" y="605602"/>
                  </a:cubicBezTo>
                  <a:lnTo>
                    <a:pt x="1548314" y="639136"/>
                  </a:lnTo>
                  <a:lnTo>
                    <a:pt x="1577154" y="636229"/>
                  </a:lnTo>
                  <a:cubicBezTo>
                    <a:pt x="1728648" y="636229"/>
                    <a:pt x="1858629" y="728337"/>
                    <a:pt x="1914152" y="859606"/>
                  </a:cubicBezTo>
                  <a:lnTo>
                    <a:pt x="1919810" y="877832"/>
                  </a:lnTo>
                  <a:lnTo>
                    <a:pt x="1932155" y="874000"/>
                  </a:lnTo>
                  <a:cubicBezTo>
                    <a:pt x="1948202" y="870716"/>
                    <a:pt x="1964818" y="868991"/>
                    <a:pt x="1981836" y="868991"/>
                  </a:cubicBezTo>
                  <a:cubicBezTo>
                    <a:pt x="2100964" y="868991"/>
                    <a:pt x="2200356" y="953493"/>
                    <a:pt x="2223343" y="1065825"/>
                  </a:cubicBezTo>
                  <a:lnTo>
                    <a:pt x="2225319" y="1085429"/>
                  </a:lnTo>
                  <a:lnTo>
                    <a:pt x="2261257" y="1089052"/>
                  </a:lnTo>
                  <a:lnTo>
                    <a:pt x="2259340" y="1101612"/>
                  </a:lnTo>
                  <a:cubicBezTo>
                    <a:pt x="2151136" y="1630392"/>
                    <a:pt x="1683273" y="2028159"/>
                    <a:pt x="1122505" y="2028159"/>
                  </a:cubicBezTo>
                  <a:cubicBezTo>
                    <a:pt x="601793" y="2028159"/>
                    <a:pt x="161186" y="1685186"/>
                    <a:pt x="14265" y="1212820"/>
                  </a:cubicBezTo>
                  <a:lnTo>
                    <a:pt x="0" y="1157341"/>
                  </a:lnTo>
                  <a:lnTo>
                    <a:pt x="3235" y="1157015"/>
                  </a:lnTo>
                  <a:cubicBezTo>
                    <a:pt x="32136" y="1157015"/>
                    <a:pt x="60353" y="1159944"/>
                    <a:pt x="87605" y="1165520"/>
                  </a:cubicBezTo>
                  <a:lnTo>
                    <a:pt x="113456" y="1173545"/>
                  </a:lnTo>
                  <a:lnTo>
                    <a:pt x="128106" y="1155791"/>
                  </a:lnTo>
                  <a:cubicBezTo>
                    <a:pt x="203864" y="1080032"/>
                    <a:pt x="308523" y="1033175"/>
                    <a:pt x="424127" y="1033175"/>
                  </a:cubicBezTo>
                  <a:lnTo>
                    <a:pt x="435940" y="1034366"/>
                  </a:lnTo>
                  <a:lnTo>
                    <a:pt x="427636" y="1007613"/>
                  </a:lnTo>
                  <a:cubicBezTo>
                    <a:pt x="425335" y="996370"/>
                    <a:pt x="424127" y="984730"/>
                    <a:pt x="424127" y="972807"/>
                  </a:cubicBezTo>
                  <a:cubicBezTo>
                    <a:pt x="424127" y="889349"/>
                    <a:pt x="483326" y="819717"/>
                    <a:pt x="562024" y="803613"/>
                  </a:cubicBezTo>
                  <a:lnTo>
                    <a:pt x="569156" y="802894"/>
                  </a:lnTo>
                  <a:lnTo>
                    <a:pt x="573923" y="755602"/>
                  </a:lnTo>
                  <a:cubicBezTo>
                    <a:pt x="605295" y="602294"/>
                    <a:pt x="740941" y="486970"/>
                    <a:pt x="903523" y="486970"/>
                  </a:cubicBezTo>
                  <a:lnTo>
                    <a:pt x="951321" y="4917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3" name="타원 2">
              <a:extLst>
                <a:ext uri="{FF2B5EF4-FFF2-40B4-BE49-F238E27FC236}">
                  <a16:creationId xmlns:a16="http://schemas.microsoft.com/office/drawing/2014/main" id="{7EF498E6-9850-42A0-8643-E6250BB46DE0}"/>
                </a:ext>
              </a:extLst>
            </p:cNvPr>
            <p:cNvSpPr/>
            <p:nvPr userDrawn="1"/>
          </p:nvSpPr>
          <p:spPr>
            <a:xfrm>
              <a:off x="5364088" y="1858246"/>
              <a:ext cx="2320819" cy="2320819"/>
            </a:xfrm>
            <a:prstGeom prst="ellipse">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 name="그룹 7">
              <a:extLst>
                <a:ext uri="{FF2B5EF4-FFF2-40B4-BE49-F238E27FC236}">
                  <a16:creationId xmlns:a16="http://schemas.microsoft.com/office/drawing/2014/main" id="{AF789A84-B899-484F-ADA6-1B784064DB8A}"/>
                </a:ext>
              </a:extLst>
            </p:cNvPr>
            <p:cNvGrpSpPr/>
            <p:nvPr userDrawn="1"/>
          </p:nvGrpSpPr>
          <p:grpSpPr>
            <a:xfrm>
              <a:off x="6280305" y="1450891"/>
              <a:ext cx="477626" cy="918140"/>
              <a:chOff x="5304862" y="-789923"/>
              <a:chExt cx="645890" cy="1241591"/>
            </a:xfrm>
          </p:grpSpPr>
          <p:grpSp>
            <p:nvGrpSpPr>
              <p:cNvPr id="9" name="그룹 8">
                <a:extLst>
                  <a:ext uri="{FF2B5EF4-FFF2-40B4-BE49-F238E27FC236}">
                    <a16:creationId xmlns:a16="http://schemas.microsoft.com/office/drawing/2014/main" id="{6DDA03B1-B885-4EB8-9AC5-617A33E28AA0}"/>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id="{50824863-8B90-4264-9AEB-19AE04C9A70D}"/>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id="{3B003EFC-13D2-4BB4-8625-D6DD1D26689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id="{639551A5-A416-4935-A4CA-A8FCF74BAE6A}"/>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id="{A0F64586-2454-49D0-905D-B01E2B155554}"/>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0010C14-1AD7-40EC-9EFB-091EB548BC40}"/>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id="{54B0A336-7C2F-4F98-ABF5-299D91E12C1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id="{2528A48D-D724-4DF8-B31C-D26E111E596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 name="Rectangle 1"/>
          <p:cNvSpPr/>
          <p:nvPr userDrawn="1"/>
        </p:nvSpPr>
        <p:spPr>
          <a:xfrm>
            <a:off x="3851920" y="1895103"/>
            <a:ext cx="5292080" cy="1368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125084" y="2154560"/>
            <a:ext cx="50189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25084" y="2730624"/>
            <a:ext cx="501891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grpSp>
        <p:nvGrpSpPr>
          <p:cNvPr id="3077" name="그룹 3076">
            <a:extLst>
              <a:ext uri="{FF2B5EF4-FFF2-40B4-BE49-F238E27FC236}">
                <a16:creationId xmlns:a16="http://schemas.microsoft.com/office/drawing/2014/main" id="{98E1F27A-257B-4D1A-B672-BC3E23A06118}"/>
              </a:ext>
            </a:extLst>
          </p:cNvPr>
          <p:cNvGrpSpPr/>
          <p:nvPr userDrawn="1"/>
        </p:nvGrpSpPr>
        <p:grpSpPr>
          <a:xfrm>
            <a:off x="1902711" y="1537517"/>
            <a:ext cx="5620059" cy="3598510"/>
            <a:chOff x="2401342" y="248706"/>
            <a:chExt cx="5620059" cy="3598510"/>
          </a:xfrm>
          <a:solidFill>
            <a:schemeClr val="bg1"/>
          </a:solidFill>
        </p:grpSpPr>
        <p:sp>
          <p:nvSpPr>
            <p:cNvPr id="26" name="Oval 11">
              <a:extLst>
                <a:ext uri="{FF2B5EF4-FFF2-40B4-BE49-F238E27FC236}">
                  <a16:creationId xmlns:a16="http://schemas.microsoft.com/office/drawing/2014/main" id="{AFA52AFD-A09C-4B39-B8D1-31F5FF21F177}"/>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Oval 11">
              <a:extLst>
                <a:ext uri="{FF2B5EF4-FFF2-40B4-BE49-F238E27FC236}">
                  <a16:creationId xmlns:a16="http://schemas.microsoft.com/office/drawing/2014/main" id="{28048BEE-7C53-42D0-A506-848E3F17217E}"/>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Oval 11">
              <a:extLst>
                <a:ext uri="{FF2B5EF4-FFF2-40B4-BE49-F238E27FC236}">
                  <a16:creationId xmlns:a16="http://schemas.microsoft.com/office/drawing/2014/main" id="{55B93957-A57C-44E0-A336-699EE6B4F6CC}"/>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Oval 11">
              <a:extLst>
                <a:ext uri="{FF2B5EF4-FFF2-40B4-BE49-F238E27FC236}">
                  <a16:creationId xmlns:a16="http://schemas.microsoft.com/office/drawing/2014/main" id="{0C21273E-B44A-44F4-BED0-FE6BE1C84CED}"/>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Oval 11">
              <a:extLst>
                <a:ext uri="{FF2B5EF4-FFF2-40B4-BE49-F238E27FC236}">
                  <a16:creationId xmlns:a16="http://schemas.microsoft.com/office/drawing/2014/main" id="{C9498B36-2DEE-4230-ADEC-8236BBAE4F80}"/>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Oval 11">
              <a:extLst>
                <a:ext uri="{FF2B5EF4-FFF2-40B4-BE49-F238E27FC236}">
                  <a16:creationId xmlns:a16="http://schemas.microsoft.com/office/drawing/2014/main" id="{EEE0F05A-0627-4B21-8C58-1FF2AFA50934}"/>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Oval 11">
              <a:extLst>
                <a:ext uri="{FF2B5EF4-FFF2-40B4-BE49-F238E27FC236}">
                  <a16:creationId xmlns:a16="http://schemas.microsoft.com/office/drawing/2014/main" id="{5AC876EE-8F1E-42E3-85E8-F082493EA4B2}"/>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Oval 11">
              <a:extLst>
                <a:ext uri="{FF2B5EF4-FFF2-40B4-BE49-F238E27FC236}">
                  <a16:creationId xmlns:a16="http://schemas.microsoft.com/office/drawing/2014/main" id="{AE727798-AF92-4B1B-B34B-6A0B5F01364D}"/>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Oval 11">
              <a:extLst>
                <a:ext uri="{FF2B5EF4-FFF2-40B4-BE49-F238E27FC236}">
                  <a16:creationId xmlns:a16="http://schemas.microsoft.com/office/drawing/2014/main" id="{0A1A70B0-8EC9-4232-A569-700F9CB90D86}"/>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Oval 11">
              <a:extLst>
                <a:ext uri="{FF2B5EF4-FFF2-40B4-BE49-F238E27FC236}">
                  <a16:creationId xmlns:a16="http://schemas.microsoft.com/office/drawing/2014/main" id="{8468AA9A-5D52-41E9-AE95-D453CCCDE517}"/>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Oval 11">
              <a:extLst>
                <a:ext uri="{FF2B5EF4-FFF2-40B4-BE49-F238E27FC236}">
                  <a16:creationId xmlns:a16="http://schemas.microsoft.com/office/drawing/2014/main" id="{F238635E-ADE2-4689-B906-BFA3780205D3}"/>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Oval 11">
              <a:extLst>
                <a:ext uri="{FF2B5EF4-FFF2-40B4-BE49-F238E27FC236}">
                  <a16:creationId xmlns:a16="http://schemas.microsoft.com/office/drawing/2014/main" id="{4A66CCF7-4F34-4CEF-A93F-D4C3FBBC31C8}"/>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Oval 11">
              <a:extLst>
                <a:ext uri="{FF2B5EF4-FFF2-40B4-BE49-F238E27FC236}">
                  <a16:creationId xmlns:a16="http://schemas.microsoft.com/office/drawing/2014/main" id="{ED5842E9-7C7B-4145-8777-A72EAA033919}"/>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Oval 11">
              <a:extLst>
                <a:ext uri="{FF2B5EF4-FFF2-40B4-BE49-F238E27FC236}">
                  <a16:creationId xmlns:a16="http://schemas.microsoft.com/office/drawing/2014/main" id="{FE795315-79B9-4ACC-A173-0FF1208985F1}"/>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Oval 11">
              <a:extLst>
                <a:ext uri="{FF2B5EF4-FFF2-40B4-BE49-F238E27FC236}">
                  <a16:creationId xmlns:a16="http://schemas.microsoft.com/office/drawing/2014/main" id="{3C261F52-1234-4DC3-A2FF-D2EDCDFBD59B}"/>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Oval 11">
              <a:extLst>
                <a:ext uri="{FF2B5EF4-FFF2-40B4-BE49-F238E27FC236}">
                  <a16:creationId xmlns:a16="http://schemas.microsoft.com/office/drawing/2014/main" id="{8898D16D-0930-4BB5-A3BE-871D589D05A2}"/>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Oval 11">
              <a:extLst>
                <a:ext uri="{FF2B5EF4-FFF2-40B4-BE49-F238E27FC236}">
                  <a16:creationId xmlns:a16="http://schemas.microsoft.com/office/drawing/2014/main" id="{7BD6D6B7-F491-44FF-BEFA-1D7F73C5CB3B}"/>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다리꼴 6">
              <a:extLst>
                <a:ext uri="{FF2B5EF4-FFF2-40B4-BE49-F238E27FC236}">
                  <a16:creationId xmlns:a16="http://schemas.microsoft.com/office/drawing/2014/main" id="{A3711D92-0D82-4A0C-98E5-DF2B26ADA064}"/>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Group 4"/>
          <p:cNvGrpSpPr/>
          <p:nvPr userDrawn="1"/>
        </p:nvGrpSpPr>
        <p:grpSpPr>
          <a:xfrm>
            <a:off x="0" y="3798740"/>
            <a:ext cx="9144000" cy="1344760"/>
            <a:chOff x="0" y="3798740"/>
            <a:chExt cx="9144000" cy="1344760"/>
          </a:xfrm>
        </p:grpSpPr>
        <p:sp>
          <p:nvSpPr>
            <p:cNvPr id="6" name="Rectangle 5"/>
            <p:cNvSpPr/>
            <p:nvPr userDrawn="1"/>
          </p:nvSpPr>
          <p:spPr>
            <a:xfrm>
              <a:off x="0" y="4731990"/>
              <a:ext cx="9144000" cy="41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
          <p:nvSpPr>
            <p:cNvPr id="2" name="Oval 1"/>
            <p:cNvSpPr/>
            <p:nvPr userDrawn="1"/>
          </p:nvSpPr>
          <p:spPr>
            <a:xfrm>
              <a:off x="2195736" y="4299942"/>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p:cNvSpPr/>
            <p:nvPr userDrawn="1"/>
          </p:nvSpPr>
          <p:spPr>
            <a:xfrm>
              <a:off x="1772072" y="436168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userDrawn="1"/>
          </p:nvSpPr>
          <p:spPr>
            <a:xfrm>
              <a:off x="1330152" y="4539308"/>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userDrawn="1"/>
          </p:nvSpPr>
          <p:spPr>
            <a:xfrm>
              <a:off x="7092280" y="3798740"/>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userDrawn="1"/>
          </p:nvSpPr>
          <p:spPr>
            <a:xfrm>
              <a:off x="6495678" y="4341143"/>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userDrawn="1"/>
          </p:nvSpPr>
          <p:spPr>
            <a:xfrm>
              <a:off x="6991200" y="4240063"/>
              <a:ext cx="697682" cy="697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userDrawn="1"/>
          </p:nvSpPr>
          <p:spPr>
            <a:xfrm>
              <a:off x="7392378" y="4244602"/>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Oval 15"/>
            <p:cNvSpPr/>
            <p:nvPr userDrawn="1"/>
          </p:nvSpPr>
          <p:spPr>
            <a:xfrm>
              <a:off x="7812360" y="4435486"/>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 name="Text Placeholder 9"/>
          <p:cNvSpPr>
            <a:spLocks noGrp="1"/>
          </p:cNvSpPr>
          <p:nvPr>
            <p:ph type="body" sz="quarter" idx="10" hasCustomPrompt="1"/>
          </p:nvPr>
        </p:nvSpPr>
        <p:spPr>
          <a:xfrm>
            <a:off x="0" y="3075806"/>
            <a:ext cx="9144000"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372387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076" name="그룹 3075">
            <a:extLst>
              <a:ext uri="{FF2B5EF4-FFF2-40B4-BE49-F238E27FC236}">
                <a16:creationId xmlns:a16="http://schemas.microsoft.com/office/drawing/2014/main" id="{D94CBEB5-5417-46B1-88F6-CC8EAFA04538}"/>
              </a:ext>
            </a:extLst>
          </p:cNvPr>
          <p:cNvGrpSpPr/>
          <p:nvPr userDrawn="1"/>
        </p:nvGrpSpPr>
        <p:grpSpPr>
          <a:xfrm>
            <a:off x="4249055" y="497586"/>
            <a:ext cx="645890" cy="1241591"/>
            <a:chOff x="5304862" y="-789923"/>
            <a:chExt cx="645890" cy="1241591"/>
          </a:xfrm>
        </p:grpSpPr>
        <p:grpSp>
          <p:nvGrpSpPr>
            <p:cNvPr id="3072" name="그룹 3071">
              <a:extLst>
                <a:ext uri="{FF2B5EF4-FFF2-40B4-BE49-F238E27FC236}">
                  <a16:creationId xmlns:a16="http://schemas.microsoft.com/office/drawing/2014/main" id="{1EDC8D9B-3ACF-4259-97AD-31C89A94208E}"/>
                </a:ext>
              </a:extLst>
            </p:cNvPr>
            <p:cNvGrpSpPr/>
            <p:nvPr userDrawn="1"/>
          </p:nvGrpSpPr>
          <p:grpSpPr>
            <a:xfrm>
              <a:off x="5377232" y="-789923"/>
              <a:ext cx="495969" cy="1052585"/>
              <a:chOff x="5868144" y="-857099"/>
              <a:chExt cx="495969" cy="1052585"/>
            </a:xfrm>
          </p:grpSpPr>
          <p:sp>
            <p:nvSpPr>
              <p:cNvPr id="50" name="이등변 삼각형 49">
                <a:extLst>
                  <a:ext uri="{FF2B5EF4-FFF2-40B4-BE49-F238E27FC236}">
                    <a16:creationId xmlns:a16="http://schemas.microsoft.com/office/drawing/2014/main" id="{91D8E74F-74D1-42AF-878A-87DB5086DFB8}"/>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자유형: 도형 62">
                <a:extLst>
                  <a:ext uri="{FF2B5EF4-FFF2-40B4-BE49-F238E27FC236}">
                    <a16:creationId xmlns:a16="http://schemas.microsoft.com/office/drawing/2014/main" id="{AE1386C1-5A88-4DFD-B9C6-1BD9FD99E884}"/>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자유형: 도형 61">
                <a:extLst>
                  <a:ext uri="{FF2B5EF4-FFF2-40B4-BE49-F238E27FC236}">
                    <a16:creationId xmlns:a16="http://schemas.microsoft.com/office/drawing/2014/main" id="{54B26653-6B23-4EFE-8B06-375137532FD8}"/>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0" name="타원 59">
              <a:extLst>
                <a:ext uri="{FF2B5EF4-FFF2-40B4-BE49-F238E27FC236}">
                  <a16:creationId xmlns:a16="http://schemas.microsoft.com/office/drawing/2014/main" id="{12D3E034-244B-447C-9103-515EC73ED95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73" name="직사각형 3072">
              <a:extLst>
                <a:ext uri="{FF2B5EF4-FFF2-40B4-BE49-F238E27FC236}">
                  <a16:creationId xmlns:a16="http://schemas.microsoft.com/office/drawing/2014/main" id="{B8AC1995-F1DB-45F4-BAD9-8612F17EC7C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75" name="자유형: 도형 3074">
              <a:extLst>
                <a:ext uri="{FF2B5EF4-FFF2-40B4-BE49-F238E27FC236}">
                  <a16:creationId xmlns:a16="http://schemas.microsoft.com/office/drawing/2014/main" id="{1B2C1A3C-1B19-4A94-822F-AE9B5A703575}"/>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자유형: 도형 67">
              <a:extLst>
                <a:ext uri="{FF2B5EF4-FFF2-40B4-BE49-F238E27FC236}">
                  <a16:creationId xmlns:a16="http://schemas.microsoft.com/office/drawing/2014/main" id="{DA97839E-8AFB-4B9F-9CA8-740B072EF2C1}"/>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48014"/>
            <a:ext cx="914400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grpSp>
        <p:nvGrpSpPr>
          <p:cNvPr id="6" name="그룹 5">
            <a:extLst>
              <a:ext uri="{FF2B5EF4-FFF2-40B4-BE49-F238E27FC236}">
                <a16:creationId xmlns:a16="http://schemas.microsoft.com/office/drawing/2014/main" id="{3F6939C0-0F9C-4BB0-BE6D-CDFDBD48B8E1}"/>
              </a:ext>
            </a:extLst>
          </p:cNvPr>
          <p:cNvGrpSpPr/>
          <p:nvPr userDrawn="1"/>
        </p:nvGrpSpPr>
        <p:grpSpPr>
          <a:xfrm>
            <a:off x="8001641" y="3940074"/>
            <a:ext cx="1142359" cy="1189066"/>
            <a:chOff x="4572000" y="387072"/>
            <a:chExt cx="4569687" cy="4756528"/>
          </a:xfrm>
        </p:grpSpPr>
        <p:sp>
          <p:nvSpPr>
            <p:cNvPr id="7" name="자유형: 도형 6">
              <a:extLst>
                <a:ext uri="{FF2B5EF4-FFF2-40B4-BE49-F238E27FC236}">
                  <a16:creationId xmlns:a16="http://schemas.microsoft.com/office/drawing/2014/main" id="{D9278269-D816-4377-921A-50AEC083B847}"/>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8" name="그룹 7">
              <a:extLst>
                <a:ext uri="{FF2B5EF4-FFF2-40B4-BE49-F238E27FC236}">
                  <a16:creationId xmlns:a16="http://schemas.microsoft.com/office/drawing/2014/main" id="{D0429EA9-A20D-4800-80F6-48970138B795}"/>
                </a:ext>
              </a:extLst>
            </p:cNvPr>
            <p:cNvGrpSpPr/>
            <p:nvPr userDrawn="1"/>
          </p:nvGrpSpPr>
          <p:grpSpPr>
            <a:xfrm>
              <a:off x="6992136" y="387072"/>
              <a:ext cx="704897" cy="1355021"/>
              <a:chOff x="5304862" y="-789923"/>
              <a:chExt cx="645890" cy="1241591"/>
            </a:xfrm>
          </p:grpSpPr>
          <p:grpSp>
            <p:nvGrpSpPr>
              <p:cNvPr id="9" name="그룹 8">
                <a:extLst>
                  <a:ext uri="{FF2B5EF4-FFF2-40B4-BE49-F238E27FC236}">
                    <a16:creationId xmlns:a16="http://schemas.microsoft.com/office/drawing/2014/main" id="{4817FF4C-CE41-4E26-9FB9-CB745F3234F3}"/>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id="{688B8353-32F5-4D6E-81D9-D597B60FA9D3}"/>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id="{155478D4-44EA-48AE-860F-E368AD673D0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id="{1861CCC0-CB32-42D2-947D-1907817DDDAE}"/>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id="{E3ED5D5D-DC92-4BF6-B431-CE8E43382FD0}"/>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57F372C6-9816-462E-83F5-DFD56E8AF164}"/>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id="{F07321F0-763D-431A-87E5-1BD5F333CAE1}"/>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id="{D39A1E25-A8B6-4EE4-8AC8-D262A0C0D58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spTree>
      <p:nvGrpSpPr>
        <p:cNvPr id="1" name=""/>
        <p:cNvGrpSpPr/>
        <p:nvPr/>
      </p:nvGrpSpPr>
      <p:grpSpPr>
        <a:xfrm>
          <a:off x="0" y="0"/>
          <a:ext cx="0" cy="0"/>
          <a:chOff x="0" y="0"/>
          <a:chExt cx="0" cy="0"/>
        </a:xfrm>
      </p:grpSpPr>
      <p:sp>
        <p:nvSpPr>
          <p:cNvPr id="4" name="Rectangle 3"/>
          <p:cNvSpPr/>
          <p:nvPr userDrawn="1"/>
        </p:nvSpPr>
        <p:spPr>
          <a:xfrm>
            <a:off x="0" y="0"/>
            <a:ext cx="298782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
        <p:nvSpPr>
          <p:cNvPr id="10" name="Text Placeholder 9"/>
          <p:cNvSpPr>
            <a:spLocks noGrp="1"/>
          </p:cNvSpPr>
          <p:nvPr>
            <p:ph type="body" sz="quarter" idx="10" hasCustomPrompt="1"/>
          </p:nvPr>
        </p:nvSpPr>
        <p:spPr>
          <a:xfrm>
            <a:off x="467544" y="411510"/>
            <a:ext cx="2303282" cy="1368152"/>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1779662"/>
            <a:ext cx="2303282"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27" name="그룹 26">
            <a:extLst>
              <a:ext uri="{FF2B5EF4-FFF2-40B4-BE49-F238E27FC236}">
                <a16:creationId xmlns:a16="http://schemas.microsoft.com/office/drawing/2014/main" id="{C5AC382A-C3B5-4BE0-B805-8F9094AFD7DC}"/>
              </a:ext>
            </a:extLst>
          </p:cNvPr>
          <p:cNvGrpSpPr/>
          <p:nvPr userDrawn="1"/>
        </p:nvGrpSpPr>
        <p:grpSpPr>
          <a:xfrm>
            <a:off x="0" y="2571749"/>
            <a:ext cx="2984923" cy="2571751"/>
            <a:chOff x="0" y="2571749"/>
            <a:chExt cx="2984923" cy="2571751"/>
          </a:xfrm>
        </p:grpSpPr>
        <p:grpSp>
          <p:nvGrpSpPr>
            <p:cNvPr id="6" name="Group 5"/>
            <p:cNvGrpSpPr/>
            <p:nvPr userDrawn="1"/>
          </p:nvGrpSpPr>
          <p:grpSpPr>
            <a:xfrm>
              <a:off x="0" y="4032469"/>
              <a:ext cx="2984923" cy="1111031"/>
              <a:chOff x="0" y="4032469"/>
              <a:chExt cx="2984923" cy="1111031"/>
            </a:xfrm>
          </p:grpSpPr>
          <p:sp>
            <p:nvSpPr>
              <p:cNvPr id="2" name="Rectangle 1"/>
              <p:cNvSpPr/>
              <p:nvPr userDrawn="1"/>
            </p:nvSpPr>
            <p:spPr>
              <a:xfrm>
                <a:off x="2527176" y="4443958"/>
                <a:ext cx="457200" cy="699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 name="Oval 2"/>
              <p:cNvSpPr/>
              <p:nvPr userDrawn="1"/>
            </p:nvSpPr>
            <p:spPr>
              <a:xfrm>
                <a:off x="2128455" y="4032469"/>
                <a:ext cx="856468" cy="8564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Rectangle 7"/>
              <p:cNvSpPr/>
              <p:nvPr userDrawn="1"/>
            </p:nvSpPr>
            <p:spPr>
              <a:xfrm>
                <a:off x="0" y="4363963"/>
                <a:ext cx="449249" cy="779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Oval 8"/>
              <p:cNvSpPr/>
              <p:nvPr userDrawn="1"/>
            </p:nvSpPr>
            <p:spPr>
              <a:xfrm>
                <a:off x="0" y="4117025"/>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26" name="자유형: 도형 25">
              <a:extLst>
                <a:ext uri="{FF2B5EF4-FFF2-40B4-BE49-F238E27FC236}">
                  <a16:creationId xmlns:a16="http://schemas.microsoft.com/office/drawing/2014/main" id="{A909D931-338B-4F68-B73A-DDF2CA17DD12}"/>
                </a:ext>
              </a:extLst>
            </p:cNvPr>
            <p:cNvSpPr/>
            <p:nvPr userDrawn="1"/>
          </p:nvSpPr>
          <p:spPr>
            <a:xfrm>
              <a:off x="0" y="3170955"/>
              <a:ext cx="2544134" cy="1972545"/>
            </a:xfrm>
            <a:custGeom>
              <a:avLst/>
              <a:gdLst>
                <a:gd name="connsiteX0" fmla="*/ 1395974 w 2544134"/>
                <a:gd name="connsiteY0" fmla="*/ 0 h 1972545"/>
                <a:gd name="connsiteX1" fmla="*/ 1581175 w 2544134"/>
                <a:gd name="connsiteY1" fmla="*/ 0 h 1972545"/>
                <a:gd name="connsiteX2" fmla="*/ 1629807 w 2544134"/>
                <a:gd name="connsiteY2" fmla="*/ 388693 h 1972545"/>
                <a:gd name="connsiteX3" fmla="*/ 1660266 w 2544134"/>
                <a:gd name="connsiteY3" fmla="*/ 394521 h 1972545"/>
                <a:gd name="connsiteX4" fmla="*/ 1843628 w 2544134"/>
                <a:gd name="connsiteY4" fmla="*/ 524107 h 1972545"/>
                <a:gd name="connsiteX5" fmla="*/ 1859380 w 2544134"/>
                <a:gd name="connsiteY5" fmla="*/ 553128 h 1972545"/>
                <a:gd name="connsiteX6" fmla="*/ 1884339 w 2544134"/>
                <a:gd name="connsiteY6" fmla="*/ 550612 h 1972545"/>
                <a:gd name="connsiteX7" fmla="*/ 2175988 w 2544134"/>
                <a:gd name="connsiteY7" fmla="*/ 743930 h 1972545"/>
                <a:gd name="connsiteX8" fmla="*/ 2180885 w 2544134"/>
                <a:gd name="connsiteY8" fmla="*/ 759703 h 1972545"/>
                <a:gd name="connsiteX9" fmla="*/ 2191569 w 2544134"/>
                <a:gd name="connsiteY9" fmla="*/ 756387 h 1972545"/>
                <a:gd name="connsiteX10" fmla="*/ 2234564 w 2544134"/>
                <a:gd name="connsiteY10" fmla="*/ 752052 h 1972545"/>
                <a:gd name="connsiteX11" fmla="*/ 2443572 w 2544134"/>
                <a:gd name="connsiteY11" fmla="*/ 922399 h 1972545"/>
                <a:gd name="connsiteX12" fmla="*/ 2445282 w 2544134"/>
                <a:gd name="connsiteY12" fmla="*/ 939364 h 1972545"/>
                <a:gd name="connsiteX13" fmla="*/ 2508998 w 2544134"/>
                <a:gd name="connsiteY13" fmla="*/ 945787 h 1972545"/>
                <a:gd name="connsiteX14" fmla="*/ 2544134 w 2544134"/>
                <a:gd name="connsiteY14" fmla="*/ 956223 h 1972545"/>
                <a:gd name="connsiteX15" fmla="*/ 2544134 w 2544134"/>
                <a:gd name="connsiteY15" fmla="*/ 1972545 h 1972545"/>
                <a:gd name="connsiteX16" fmla="*/ 354884 w 2544134"/>
                <a:gd name="connsiteY16" fmla="*/ 1972545 h 1972545"/>
                <a:gd name="connsiteX17" fmla="*/ 342134 w 2544134"/>
                <a:gd name="connsiteY17" fmla="*/ 1965625 h 1972545"/>
                <a:gd name="connsiteX18" fmla="*/ 244050 w 2544134"/>
                <a:gd name="connsiteY18" fmla="*/ 1838062 h 1972545"/>
                <a:gd name="connsiteX19" fmla="*/ 241474 w 2544134"/>
                <a:gd name="connsiteY19" fmla="*/ 1812505 h 1972545"/>
                <a:gd name="connsiteX20" fmla="*/ 236764 w 2544134"/>
                <a:gd name="connsiteY20" fmla="*/ 1816784 h 1972545"/>
                <a:gd name="connsiteX21" fmla="*/ 103253 w 2544134"/>
                <a:gd name="connsiteY21" fmla="*/ 1857566 h 1972545"/>
                <a:gd name="connsiteX22" fmla="*/ 10304 w 2544134"/>
                <a:gd name="connsiteY22" fmla="*/ 1838801 h 1972545"/>
                <a:gd name="connsiteX23" fmla="*/ 0 w 2544134"/>
                <a:gd name="connsiteY23" fmla="*/ 1833208 h 1972545"/>
                <a:gd name="connsiteX24" fmla="*/ 0 w 2544134"/>
                <a:gd name="connsiteY24" fmla="*/ 1404340 h 1972545"/>
                <a:gd name="connsiteX25" fmla="*/ 10304 w 2544134"/>
                <a:gd name="connsiteY25" fmla="*/ 1398747 h 1972545"/>
                <a:gd name="connsiteX26" fmla="*/ 103253 w 2544134"/>
                <a:gd name="connsiteY26" fmla="*/ 1379981 h 1972545"/>
                <a:gd name="connsiteX27" fmla="*/ 151378 w 2544134"/>
                <a:gd name="connsiteY27" fmla="*/ 1384832 h 1972545"/>
                <a:gd name="connsiteX28" fmla="*/ 162402 w 2544134"/>
                <a:gd name="connsiteY28" fmla="*/ 1388255 h 1972545"/>
                <a:gd name="connsiteX29" fmla="*/ 159919 w 2544134"/>
                <a:gd name="connsiteY29" fmla="*/ 1363619 h 1972545"/>
                <a:gd name="connsiteX30" fmla="*/ 522221 w 2544134"/>
                <a:gd name="connsiteY30" fmla="*/ 1001317 h 1972545"/>
                <a:gd name="connsiteX31" fmla="*/ 595237 w 2544134"/>
                <a:gd name="connsiteY31" fmla="*/ 1008678 h 1972545"/>
                <a:gd name="connsiteX32" fmla="*/ 617610 w 2544134"/>
                <a:gd name="connsiteY32" fmla="*/ 1015623 h 1972545"/>
                <a:gd name="connsiteX33" fmla="*/ 630288 w 2544134"/>
                <a:gd name="connsiteY33" fmla="*/ 1000258 h 1972545"/>
                <a:gd name="connsiteX34" fmla="*/ 886474 w 2544134"/>
                <a:gd name="connsiteY34" fmla="*/ 894142 h 1972545"/>
                <a:gd name="connsiteX35" fmla="*/ 896697 w 2544134"/>
                <a:gd name="connsiteY35" fmla="*/ 895173 h 1972545"/>
                <a:gd name="connsiteX36" fmla="*/ 889510 w 2544134"/>
                <a:gd name="connsiteY36" fmla="*/ 872020 h 1972545"/>
                <a:gd name="connsiteX37" fmla="*/ 886474 w 2544134"/>
                <a:gd name="connsiteY37" fmla="*/ 841898 h 1972545"/>
                <a:gd name="connsiteX38" fmla="*/ 1005814 w 2544134"/>
                <a:gd name="connsiteY38" fmla="*/ 695472 h 1972545"/>
                <a:gd name="connsiteX39" fmla="*/ 1011986 w 2544134"/>
                <a:gd name="connsiteY39" fmla="*/ 694850 h 1972545"/>
                <a:gd name="connsiteX40" fmla="*/ 1016112 w 2544134"/>
                <a:gd name="connsiteY40" fmla="*/ 653922 h 1972545"/>
                <a:gd name="connsiteX41" fmla="*/ 1301359 w 2544134"/>
                <a:gd name="connsiteY41" fmla="*/ 421440 h 1972545"/>
                <a:gd name="connsiteX42" fmla="*/ 1342724 w 2544134"/>
                <a:gd name="connsiteY42" fmla="*/ 425610 h 197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44134" h="1972545">
                  <a:moveTo>
                    <a:pt x="1395974" y="0"/>
                  </a:moveTo>
                  <a:lnTo>
                    <a:pt x="1581175" y="0"/>
                  </a:lnTo>
                  <a:lnTo>
                    <a:pt x="1629807" y="388693"/>
                  </a:lnTo>
                  <a:lnTo>
                    <a:pt x="1660266" y="394521"/>
                  </a:lnTo>
                  <a:cubicBezTo>
                    <a:pt x="1736117" y="414036"/>
                    <a:pt x="1800967" y="460961"/>
                    <a:pt x="1843628" y="524107"/>
                  </a:cubicBezTo>
                  <a:lnTo>
                    <a:pt x="1859380" y="553128"/>
                  </a:lnTo>
                  <a:lnTo>
                    <a:pt x="1884339" y="550612"/>
                  </a:lnTo>
                  <a:cubicBezTo>
                    <a:pt x="2015447" y="550612"/>
                    <a:pt x="2127937" y="630325"/>
                    <a:pt x="2175988" y="743930"/>
                  </a:cubicBezTo>
                  <a:lnTo>
                    <a:pt x="2180885" y="759703"/>
                  </a:lnTo>
                  <a:lnTo>
                    <a:pt x="2191569" y="756387"/>
                  </a:lnTo>
                  <a:cubicBezTo>
                    <a:pt x="2205457" y="753545"/>
                    <a:pt x="2219836" y="752052"/>
                    <a:pt x="2234564" y="752052"/>
                  </a:cubicBezTo>
                  <a:cubicBezTo>
                    <a:pt x="2337661" y="752052"/>
                    <a:pt x="2423678" y="825183"/>
                    <a:pt x="2443572" y="922399"/>
                  </a:cubicBezTo>
                  <a:lnTo>
                    <a:pt x="2445282" y="939364"/>
                  </a:lnTo>
                  <a:lnTo>
                    <a:pt x="2508998" y="945787"/>
                  </a:lnTo>
                  <a:lnTo>
                    <a:pt x="2544134" y="956223"/>
                  </a:lnTo>
                  <a:lnTo>
                    <a:pt x="2544134" y="1972545"/>
                  </a:lnTo>
                  <a:lnTo>
                    <a:pt x="354884" y="1972545"/>
                  </a:lnTo>
                  <a:lnTo>
                    <a:pt x="342134" y="1965625"/>
                  </a:lnTo>
                  <a:cubicBezTo>
                    <a:pt x="295511" y="1934418"/>
                    <a:pt x="255183" y="1892469"/>
                    <a:pt x="244050" y="1838062"/>
                  </a:cubicBezTo>
                  <a:lnTo>
                    <a:pt x="241474" y="1812505"/>
                  </a:lnTo>
                  <a:lnTo>
                    <a:pt x="236764" y="1816784"/>
                  </a:lnTo>
                  <a:cubicBezTo>
                    <a:pt x="198653" y="1842531"/>
                    <a:pt x="152709" y="1857566"/>
                    <a:pt x="103253" y="1857566"/>
                  </a:cubicBezTo>
                  <a:cubicBezTo>
                    <a:pt x="70283" y="1857566"/>
                    <a:pt x="38873" y="1850884"/>
                    <a:pt x="10304" y="1838801"/>
                  </a:cubicBezTo>
                  <a:lnTo>
                    <a:pt x="0" y="1833208"/>
                  </a:lnTo>
                  <a:lnTo>
                    <a:pt x="0" y="1404340"/>
                  </a:lnTo>
                  <a:lnTo>
                    <a:pt x="10304" y="1398747"/>
                  </a:lnTo>
                  <a:cubicBezTo>
                    <a:pt x="38873" y="1386663"/>
                    <a:pt x="70283" y="1379981"/>
                    <a:pt x="103253" y="1379981"/>
                  </a:cubicBezTo>
                  <a:cubicBezTo>
                    <a:pt x="119738" y="1379981"/>
                    <a:pt x="135833" y="1381652"/>
                    <a:pt x="151378" y="1384832"/>
                  </a:cubicBezTo>
                  <a:lnTo>
                    <a:pt x="162402" y="1388255"/>
                  </a:lnTo>
                  <a:lnTo>
                    <a:pt x="159919" y="1363619"/>
                  </a:lnTo>
                  <a:cubicBezTo>
                    <a:pt x="159919" y="1163525"/>
                    <a:pt x="322127" y="1001317"/>
                    <a:pt x="522221" y="1001317"/>
                  </a:cubicBezTo>
                  <a:cubicBezTo>
                    <a:pt x="547233" y="1001317"/>
                    <a:pt x="571652" y="1003852"/>
                    <a:pt x="595237" y="1008678"/>
                  </a:cubicBezTo>
                  <a:lnTo>
                    <a:pt x="617610" y="1015623"/>
                  </a:lnTo>
                  <a:lnTo>
                    <a:pt x="630288" y="1000258"/>
                  </a:lnTo>
                  <a:cubicBezTo>
                    <a:pt x="695852" y="934694"/>
                    <a:pt x="786427" y="894142"/>
                    <a:pt x="886474" y="894142"/>
                  </a:cubicBezTo>
                  <a:lnTo>
                    <a:pt x="896697" y="895173"/>
                  </a:lnTo>
                  <a:lnTo>
                    <a:pt x="889510" y="872020"/>
                  </a:lnTo>
                  <a:cubicBezTo>
                    <a:pt x="887519" y="862290"/>
                    <a:pt x="886474" y="852216"/>
                    <a:pt x="886474" y="841898"/>
                  </a:cubicBezTo>
                  <a:cubicBezTo>
                    <a:pt x="886474" y="769671"/>
                    <a:pt x="937707" y="709409"/>
                    <a:pt x="1005814" y="695472"/>
                  </a:cubicBezTo>
                  <a:lnTo>
                    <a:pt x="1011986" y="694850"/>
                  </a:lnTo>
                  <a:lnTo>
                    <a:pt x="1016112" y="653922"/>
                  </a:lnTo>
                  <a:cubicBezTo>
                    <a:pt x="1043262" y="521245"/>
                    <a:pt x="1160655" y="421440"/>
                    <a:pt x="1301359" y="421440"/>
                  </a:cubicBezTo>
                  <a:lnTo>
                    <a:pt x="1342724" y="4256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15" name="그룹 14">
              <a:extLst>
                <a:ext uri="{FF2B5EF4-FFF2-40B4-BE49-F238E27FC236}">
                  <a16:creationId xmlns:a16="http://schemas.microsoft.com/office/drawing/2014/main" id="{835AEBDB-6E77-465B-802B-2411CB9307EC}"/>
                </a:ext>
              </a:extLst>
            </p:cNvPr>
            <p:cNvGrpSpPr/>
            <p:nvPr userDrawn="1"/>
          </p:nvGrpSpPr>
          <p:grpSpPr>
            <a:xfrm>
              <a:off x="1278074" y="2571749"/>
              <a:ext cx="413353" cy="794587"/>
              <a:chOff x="5304862" y="-789923"/>
              <a:chExt cx="645890" cy="1241591"/>
            </a:xfrm>
          </p:grpSpPr>
          <p:grpSp>
            <p:nvGrpSpPr>
              <p:cNvPr id="16" name="그룹 15">
                <a:extLst>
                  <a:ext uri="{FF2B5EF4-FFF2-40B4-BE49-F238E27FC236}">
                    <a16:creationId xmlns:a16="http://schemas.microsoft.com/office/drawing/2014/main" id="{5E76A47E-F7A7-4DA1-9B8C-D7B1A60D5D71}"/>
                  </a:ext>
                </a:extLst>
              </p:cNvPr>
              <p:cNvGrpSpPr/>
              <p:nvPr userDrawn="1"/>
            </p:nvGrpSpPr>
            <p:grpSpPr>
              <a:xfrm>
                <a:off x="5377232" y="-789923"/>
                <a:ext cx="495969" cy="1052585"/>
                <a:chOff x="5868144" y="-857099"/>
                <a:chExt cx="495969" cy="1052585"/>
              </a:xfrm>
            </p:grpSpPr>
            <p:sp>
              <p:nvSpPr>
                <p:cNvPr id="21" name="이등변 삼각형 49">
                  <a:extLst>
                    <a:ext uri="{FF2B5EF4-FFF2-40B4-BE49-F238E27FC236}">
                      <a16:creationId xmlns:a16="http://schemas.microsoft.com/office/drawing/2014/main" id="{67190486-51A1-4AB6-8B4F-B570F9832336}"/>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자유형: 도형 21">
                  <a:extLst>
                    <a:ext uri="{FF2B5EF4-FFF2-40B4-BE49-F238E27FC236}">
                      <a16:creationId xmlns:a16="http://schemas.microsoft.com/office/drawing/2014/main" id="{56F15390-B3DB-4D76-834D-291CE0D12AD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자유형: 도형 22">
                  <a:extLst>
                    <a:ext uri="{FF2B5EF4-FFF2-40B4-BE49-F238E27FC236}">
                      <a16:creationId xmlns:a16="http://schemas.microsoft.com/office/drawing/2014/main" id="{3BA87288-70D8-4753-8DAA-8CA1C332EF6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타원 16">
                <a:extLst>
                  <a:ext uri="{FF2B5EF4-FFF2-40B4-BE49-F238E27FC236}">
                    <a16:creationId xmlns:a16="http://schemas.microsoft.com/office/drawing/2014/main" id="{AD475AD4-CA04-4B61-9BB4-408BA6A11E0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1B106404-A3F8-4193-8435-FA430BEB5473}"/>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자유형: 도형 18">
                <a:extLst>
                  <a:ext uri="{FF2B5EF4-FFF2-40B4-BE49-F238E27FC236}">
                    <a16:creationId xmlns:a16="http://schemas.microsoft.com/office/drawing/2014/main" id="{9408417A-6F35-4CB8-93DD-4FB5074FE702}"/>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자유형: 도형 19">
                <a:extLst>
                  <a:ext uri="{FF2B5EF4-FFF2-40B4-BE49-F238E27FC236}">
                    <a16:creationId xmlns:a16="http://schemas.microsoft.com/office/drawing/2014/main" id="{3058858D-8ACE-40F2-B778-D2BFBF4553F3}"/>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2" name="Frame 11"/>
          <p:cNvSpPr/>
          <p:nvPr userDrawn="1"/>
        </p:nvSpPr>
        <p:spPr>
          <a:xfrm>
            <a:off x="251520" y="339502"/>
            <a:ext cx="8640960" cy="4464496"/>
          </a:xfrm>
          <a:prstGeom prst="frame">
            <a:avLst>
              <a:gd name="adj1" fmla="val 123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234037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Hello Slide Layout">
    <p:spTree>
      <p:nvGrpSpPr>
        <p:cNvPr id="1" name=""/>
        <p:cNvGrpSpPr/>
        <p:nvPr/>
      </p:nvGrpSpPr>
      <p:grpSpPr>
        <a:xfrm>
          <a:off x="0" y="0"/>
          <a:ext cx="0" cy="0"/>
          <a:chOff x="0" y="0"/>
          <a:chExt cx="0" cy="0"/>
        </a:xfrm>
      </p:grpSpPr>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 name="그룹 1">
            <a:extLst>
              <a:ext uri="{FF2B5EF4-FFF2-40B4-BE49-F238E27FC236}">
                <a16:creationId xmlns:a16="http://schemas.microsoft.com/office/drawing/2014/main" id="{523EB7A4-0598-4887-ACB7-E8220F8DDFED}"/>
              </a:ext>
            </a:extLst>
          </p:cNvPr>
          <p:cNvGrpSpPr/>
          <p:nvPr userDrawn="1"/>
        </p:nvGrpSpPr>
        <p:grpSpPr>
          <a:xfrm>
            <a:off x="1902711" y="232356"/>
            <a:ext cx="5620059" cy="4638441"/>
            <a:chOff x="1902711" y="497586"/>
            <a:chExt cx="5620059" cy="4638441"/>
          </a:xfrm>
        </p:grpSpPr>
        <p:grpSp>
          <p:nvGrpSpPr>
            <p:cNvPr id="53" name="그룹 52">
              <a:extLst>
                <a:ext uri="{FF2B5EF4-FFF2-40B4-BE49-F238E27FC236}">
                  <a16:creationId xmlns:a16="http://schemas.microsoft.com/office/drawing/2014/main" id="{C4167999-582F-4DE1-8524-427663DA86EB}"/>
                </a:ext>
              </a:extLst>
            </p:cNvPr>
            <p:cNvGrpSpPr/>
            <p:nvPr userDrawn="1"/>
          </p:nvGrpSpPr>
          <p:grpSpPr>
            <a:xfrm>
              <a:off x="1902711" y="1537517"/>
              <a:ext cx="5620059" cy="3598510"/>
              <a:chOff x="2401342" y="248706"/>
              <a:chExt cx="5620059" cy="3598510"/>
            </a:xfrm>
            <a:solidFill>
              <a:schemeClr val="bg1"/>
            </a:solidFill>
          </p:grpSpPr>
          <p:sp>
            <p:nvSpPr>
              <p:cNvPr id="54" name="Oval 11">
                <a:extLst>
                  <a:ext uri="{FF2B5EF4-FFF2-40B4-BE49-F238E27FC236}">
                    <a16:creationId xmlns:a16="http://schemas.microsoft.com/office/drawing/2014/main" id="{36E509A3-52CE-4453-9564-E704D9C6F3F0}"/>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Oval 11">
                <a:extLst>
                  <a:ext uri="{FF2B5EF4-FFF2-40B4-BE49-F238E27FC236}">
                    <a16:creationId xmlns:a16="http://schemas.microsoft.com/office/drawing/2014/main" id="{D8641ACF-24EC-4119-AF47-45C5E6B69718}"/>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Oval 11">
                <a:extLst>
                  <a:ext uri="{FF2B5EF4-FFF2-40B4-BE49-F238E27FC236}">
                    <a16:creationId xmlns:a16="http://schemas.microsoft.com/office/drawing/2014/main" id="{3873CDEC-688A-4EE6-8974-D80E43FF9273}"/>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Oval 11">
                <a:extLst>
                  <a:ext uri="{FF2B5EF4-FFF2-40B4-BE49-F238E27FC236}">
                    <a16:creationId xmlns:a16="http://schemas.microsoft.com/office/drawing/2014/main" id="{B93DE707-F71B-42F6-A0EB-DFC85BA873B2}"/>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Oval 11">
                <a:extLst>
                  <a:ext uri="{FF2B5EF4-FFF2-40B4-BE49-F238E27FC236}">
                    <a16:creationId xmlns:a16="http://schemas.microsoft.com/office/drawing/2014/main" id="{3A7AC84B-9DE8-4557-8141-47C15EEBD952}"/>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Oval 11">
                <a:extLst>
                  <a:ext uri="{FF2B5EF4-FFF2-40B4-BE49-F238E27FC236}">
                    <a16:creationId xmlns:a16="http://schemas.microsoft.com/office/drawing/2014/main" id="{F200C86F-3147-4417-909C-8AA712602B15}"/>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Oval 11">
                <a:extLst>
                  <a:ext uri="{FF2B5EF4-FFF2-40B4-BE49-F238E27FC236}">
                    <a16:creationId xmlns:a16="http://schemas.microsoft.com/office/drawing/2014/main" id="{C19D843C-2344-43CD-A232-FDCAF8F43CA5}"/>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Oval 11">
                <a:extLst>
                  <a:ext uri="{FF2B5EF4-FFF2-40B4-BE49-F238E27FC236}">
                    <a16:creationId xmlns:a16="http://schemas.microsoft.com/office/drawing/2014/main" id="{1D594D95-F75F-4683-A364-E7EFD943F93B}"/>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Oval 11">
                <a:extLst>
                  <a:ext uri="{FF2B5EF4-FFF2-40B4-BE49-F238E27FC236}">
                    <a16:creationId xmlns:a16="http://schemas.microsoft.com/office/drawing/2014/main" id="{95DD39E7-93D6-494C-A36E-247288990A90}"/>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Oval 11">
                <a:extLst>
                  <a:ext uri="{FF2B5EF4-FFF2-40B4-BE49-F238E27FC236}">
                    <a16:creationId xmlns:a16="http://schemas.microsoft.com/office/drawing/2014/main" id="{0724B3EB-D2BA-46AD-9B24-8F61182FFCCE}"/>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Oval 11">
                <a:extLst>
                  <a:ext uri="{FF2B5EF4-FFF2-40B4-BE49-F238E27FC236}">
                    <a16:creationId xmlns:a16="http://schemas.microsoft.com/office/drawing/2014/main" id="{BDBBA2C7-3C34-4968-B283-7486C3E66CD2}"/>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Oval 11">
                <a:extLst>
                  <a:ext uri="{FF2B5EF4-FFF2-40B4-BE49-F238E27FC236}">
                    <a16:creationId xmlns:a16="http://schemas.microsoft.com/office/drawing/2014/main" id="{1D3596EF-83B2-4D77-9900-8FBA5EF934B2}"/>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Oval 11">
                <a:extLst>
                  <a:ext uri="{FF2B5EF4-FFF2-40B4-BE49-F238E27FC236}">
                    <a16:creationId xmlns:a16="http://schemas.microsoft.com/office/drawing/2014/main" id="{478452D7-D34C-4072-B618-5EA4D20571B3}"/>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Oval 11">
                <a:extLst>
                  <a:ext uri="{FF2B5EF4-FFF2-40B4-BE49-F238E27FC236}">
                    <a16:creationId xmlns:a16="http://schemas.microsoft.com/office/drawing/2014/main" id="{B67A8B79-3441-4CEE-82A3-001ECBD4DD6C}"/>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Oval 11">
                <a:extLst>
                  <a:ext uri="{FF2B5EF4-FFF2-40B4-BE49-F238E27FC236}">
                    <a16:creationId xmlns:a16="http://schemas.microsoft.com/office/drawing/2014/main" id="{39EC19EA-7198-4F0B-A95B-49D0CF19C8F2}"/>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Oval 11">
                <a:extLst>
                  <a:ext uri="{FF2B5EF4-FFF2-40B4-BE49-F238E27FC236}">
                    <a16:creationId xmlns:a16="http://schemas.microsoft.com/office/drawing/2014/main" id="{6F4820F4-E538-4700-880A-FA8685A41A3B}"/>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Oval 11">
                <a:extLst>
                  <a:ext uri="{FF2B5EF4-FFF2-40B4-BE49-F238E27FC236}">
                    <a16:creationId xmlns:a16="http://schemas.microsoft.com/office/drawing/2014/main" id="{413F6B1E-425D-4873-9467-3AC4066BB2ED}"/>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사다리꼴 70">
                <a:extLst>
                  <a:ext uri="{FF2B5EF4-FFF2-40B4-BE49-F238E27FC236}">
                    <a16:creationId xmlns:a16="http://schemas.microsoft.com/office/drawing/2014/main" id="{B0CB0B17-591E-4DAC-A92C-EBD6A95CAE9D}"/>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2" name="그룹 71">
              <a:extLst>
                <a:ext uri="{FF2B5EF4-FFF2-40B4-BE49-F238E27FC236}">
                  <a16:creationId xmlns:a16="http://schemas.microsoft.com/office/drawing/2014/main" id="{0273FAE2-233C-451C-ABAD-157761C173D3}"/>
                </a:ext>
              </a:extLst>
            </p:cNvPr>
            <p:cNvGrpSpPr/>
            <p:nvPr userDrawn="1"/>
          </p:nvGrpSpPr>
          <p:grpSpPr>
            <a:xfrm>
              <a:off x="4249055" y="497586"/>
              <a:ext cx="645890" cy="1241591"/>
              <a:chOff x="5304862" y="-789923"/>
              <a:chExt cx="645890" cy="1241591"/>
            </a:xfrm>
          </p:grpSpPr>
          <p:grpSp>
            <p:nvGrpSpPr>
              <p:cNvPr id="73" name="그룹 72">
                <a:extLst>
                  <a:ext uri="{FF2B5EF4-FFF2-40B4-BE49-F238E27FC236}">
                    <a16:creationId xmlns:a16="http://schemas.microsoft.com/office/drawing/2014/main" id="{F294317C-D093-4716-BC39-F4EDB7B37133}"/>
                  </a:ext>
                </a:extLst>
              </p:cNvPr>
              <p:cNvGrpSpPr/>
              <p:nvPr userDrawn="1"/>
            </p:nvGrpSpPr>
            <p:grpSpPr>
              <a:xfrm>
                <a:off x="5377232" y="-789923"/>
                <a:ext cx="495969" cy="1052585"/>
                <a:chOff x="5868144" y="-857099"/>
                <a:chExt cx="495969" cy="1052585"/>
              </a:xfrm>
            </p:grpSpPr>
            <p:sp>
              <p:nvSpPr>
                <p:cNvPr id="78" name="이등변 삼각형 49">
                  <a:extLst>
                    <a:ext uri="{FF2B5EF4-FFF2-40B4-BE49-F238E27FC236}">
                      <a16:creationId xmlns:a16="http://schemas.microsoft.com/office/drawing/2014/main" id="{28122585-D90D-4D44-AC50-0A8C9106EF95}"/>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자유형: 도형 78">
                  <a:extLst>
                    <a:ext uri="{FF2B5EF4-FFF2-40B4-BE49-F238E27FC236}">
                      <a16:creationId xmlns:a16="http://schemas.microsoft.com/office/drawing/2014/main" id="{CA4A1B48-5DCF-4240-B908-5565A0B620C1}"/>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자유형: 도형 79">
                  <a:extLst>
                    <a:ext uri="{FF2B5EF4-FFF2-40B4-BE49-F238E27FC236}">
                      <a16:creationId xmlns:a16="http://schemas.microsoft.com/office/drawing/2014/main" id="{28D35705-FE6E-444A-A4F2-216FB36C2D3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4" name="타원 73">
                <a:extLst>
                  <a:ext uri="{FF2B5EF4-FFF2-40B4-BE49-F238E27FC236}">
                    <a16:creationId xmlns:a16="http://schemas.microsoft.com/office/drawing/2014/main" id="{833271DD-6F14-4B18-BE97-D6CF7744263D}"/>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직사각형 74">
                <a:extLst>
                  <a:ext uri="{FF2B5EF4-FFF2-40B4-BE49-F238E27FC236}">
                    <a16:creationId xmlns:a16="http://schemas.microsoft.com/office/drawing/2014/main" id="{32141932-F9EE-4187-BBBC-79F2AADC7FB5}"/>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자유형: 도형 75">
                <a:extLst>
                  <a:ext uri="{FF2B5EF4-FFF2-40B4-BE49-F238E27FC236}">
                    <a16:creationId xmlns:a16="http://schemas.microsoft.com/office/drawing/2014/main" id="{C4A28A23-9A45-480D-9AE0-AC8E03B407E4}"/>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자유형: 도형 76">
                <a:extLst>
                  <a:ext uri="{FF2B5EF4-FFF2-40B4-BE49-F238E27FC236}">
                    <a16:creationId xmlns:a16="http://schemas.microsoft.com/office/drawing/2014/main" id="{E5282C72-98DB-48D8-88FE-2DFA994D4B88}"/>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p:ph type="body" sz="quarter" idx="10" hasCustomPrompt="1"/>
          </p:nvPr>
        </p:nvSpPr>
        <p:spPr>
          <a:xfrm>
            <a:off x="2616057" y="2931790"/>
            <a:ext cx="3894936"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15909" y="3579862"/>
            <a:ext cx="389493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411360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grpSp>
        <p:nvGrpSpPr>
          <p:cNvPr id="13" name="Group 12"/>
          <p:cNvGrpSpPr/>
          <p:nvPr userDrawn="1"/>
        </p:nvGrpSpPr>
        <p:grpSpPr>
          <a:xfrm>
            <a:off x="3707904" y="1203090"/>
            <a:ext cx="1710999" cy="3600908"/>
            <a:chOff x="3797105" y="1404992"/>
            <a:chExt cx="1548895" cy="3471014"/>
          </a:xfrm>
        </p:grpSpPr>
        <p:sp>
          <p:nvSpPr>
            <p:cNvPr id="9" name="Rectangle 8"/>
            <p:cNvSpPr/>
            <p:nvPr userDrawn="1"/>
          </p:nvSpPr>
          <p:spPr>
            <a:xfrm>
              <a:off x="3797105" y="1909048"/>
              <a:ext cx="1548000" cy="246290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Isosceles Triangle 11"/>
            <p:cNvSpPr/>
            <p:nvPr userDrawn="1"/>
          </p:nvSpPr>
          <p:spPr>
            <a:xfrm>
              <a:off x="3797105" y="1404992"/>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Isosceles Triangle 13"/>
            <p:cNvSpPr/>
            <p:nvPr userDrawn="1"/>
          </p:nvSpPr>
          <p:spPr>
            <a:xfrm rot="10800000">
              <a:off x="3798000" y="4371950"/>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8" name="Picture Placeholder 2"/>
          <p:cNvSpPr>
            <a:spLocks noGrp="1"/>
          </p:cNvSpPr>
          <p:nvPr>
            <p:ph type="pic" idx="1" hasCustomPrompt="1"/>
          </p:nvPr>
        </p:nvSpPr>
        <p:spPr>
          <a:xfrm>
            <a:off x="3787227" y="1312181"/>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2" hasCustomPrompt="1"/>
          </p:nvPr>
        </p:nvSpPr>
        <p:spPr>
          <a:xfrm>
            <a:off x="2059035"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330843"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9" name="Picture Placeholder 2"/>
          <p:cNvSpPr>
            <a:spLocks noGrp="1"/>
          </p:cNvSpPr>
          <p:nvPr>
            <p:ph type="pic" idx="14" hasCustomPrompt="1"/>
          </p:nvPr>
        </p:nvSpPr>
        <p:spPr>
          <a:xfrm>
            <a:off x="7243611"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0" name="Picture Placeholder 2"/>
          <p:cNvSpPr>
            <a:spLocks noGrp="1"/>
          </p:cNvSpPr>
          <p:nvPr>
            <p:ph type="pic" idx="15" hasCustomPrompt="1"/>
          </p:nvPr>
        </p:nvSpPr>
        <p:spPr>
          <a:xfrm>
            <a:off x="5515419"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19330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3507854"/>
            <a:ext cx="9144000" cy="163564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52329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123"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8600" y="987574"/>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233772" y="4262137"/>
            <a:ext cx="8676456" cy="54186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Picture Placeholder 2"/>
          <p:cNvSpPr>
            <a:spLocks noGrp="1"/>
          </p:cNvSpPr>
          <p:nvPr>
            <p:ph type="pic" idx="1" hasCustomPrompt="1"/>
          </p:nvPr>
        </p:nvSpPr>
        <p:spPr>
          <a:xfrm>
            <a:off x="910339" y="1404993"/>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091927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rgbClr val="92D050"/>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pattFill prst="pct20">
          <a:fgClr>
            <a:srgbClr val="92D050"/>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62" r:id="rId5"/>
    <p:sldLayoutId id="2147483663" r:id="rId6"/>
    <p:sldLayoutId id="2147483664" r:id="rId7"/>
    <p:sldLayoutId id="2147483666" r:id="rId8"/>
    <p:sldLayoutId id="2147483667" r:id="rId9"/>
    <p:sldLayoutId id="2147483668" r:id="rId10"/>
    <p:sldLayoutId id="2147483669" r:id="rId11"/>
    <p:sldLayoutId id="2147483670" r:id="rId12"/>
    <p:sldLayoutId id="2147483671" r:id="rId13"/>
    <p:sldLayoutId id="2147483665" r:id="rId14"/>
    <p:sldLayoutId id="2147483672"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pattFill prst="pct20">
          <a:fgClr>
            <a:srgbClr val="92D050"/>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4.xml"/><Relationship Id="rId6" Type="http://schemas.openxmlformats.org/officeDocument/2006/relationships/image" Target="../media/image9.tiff"/><Relationship Id="rId5" Type="http://schemas.openxmlformats.org/officeDocument/2006/relationships/image" Target="../media/image8.emf"/><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5724128" y="3775348"/>
            <a:ext cx="3816424" cy="1368152"/>
          </a:xfrm>
        </p:spPr>
        <p:txBody>
          <a:bodyPr/>
          <a:lstStyle/>
          <a:p>
            <a:pPr>
              <a:spcBef>
                <a:spcPts val="0"/>
              </a:spcBef>
              <a:defRPr/>
            </a:pPr>
            <a:r>
              <a:rPr lang="en-US" altLang="ko-KR" sz="2400" b="1" dirty="0"/>
              <a:t>Labdhi Ghelani</a:t>
            </a:r>
          </a:p>
          <a:p>
            <a:pPr>
              <a:spcBef>
                <a:spcPts val="0"/>
              </a:spcBef>
              <a:defRPr/>
            </a:pPr>
            <a:r>
              <a:rPr lang="en-US" altLang="ko-KR" sz="2400" b="1" dirty="0"/>
              <a:t>Mohita Sharma</a:t>
            </a:r>
          </a:p>
          <a:p>
            <a:pPr>
              <a:spcBef>
                <a:spcPts val="0"/>
              </a:spcBef>
              <a:defRPr/>
            </a:pPr>
            <a:r>
              <a:rPr lang="en-US" altLang="ko-KR" sz="2400" b="1" dirty="0"/>
              <a:t>Nikhil Kamath</a:t>
            </a:r>
          </a:p>
          <a:p>
            <a:pPr>
              <a:spcBef>
                <a:spcPts val="0"/>
              </a:spcBef>
              <a:defRPr/>
            </a:pPr>
            <a:r>
              <a:rPr lang="en-US" altLang="ko-KR" sz="2400" b="1" dirty="0"/>
              <a:t>Pranav Gudipally</a:t>
            </a:r>
            <a:endParaRPr lang="en-US" altLang="ko-KR" sz="2400" dirty="0"/>
          </a:p>
        </p:txBody>
      </p:sp>
      <p:pic>
        <p:nvPicPr>
          <p:cNvPr id="7" name="Picture 6" descr="A close up of a logo&#10;&#10;Description automatically generated">
            <a:extLst>
              <a:ext uri="{FF2B5EF4-FFF2-40B4-BE49-F238E27FC236}">
                <a16:creationId xmlns:a16="http://schemas.microsoft.com/office/drawing/2014/main" id="{4983CEBE-E061-1F47-8C1A-793794CCF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660" y="-573161"/>
            <a:ext cx="3714108" cy="2784872"/>
          </a:xfrm>
          <a:prstGeom prst="rect">
            <a:avLst/>
          </a:prstGeom>
        </p:spPr>
      </p:pic>
      <p:sp>
        <p:nvSpPr>
          <p:cNvPr id="9" name="Rectangle 8">
            <a:extLst>
              <a:ext uri="{FF2B5EF4-FFF2-40B4-BE49-F238E27FC236}">
                <a16:creationId xmlns:a16="http://schemas.microsoft.com/office/drawing/2014/main" id="{D1B71AA0-04E7-8F47-A383-9E220EBE8D51}"/>
              </a:ext>
            </a:extLst>
          </p:cNvPr>
          <p:cNvSpPr/>
          <p:nvPr/>
        </p:nvSpPr>
        <p:spPr>
          <a:xfrm>
            <a:off x="-3484" y="1491630"/>
            <a:ext cx="5727612" cy="13427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pPr>
            <a:r>
              <a:rPr lang="en-US" altLang="ko-KR" sz="2800" dirty="0">
                <a:solidFill>
                  <a:schemeClr val="bg1"/>
                </a:solidFill>
              </a:rPr>
              <a:t>InstaCart Market Basket Analysis</a:t>
            </a:r>
          </a:p>
          <a:p>
            <a:pPr>
              <a:lnSpc>
                <a:spcPct val="100000"/>
              </a:lnSpc>
            </a:pPr>
            <a:r>
              <a:rPr lang="en-US" altLang="ko-KR" dirty="0">
                <a:solidFill>
                  <a:schemeClr val="bg1"/>
                </a:solidFill>
              </a:rPr>
              <a:t>Data Management and Big Data</a:t>
            </a:r>
          </a:p>
          <a:p>
            <a:pPr>
              <a:lnSpc>
                <a:spcPct val="100000"/>
              </a:lnSpc>
            </a:pPr>
            <a:r>
              <a:rPr lang="en-US" altLang="ko-KR" dirty="0">
                <a:solidFill>
                  <a:schemeClr val="bg1"/>
                </a:solidFill>
              </a:rPr>
              <a:t>Prof. Jamie Warner</a:t>
            </a: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n-US" altLang="ko-KR" sz="2400" dirty="0"/>
              <a:t>Tabular Analysis of top 5 users with their departmental purchases</a:t>
            </a:r>
            <a:endParaRPr lang="ko-KR" altLang="en-US" sz="2400" dirty="0"/>
          </a:p>
        </p:txBody>
      </p:sp>
      <p:sp>
        <p:nvSpPr>
          <p:cNvPr id="4" name="Rectangle 3">
            <a:extLst>
              <a:ext uri="{FF2B5EF4-FFF2-40B4-BE49-F238E27FC236}">
                <a16:creationId xmlns:a16="http://schemas.microsoft.com/office/drawing/2014/main" id="{19D52FC9-A00F-F24A-AA54-897B0FA88564}"/>
              </a:ext>
            </a:extLst>
          </p:cNvPr>
          <p:cNvSpPr/>
          <p:nvPr/>
        </p:nvSpPr>
        <p:spPr>
          <a:xfrm>
            <a:off x="107504" y="692886"/>
            <a:ext cx="8928992" cy="523220"/>
          </a:xfrm>
          <a:prstGeom prst="rect">
            <a:avLst/>
          </a:prstGeom>
        </p:spPr>
        <p:txBody>
          <a:bodyPr wrap="square">
            <a:spAutoFit/>
          </a:bodyPr>
          <a:lstStyle/>
          <a:p>
            <a:endParaRPr lang="en-US" sz="1400" dirty="0"/>
          </a:p>
          <a:p>
            <a:pPr>
              <a:buClr>
                <a:schemeClr val="tx1"/>
              </a:buClr>
            </a:pPr>
            <a:endParaRPr lang="en-US" sz="1400" dirty="0">
              <a:effectLst/>
              <a:latin typeface="Helvetica Neue" panose="02000503000000020004" pitchFamily="2" charset="0"/>
            </a:endParaRPr>
          </a:p>
        </p:txBody>
      </p:sp>
      <p:sp>
        <p:nvSpPr>
          <p:cNvPr id="9" name="TextBox 8">
            <a:extLst>
              <a:ext uri="{FF2B5EF4-FFF2-40B4-BE49-F238E27FC236}">
                <a16:creationId xmlns:a16="http://schemas.microsoft.com/office/drawing/2014/main" id="{4537A218-AAA9-844D-8216-BA07800E2441}"/>
              </a:ext>
            </a:extLst>
          </p:cNvPr>
          <p:cNvSpPr txBox="1"/>
          <p:nvPr/>
        </p:nvSpPr>
        <p:spPr>
          <a:xfrm>
            <a:off x="0" y="3865092"/>
            <a:ext cx="9036496" cy="923330"/>
          </a:xfrm>
          <a:prstGeom prst="rect">
            <a:avLst/>
          </a:prstGeom>
          <a:noFill/>
        </p:spPr>
        <p:txBody>
          <a:bodyPr wrap="square" rtlCol="0">
            <a:spAutoFit/>
          </a:bodyPr>
          <a:lstStyle/>
          <a:p>
            <a:r>
              <a:rPr lang="en-US" dirty="0"/>
              <a:t>The table depicts the top 5 users buys from a given Department(</a:t>
            </a:r>
            <a:r>
              <a:rPr lang="en-US" dirty="0" err="1"/>
              <a:t>Department_id</a:t>
            </a:r>
            <a:r>
              <a:rPr lang="en-US" dirty="0"/>
              <a:t>, </a:t>
            </a:r>
            <a:r>
              <a:rPr lang="en-US" dirty="0" err="1"/>
              <a:t>Departmental_buy</a:t>
            </a:r>
            <a:r>
              <a:rPr lang="en-US" dirty="0"/>
              <a:t>) out of the total units bought across all departments(</a:t>
            </a:r>
            <a:r>
              <a:rPr lang="en-US" dirty="0" err="1"/>
              <a:t>Total_units_buy</a:t>
            </a:r>
            <a:r>
              <a:rPr lang="en-US" dirty="0"/>
              <a:t>)</a:t>
            </a:r>
          </a:p>
          <a:p>
            <a:r>
              <a:rPr lang="en-US" dirty="0"/>
              <a:t>and the percentage of products purchased from a particular department.</a:t>
            </a:r>
          </a:p>
        </p:txBody>
      </p:sp>
      <p:pic>
        <p:nvPicPr>
          <p:cNvPr id="6" name="Picture 5" descr="A screenshot of a cell phone&#10;&#10;Description generated with very high confidence">
            <a:extLst>
              <a:ext uri="{FF2B5EF4-FFF2-40B4-BE49-F238E27FC236}">
                <a16:creationId xmlns:a16="http://schemas.microsoft.com/office/drawing/2014/main" id="{454CBF10-DFB9-48C5-8300-96AFD897E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776177"/>
            <a:ext cx="8424936" cy="3012280"/>
          </a:xfrm>
          <a:prstGeom prst="rect">
            <a:avLst/>
          </a:prstGeom>
        </p:spPr>
      </p:pic>
    </p:spTree>
    <p:extLst>
      <p:ext uri="{BB962C8B-B14F-4D97-AF65-F5344CB8AC3E}">
        <p14:creationId xmlns:p14="http://schemas.microsoft.com/office/powerpoint/2010/main" val="732934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n-US" sz="2400" dirty="0"/>
              <a:t>Top 10 highest products sold</a:t>
            </a:r>
            <a:endParaRPr lang="ko-KR" altLang="en-US" sz="2400" dirty="0"/>
          </a:p>
        </p:txBody>
      </p:sp>
      <p:sp>
        <p:nvSpPr>
          <p:cNvPr id="4" name="Rectangle 3">
            <a:extLst>
              <a:ext uri="{FF2B5EF4-FFF2-40B4-BE49-F238E27FC236}">
                <a16:creationId xmlns:a16="http://schemas.microsoft.com/office/drawing/2014/main" id="{19D52FC9-A00F-F24A-AA54-897B0FA88564}"/>
              </a:ext>
            </a:extLst>
          </p:cNvPr>
          <p:cNvSpPr/>
          <p:nvPr/>
        </p:nvSpPr>
        <p:spPr>
          <a:xfrm>
            <a:off x="107504" y="692886"/>
            <a:ext cx="8928992" cy="523220"/>
          </a:xfrm>
          <a:prstGeom prst="rect">
            <a:avLst/>
          </a:prstGeom>
        </p:spPr>
        <p:txBody>
          <a:bodyPr wrap="square">
            <a:spAutoFit/>
          </a:bodyPr>
          <a:lstStyle/>
          <a:p>
            <a:endParaRPr lang="en-US" sz="1400" dirty="0"/>
          </a:p>
          <a:p>
            <a:pPr>
              <a:buClr>
                <a:schemeClr val="tx1"/>
              </a:buClr>
            </a:pPr>
            <a:endParaRPr lang="en-US" sz="1400" dirty="0">
              <a:effectLst/>
              <a:latin typeface="Helvetica Neue" panose="02000503000000020004" pitchFamily="2" charset="0"/>
            </a:endParaRPr>
          </a:p>
        </p:txBody>
      </p:sp>
      <p:sp>
        <p:nvSpPr>
          <p:cNvPr id="6" name="TextBox 5">
            <a:extLst>
              <a:ext uri="{FF2B5EF4-FFF2-40B4-BE49-F238E27FC236}">
                <a16:creationId xmlns:a16="http://schemas.microsoft.com/office/drawing/2014/main" id="{4537A218-AAA9-844D-8216-BA07800E2441}"/>
              </a:ext>
            </a:extLst>
          </p:cNvPr>
          <p:cNvSpPr txBox="1"/>
          <p:nvPr/>
        </p:nvSpPr>
        <p:spPr>
          <a:xfrm>
            <a:off x="5904148" y="954496"/>
            <a:ext cx="2952328" cy="3416320"/>
          </a:xfrm>
          <a:prstGeom prst="rect">
            <a:avLst/>
          </a:prstGeom>
          <a:noFill/>
        </p:spPr>
        <p:txBody>
          <a:bodyPr wrap="square" rtlCol="0">
            <a:spAutoFit/>
          </a:bodyPr>
          <a:lstStyle/>
          <a:p>
            <a:r>
              <a:rPr lang="en-US" dirty="0"/>
              <a:t>According to our analysis, Bananas was the highest </a:t>
            </a:r>
          </a:p>
          <a:p>
            <a:r>
              <a:rPr lang="en-US" dirty="0"/>
              <a:t>sold product with quantity </a:t>
            </a:r>
          </a:p>
          <a:p>
            <a:r>
              <a:rPr lang="en-US" dirty="0"/>
              <a:t>491,291 followed by Bag of Organic Bananas, Organic Strawberries and Organic Baby Spinach.</a:t>
            </a:r>
          </a:p>
          <a:p>
            <a:endParaRPr lang="en-US" dirty="0"/>
          </a:p>
          <a:p>
            <a:r>
              <a:rPr lang="en-US" dirty="0"/>
              <a:t>Hence, we can infer that </a:t>
            </a:r>
          </a:p>
          <a:p>
            <a:r>
              <a:rPr lang="en-US" dirty="0"/>
              <a:t>Organic products are sold most often and majority of </a:t>
            </a:r>
          </a:p>
          <a:p>
            <a:r>
              <a:rPr lang="en-US" dirty="0"/>
              <a:t>them are fruits.</a:t>
            </a:r>
          </a:p>
        </p:txBody>
      </p:sp>
      <p:pic>
        <p:nvPicPr>
          <p:cNvPr id="7" name="Picture 6" descr="A screenshot of a cell phone&#10;&#10;Description generated with very high confidence">
            <a:extLst>
              <a:ext uri="{FF2B5EF4-FFF2-40B4-BE49-F238E27FC236}">
                <a16:creationId xmlns:a16="http://schemas.microsoft.com/office/drawing/2014/main" id="{C6748B90-845A-419E-AA4D-B44113B7F7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692886"/>
            <a:ext cx="5689140" cy="4111112"/>
          </a:xfrm>
          <a:prstGeom prst="rect">
            <a:avLst/>
          </a:prstGeom>
        </p:spPr>
      </p:pic>
    </p:spTree>
    <p:extLst>
      <p:ext uri="{BB962C8B-B14F-4D97-AF65-F5344CB8AC3E}">
        <p14:creationId xmlns:p14="http://schemas.microsoft.com/office/powerpoint/2010/main" val="314186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n-US" sz="2400" dirty="0"/>
              <a:t>On which day do people order the highest  selling products?</a:t>
            </a:r>
          </a:p>
        </p:txBody>
      </p:sp>
      <p:sp>
        <p:nvSpPr>
          <p:cNvPr id="4" name="Rectangle 3">
            <a:extLst>
              <a:ext uri="{FF2B5EF4-FFF2-40B4-BE49-F238E27FC236}">
                <a16:creationId xmlns:a16="http://schemas.microsoft.com/office/drawing/2014/main" id="{19D52FC9-A00F-F24A-AA54-897B0FA88564}"/>
              </a:ext>
            </a:extLst>
          </p:cNvPr>
          <p:cNvSpPr/>
          <p:nvPr/>
        </p:nvSpPr>
        <p:spPr>
          <a:xfrm>
            <a:off x="107504" y="692886"/>
            <a:ext cx="8928992" cy="523220"/>
          </a:xfrm>
          <a:prstGeom prst="rect">
            <a:avLst/>
          </a:prstGeom>
        </p:spPr>
        <p:txBody>
          <a:bodyPr wrap="square">
            <a:spAutoFit/>
          </a:bodyPr>
          <a:lstStyle/>
          <a:p>
            <a:endParaRPr lang="en-US" sz="1400" dirty="0"/>
          </a:p>
          <a:p>
            <a:pPr>
              <a:buClr>
                <a:schemeClr val="tx1"/>
              </a:buClr>
            </a:pPr>
            <a:endParaRPr lang="en-US" sz="1400" dirty="0">
              <a:effectLst/>
              <a:latin typeface="Helvetica Neue" panose="02000503000000020004" pitchFamily="2" charset="0"/>
            </a:endParaRPr>
          </a:p>
        </p:txBody>
      </p:sp>
      <p:sp>
        <p:nvSpPr>
          <p:cNvPr id="8" name="TextBox 7">
            <a:extLst>
              <a:ext uri="{FF2B5EF4-FFF2-40B4-BE49-F238E27FC236}">
                <a16:creationId xmlns:a16="http://schemas.microsoft.com/office/drawing/2014/main" id="{5CEDF725-7FCC-4647-89C5-DA1A530851BC}"/>
              </a:ext>
            </a:extLst>
          </p:cNvPr>
          <p:cNvSpPr txBox="1"/>
          <p:nvPr/>
        </p:nvSpPr>
        <p:spPr>
          <a:xfrm>
            <a:off x="6012160" y="950218"/>
            <a:ext cx="3024336" cy="4247317"/>
          </a:xfrm>
          <a:prstGeom prst="rect">
            <a:avLst/>
          </a:prstGeom>
          <a:noFill/>
        </p:spPr>
        <p:txBody>
          <a:bodyPr wrap="square" rtlCol="0">
            <a:spAutoFit/>
          </a:bodyPr>
          <a:lstStyle/>
          <a:p>
            <a:r>
              <a:rPr lang="en-US" dirty="0"/>
              <a:t>It seems like the Total Sales during the week were </a:t>
            </a:r>
          </a:p>
          <a:p>
            <a:r>
              <a:rPr lang="en-US" dirty="0"/>
              <a:t>Highest on 0 and </a:t>
            </a:r>
          </a:p>
          <a:p>
            <a:r>
              <a:rPr lang="en-US" dirty="0"/>
              <a:t>1 when most of the meal planning for the given week occurs. (Assuming it as weekends)</a:t>
            </a:r>
          </a:p>
          <a:p>
            <a:endParaRPr lang="en-US" dirty="0"/>
          </a:p>
          <a:p>
            <a:r>
              <a:rPr lang="en-US" dirty="0"/>
              <a:t>Also it can be noticed that </a:t>
            </a:r>
          </a:p>
          <a:p>
            <a:r>
              <a:rPr lang="en-US" dirty="0"/>
              <a:t>Orders placed were </a:t>
            </a:r>
          </a:p>
          <a:p>
            <a:r>
              <a:rPr lang="en-US" dirty="0"/>
              <a:t>observed the least on</a:t>
            </a:r>
          </a:p>
          <a:p>
            <a:r>
              <a:rPr lang="en-US" dirty="0"/>
              <a:t>6 which marks the end of the working week and </a:t>
            </a:r>
          </a:p>
          <a:p>
            <a:r>
              <a:rPr lang="en-US" dirty="0"/>
              <a:t>people want to relax during the weekends.</a:t>
            </a:r>
          </a:p>
        </p:txBody>
      </p:sp>
      <p:pic>
        <p:nvPicPr>
          <p:cNvPr id="5" name="Picture 4" descr="A screenshot of a cell phone&#10;&#10;Description generated with high confidence">
            <a:extLst>
              <a:ext uri="{FF2B5EF4-FFF2-40B4-BE49-F238E27FC236}">
                <a16:creationId xmlns:a16="http://schemas.microsoft.com/office/drawing/2014/main" id="{3C86070D-A0E9-4D03-85CE-D5B7E7EE1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843558"/>
            <a:ext cx="5581128" cy="3888432"/>
          </a:xfrm>
          <a:prstGeom prst="rect">
            <a:avLst/>
          </a:prstGeom>
        </p:spPr>
      </p:pic>
    </p:spTree>
    <p:extLst>
      <p:ext uri="{BB962C8B-B14F-4D97-AF65-F5344CB8AC3E}">
        <p14:creationId xmlns:p14="http://schemas.microsoft.com/office/powerpoint/2010/main" val="2258594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n-US" altLang="ko-KR" sz="2400" dirty="0">
                <a:solidFill>
                  <a:schemeClr val="tx1">
                    <a:lumMod val="95000"/>
                    <a:lumOff val="5000"/>
                  </a:schemeClr>
                </a:solidFill>
              </a:rPr>
              <a:t>During what time of the day do people order the most?</a:t>
            </a:r>
            <a:endParaRPr lang="ko-KR" altLang="en-US" sz="2400" dirty="0">
              <a:solidFill>
                <a:schemeClr val="tx1">
                  <a:lumMod val="95000"/>
                  <a:lumOff val="5000"/>
                </a:schemeClr>
              </a:solidFill>
            </a:endParaRPr>
          </a:p>
        </p:txBody>
      </p:sp>
      <p:sp>
        <p:nvSpPr>
          <p:cNvPr id="4" name="Rectangle 3">
            <a:extLst>
              <a:ext uri="{FF2B5EF4-FFF2-40B4-BE49-F238E27FC236}">
                <a16:creationId xmlns:a16="http://schemas.microsoft.com/office/drawing/2014/main" id="{19D52FC9-A00F-F24A-AA54-897B0FA88564}"/>
              </a:ext>
            </a:extLst>
          </p:cNvPr>
          <p:cNvSpPr/>
          <p:nvPr/>
        </p:nvSpPr>
        <p:spPr>
          <a:xfrm>
            <a:off x="107504" y="692886"/>
            <a:ext cx="8928992" cy="523220"/>
          </a:xfrm>
          <a:prstGeom prst="rect">
            <a:avLst/>
          </a:prstGeom>
        </p:spPr>
        <p:txBody>
          <a:bodyPr wrap="square">
            <a:spAutoFit/>
          </a:bodyPr>
          <a:lstStyle/>
          <a:p>
            <a:endParaRPr lang="en-US" sz="1400" dirty="0"/>
          </a:p>
          <a:p>
            <a:pPr>
              <a:buClr>
                <a:schemeClr val="tx1"/>
              </a:buClr>
            </a:pPr>
            <a:endParaRPr lang="en-US" sz="1400" dirty="0">
              <a:effectLst/>
              <a:latin typeface="Helvetica Neue" panose="02000503000000020004" pitchFamily="2" charset="0"/>
            </a:endParaRPr>
          </a:p>
        </p:txBody>
      </p:sp>
      <p:pic>
        <p:nvPicPr>
          <p:cNvPr id="6" name="Picture 5" descr="A close up of a map&#10;&#10;Description automatically generated">
            <a:extLst>
              <a:ext uri="{FF2B5EF4-FFF2-40B4-BE49-F238E27FC236}">
                <a16:creationId xmlns:a16="http://schemas.microsoft.com/office/drawing/2014/main" id="{CC373ED2-3958-574F-82DA-1A9B738A21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780" y="692886"/>
            <a:ext cx="5801387" cy="4216400"/>
          </a:xfrm>
          <a:prstGeom prst="rect">
            <a:avLst/>
          </a:prstGeom>
        </p:spPr>
      </p:pic>
      <p:sp>
        <p:nvSpPr>
          <p:cNvPr id="7" name="TextBox 6">
            <a:extLst>
              <a:ext uri="{FF2B5EF4-FFF2-40B4-BE49-F238E27FC236}">
                <a16:creationId xmlns:a16="http://schemas.microsoft.com/office/drawing/2014/main" id="{E5416A78-6F52-7A49-A3B2-6DB601909294}"/>
              </a:ext>
            </a:extLst>
          </p:cNvPr>
          <p:cNvSpPr txBox="1"/>
          <p:nvPr/>
        </p:nvSpPr>
        <p:spPr>
          <a:xfrm>
            <a:off x="6191671" y="692886"/>
            <a:ext cx="2844825" cy="3416320"/>
          </a:xfrm>
          <a:prstGeom prst="rect">
            <a:avLst/>
          </a:prstGeom>
          <a:noFill/>
        </p:spPr>
        <p:txBody>
          <a:bodyPr wrap="square" rtlCol="0">
            <a:spAutoFit/>
          </a:bodyPr>
          <a:lstStyle/>
          <a:p>
            <a:r>
              <a:rPr lang="en-US" dirty="0"/>
              <a:t>As observed,</a:t>
            </a:r>
          </a:p>
          <a:p>
            <a:r>
              <a:rPr lang="en-US" dirty="0"/>
              <a:t>the majority of the orders were placed during the </a:t>
            </a:r>
          </a:p>
          <a:p>
            <a:r>
              <a:rPr lang="en-US" dirty="0"/>
              <a:t>day time at 10 am when</a:t>
            </a:r>
          </a:p>
          <a:p>
            <a:r>
              <a:rPr lang="en-US" dirty="0"/>
              <a:t>most of the people begin </a:t>
            </a:r>
          </a:p>
          <a:p>
            <a:r>
              <a:rPr lang="en-US" dirty="0"/>
              <a:t>their day and meal </a:t>
            </a:r>
          </a:p>
          <a:p>
            <a:r>
              <a:rPr lang="en-US" dirty="0"/>
              <a:t>preparation before leaving for work as opposed to </a:t>
            </a:r>
          </a:p>
          <a:p>
            <a:r>
              <a:rPr lang="en-US" dirty="0"/>
              <a:t>The least orders placed </a:t>
            </a:r>
          </a:p>
          <a:p>
            <a:r>
              <a:rPr lang="en-US" dirty="0"/>
              <a:t>were at 6pm when people are returning back from </a:t>
            </a:r>
          </a:p>
          <a:p>
            <a:r>
              <a:rPr lang="en-US" dirty="0"/>
              <a:t>work.</a:t>
            </a:r>
          </a:p>
        </p:txBody>
      </p:sp>
    </p:spTree>
    <p:extLst>
      <p:ext uri="{BB962C8B-B14F-4D97-AF65-F5344CB8AC3E}">
        <p14:creationId xmlns:p14="http://schemas.microsoft.com/office/powerpoint/2010/main" val="64073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CDC4F03-EB37-0048-8EBA-943D884B0E98}"/>
              </a:ext>
            </a:extLst>
          </p:cNvPr>
          <p:cNvSpPr>
            <a:spLocks noGrp="1"/>
          </p:cNvSpPr>
          <p:nvPr>
            <p:ph type="body" sz="quarter" idx="10"/>
          </p:nvPr>
        </p:nvSpPr>
        <p:spPr/>
        <p:txBody>
          <a:bodyPr/>
          <a:lstStyle/>
          <a:p>
            <a:endParaRPr lang="en-US" dirty="0"/>
          </a:p>
        </p:txBody>
      </p:sp>
      <p:sp>
        <p:nvSpPr>
          <p:cNvPr id="6" name="Text Placeholder 1">
            <a:extLst>
              <a:ext uri="{FF2B5EF4-FFF2-40B4-BE49-F238E27FC236}">
                <a16:creationId xmlns:a16="http://schemas.microsoft.com/office/drawing/2014/main" id="{7DD4098F-F63F-744A-868C-5B043A59EDB5}"/>
              </a:ext>
            </a:extLst>
          </p:cNvPr>
          <p:cNvSpPr txBox="1">
            <a:spLocks/>
          </p:cNvSpPr>
          <p:nvPr/>
        </p:nvSpPr>
        <p:spPr>
          <a:xfrm>
            <a:off x="4125084" y="2154560"/>
            <a:ext cx="5018916"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a:t>Business Questions</a:t>
            </a:r>
            <a:endParaRPr lang="ko-KR" altLang="en-US" dirty="0"/>
          </a:p>
        </p:txBody>
      </p:sp>
      <p:sp>
        <p:nvSpPr>
          <p:cNvPr id="7" name="Rectangle 6">
            <a:extLst>
              <a:ext uri="{FF2B5EF4-FFF2-40B4-BE49-F238E27FC236}">
                <a16:creationId xmlns:a16="http://schemas.microsoft.com/office/drawing/2014/main" id="{9F27F38F-1404-234B-91AA-A9D25745A060}"/>
              </a:ext>
            </a:extLst>
          </p:cNvPr>
          <p:cNvSpPr/>
          <p:nvPr/>
        </p:nvSpPr>
        <p:spPr>
          <a:xfrm>
            <a:off x="3779912" y="1998640"/>
            <a:ext cx="5364088" cy="15121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B3ADE37B-B1F8-6A4C-805F-F6249A048706}"/>
              </a:ext>
            </a:extLst>
          </p:cNvPr>
          <p:cNvSpPr txBox="1"/>
          <p:nvPr/>
        </p:nvSpPr>
        <p:spPr>
          <a:xfrm>
            <a:off x="4125084" y="2154560"/>
            <a:ext cx="4767396" cy="1200329"/>
          </a:xfrm>
          <a:prstGeom prst="rect">
            <a:avLst/>
          </a:prstGeom>
          <a:solidFill>
            <a:schemeClr val="tx1">
              <a:lumMod val="75000"/>
              <a:lumOff val="25000"/>
            </a:schemeClr>
          </a:solidFill>
        </p:spPr>
        <p:txBody>
          <a:bodyPr wrap="square" rtlCol="0">
            <a:spAutoFit/>
          </a:bodyPr>
          <a:lstStyle/>
          <a:p>
            <a:pPr lvl="0">
              <a:spcBef>
                <a:spcPct val="20000"/>
              </a:spcBef>
            </a:pPr>
            <a:r>
              <a:rPr lang="en-US" altLang="ko-KR" sz="3600" dirty="0">
                <a:solidFill>
                  <a:schemeClr val="bg1"/>
                </a:solidFill>
                <a:cs typeface="Arial" pitchFamily="34" charset="0"/>
              </a:rPr>
              <a:t>Recommendation Engine</a:t>
            </a:r>
          </a:p>
        </p:txBody>
      </p:sp>
    </p:spTree>
    <p:extLst>
      <p:ext uri="{BB962C8B-B14F-4D97-AF65-F5344CB8AC3E}">
        <p14:creationId xmlns:p14="http://schemas.microsoft.com/office/powerpoint/2010/main" val="1465560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37378" y="123478"/>
            <a:ext cx="8706622" cy="576064"/>
          </a:xfrm>
        </p:spPr>
        <p:txBody>
          <a:bodyPr/>
          <a:lstStyle/>
          <a:p>
            <a:pPr algn="l"/>
            <a:r>
              <a:rPr lang="en-US" altLang="ko-KR" sz="2400" dirty="0"/>
              <a:t>Recommendation Engine</a:t>
            </a:r>
            <a:endParaRPr lang="ko-KR" altLang="en-US" sz="2400" dirty="0"/>
          </a:p>
        </p:txBody>
      </p:sp>
      <p:sp>
        <p:nvSpPr>
          <p:cNvPr id="4" name="Rectangle 3">
            <a:extLst>
              <a:ext uri="{FF2B5EF4-FFF2-40B4-BE49-F238E27FC236}">
                <a16:creationId xmlns:a16="http://schemas.microsoft.com/office/drawing/2014/main" id="{19D52FC9-A00F-F24A-AA54-897B0FA88564}"/>
              </a:ext>
            </a:extLst>
          </p:cNvPr>
          <p:cNvSpPr/>
          <p:nvPr/>
        </p:nvSpPr>
        <p:spPr>
          <a:xfrm>
            <a:off x="107504" y="692886"/>
            <a:ext cx="8928992" cy="3970318"/>
          </a:xfrm>
          <a:prstGeom prst="rect">
            <a:avLst/>
          </a:prstGeom>
        </p:spPr>
        <p:txBody>
          <a:bodyPr wrap="square">
            <a:spAutoFit/>
          </a:bodyPr>
          <a:lstStyle/>
          <a:p>
            <a:endParaRPr lang="en-US" sz="1400" dirty="0"/>
          </a:p>
          <a:p>
            <a:r>
              <a:rPr lang="en-US" sz="1400" b="1" dirty="0"/>
              <a:t>PROPOSED SYSTEM</a:t>
            </a:r>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r>
              <a:rPr lang="en-US" sz="1400" dirty="0"/>
              <a:t>Our aim is to maximize the sale of the products, we have decided to build  the recommendation engine </a:t>
            </a:r>
          </a:p>
          <a:p>
            <a:r>
              <a:rPr lang="en-US" sz="1400" dirty="0"/>
              <a:t>        which would recommend products to a user based on their previous purchase</a:t>
            </a:r>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r>
              <a:rPr lang="en-US" sz="1400" dirty="0"/>
              <a:t>Overall, to increase the sales of Market Basket, a recommendation engine can also recommend items to a user which are most popular among users of same type.</a:t>
            </a:r>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r>
              <a:rPr lang="en-US" sz="1400" dirty="0"/>
              <a:t>We have followed the given steps:</a:t>
            </a:r>
            <a:br>
              <a:rPr lang="en-US" sz="1400" dirty="0"/>
            </a:br>
            <a:r>
              <a:rPr lang="en-US" sz="1400" dirty="0"/>
              <a:t>1]Recommendation based on the historical purchases of the top user</a:t>
            </a:r>
          </a:p>
          <a:p>
            <a:pPr marL="342900" indent="-342900">
              <a:buFont typeface="Arial" panose="020B0604020202020204" pitchFamily="34" charset="0"/>
              <a:buChar char="•"/>
            </a:pPr>
            <a:endParaRPr lang="en-US" sz="1400" dirty="0"/>
          </a:p>
          <a:p>
            <a:r>
              <a:rPr lang="en-US" sz="1400" dirty="0"/>
              <a:t>       2]Recommendation of products based on similar inter departmental products based on their choice from </a:t>
            </a:r>
            <a:br>
              <a:rPr lang="en-US" sz="1400" dirty="0"/>
            </a:br>
            <a:r>
              <a:rPr lang="en-US" sz="1400" dirty="0"/>
              <a:t>          the top department (Content based recommendation)</a:t>
            </a:r>
          </a:p>
          <a:p>
            <a:r>
              <a:rPr lang="en-US" sz="1400" dirty="0"/>
              <a:t>    </a:t>
            </a:r>
          </a:p>
          <a:p>
            <a:r>
              <a:rPr lang="en-US" sz="1400" dirty="0"/>
              <a:t>       3]Recommendation based on direct exit to cart checkout </a:t>
            </a:r>
          </a:p>
          <a:p>
            <a:endParaRPr lang="en-US" sz="1400" dirty="0"/>
          </a:p>
          <a:p>
            <a:pPr>
              <a:buClr>
                <a:schemeClr val="tx1"/>
              </a:buClr>
            </a:pPr>
            <a:endParaRPr lang="en-US" sz="1400" dirty="0">
              <a:effectLst/>
              <a:latin typeface="Helvetica Neue" panose="02000503000000020004" pitchFamily="2" charset="0"/>
            </a:endParaRPr>
          </a:p>
        </p:txBody>
      </p:sp>
    </p:spTree>
    <p:extLst>
      <p:ext uri="{BB962C8B-B14F-4D97-AF65-F5344CB8AC3E}">
        <p14:creationId xmlns:p14="http://schemas.microsoft.com/office/powerpoint/2010/main" val="4171108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37378" y="123478"/>
            <a:ext cx="8706622" cy="792088"/>
          </a:xfrm>
        </p:spPr>
        <p:txBody>
          <a:bodyPr/>
          <a:lstStyle/>
          <a:p>
            <a:pPr algn="l"/>
            <a:r>
              <a:rPr lang="en-US" sz="2400" dirty="0"/>
              <a:t>Recommendation based on the historical purchases of the top user</a:t>
            </a:r>
            <a:endParaRPr lang="ko-KR" altLang="en-US" sz="2400" dirty="0"/>
          </a:p>
        </p:txBody>
      </p:sp>
      <p:pic>
        <p:nvPicPr>
          <p:cNvPr id="5" name="Picture 4">
            <a:extLst>
              <a:ext uri="{FF2B5EF4-FFF2-40B4-BE49-F238E27FC236}">
                <a16:creationId xmlns:a16="http://schemas.microsoft.com/office/drawing/2014/main" id="{6591C92D-2968-CA46-87C8-A8ECA298382D}"/>
              </a:ext>
            </a:extLst>
          </p:cNvPr>
          <p:cNvPicPr>
            <a:picLocks noChangeAspect="1"/>
          </p:cNvPicPr>
          <p:nvPr/>
        </p:nvPicPr>
        <p:blipFill>
          <a:blip r:embed="rId2"/>
          <a:stretch>
            <a:fillRect/>
          </a:stretch>
        </p:blipFill>
        <p:spPr>
          <a:xfrm>
            <a:off x="1498600" y="915566"/>
            <a:ext cx="6146800" cy="3886200"/>
          </a:xfrm>
          <a:prstGeom prst="rect">
            <a:avLst/>
          </a:prstGeom>
        </p:spPr>
      </p:pic>
    </p:spTree>
    <p:extLst>
      <p:ext uri="{BB962C8B-B14F-4D97-AF65-F5344CB8AC3E}">
        <p14:creationId xmlns:p14="http://schemas.microsoft.com/office/powerpoint/2010/main" val="2048811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1520" y="123478"/>
            <a:ext cx="8892480" cy="1008112"/>
          </a:xfrm>
        </p:spPr>
        <p:txBody>
          <a:bodyPr/>
          <a:lstStyle/>
          <a:p>
            <a:pPr algn="l"/>
            <a:r>
              <a:rPr lang="en-US" sz="2000" dirty="0"/>
              <a:t>Recommendation of products based on similar inter departmental product</a:t>
            </a:r>
          </a:p>
          <a:p>
            <a:pPr algn="l"/>
            <a:r>
              <a:rPr lang="en-US" sz="2000" dirty="0"/>
              <a:t>based on their choice from the top department. </a:t>
            </a:r>
          </a:p>
          <a:p>
            <a:pPr algn="l"/>
            <a:r>
              <a:rPr lang="en-US" sz="2000" dirty="0"/>
              <a:t>(Content based recommendation)</a:t>
            </a:r>
          </a:p>
        </p:txBody>
      </p:sp>
      <p:pic>
        <p:nvPicPr>
          <p:cNvPr id="5" name="Picture 4">
            <a:extLst>
              <a:ext uri="{FF2B5EF4-FFF2-40B4-BE49-F238E27FC236}">
                <a16:creationId xmlns:a16="http://schemas.microsoft.com/office/drawing/2014/main" id="{9D758025-D5CF-5E4C-B62E-4689C112078F}"/>
              </a:ext>
            </a:extLst>
          </p:cNvPr>
          <p:cNvPicPr>
            <a:picLocks noChangeAspect="1"/>
          </p:cNvPicPr>
          <p:nvPr/>
        </p:nvPicPr>
        <p:blipFill>
          <a:blip r:embed="rId2"/>
          <a:stretch>
            <a:fillRect/>
          </a:stretch>
        </p:blipFill>
        <p:spPr>
          <a:xfrm>
            <a:off x="1115616" y="1160122"/>
            <a:ext cx="6591300" cy="3924300"/>
          </a:xfrm>
          <a:prstGeom prst="rect">
            <a:avLst/>
          </a:prstGeom>
        </p:spPr>
      </p:pic>
    </p:spTree>
    <p:extLst>
      <p:ext uri="{BB962C8B-B14F-4D97-AF65-F5344CB8AC3E}">
        <p14:creationId xmlns:p14="http://schemas.microsoft.com/office/powerpoint/2010/main" val="1643062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1520" y="-308570"/>
            <a:ext cx="8892480" cy="1440160"/>
          </a:xfrm>
        </p:spPr>
        <p:txBody>
          <a:bodyPr/>
          <a:lstStyle/>
          <a:p>
            <a:pPr algn="l"/>
            <a:r>
              <a:rPr lang="en-US" sz="2000" dirty="0"/>
              <a:t>Recommendation based on direct exit to cart checkout</a:t>
            </a:r>
          </a:p>
        </p:txBody>
      </p:sp>
      <p:pic>
        <p:nvPicPr>
          <p:cNvPr id="6" name="Picture 5">
            <a:extLst>
              <a:ext uri="{FF2B5EF4-FFF2-40B4-BE49-F238E27FC236}">
                <a16:creationId xmlns:a16="http://schemas.microsoft.com/office/drawing/2014/main" id="{6DD1F7CD-0CE1-D747-8A51-CDD2C5AB3558}"/>
              </a:ext>
            </a:extLst>
          </p:cNvPr>
          <p:cNvPicPr>
            <a:picLocks noChangeAspect="1"/>
          </p:cNvPicPr>
          <p:nvPr/>
        </p:nvPicPr>
        <p:blipFill>
          <a:blip r:embed="rId2"/>
          <a:stretch>
            <a:fillRect/>
          </a:stretch>
        </p:blipFill>
        <p:spPr>
          <a:xfrm>
            <a:off x="1842067" y="555526"/>
            <a:ext cx="5459866" cy="4587974"/>
          </a:xfrm>
          <a:prstGeom prst="rect">
            <a:avLst/>
          </a:prstGeom>
        </p:spPr>
      </p:pic>
    </p:spTree>
    <p:extLst>
      <p:ext uri="{BB962C8B-B14F-4D97-AF65-F5344CB8AC3E}">
        <p14:creationId xmlns:p14="http://schemas.microsoft.com/office/powerpoint/2010/main" val="2229475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3FE4F7A-D7D9-3145-A04F-7F1E3F2BE3CE}"/>
              </a:ext>
            </a:extLst>
          </p:cNvPr>
          <p:cNvGrpSpPr/>
          <p:nvPr/>
        </p:nvGrpSpPr>
        <p:grpSpPr>
          <a:xfrm>
            <a:off x="323528" y="339502"/>
            <a:ext cx="8481842" cy="1521024"/>
            <a:chOff x="-3413190" y="2450071"/>
            <a:chExt cx="6276487" cy="1521024"/>
          </a:xfrm>
        </p:grpSpPr>
        <p:sp>
          <p:nvSpPr>
            <p:cNvPr id="7" name="TextBox 6">
              <a:extLst>
                <a:ext uri="{FF2B5EF4-FFF2-40B4-BE49-F238E27FC236}">
                  <a16:creationId xmlns:a16="http://schemas.microsoft.com/office/drawing/2014/main" id="{55EB658C-FCE5-5542-A8C7-E7FF34D3F353}"/>
                </a:ext>
              </a:extLst>
            </p:cNvPr>
            <p:cNvSpPr txBox="1"/>
            <p:nvPr/>
          </p:nvSpPr>
          <p:spPr>
            <a:xfrm>
              <a:off x="1098605" y="3663318"/>
              <a:ext cx="1764692" cy="307777"/>
            </a:xfrm>
            <a:prstGeom prst="rect">
              <a:avLst/>
            </a:prstGeom>
            <a:noFill/>
          </p:spPr>
          <p:txBody>
            <a:bodyPr wrap="square" rtlCol="0">
              <a:spAutoFit/>
            </a:bodyPr>
            <a:lstStyle/>
            <a:p>
              <a:endParaRPr lang="ko-KR" altLang="en-US" sz="1400" dirty="0">
                <a:solidFill>
                  <a:schemeClr val="tx1">
                    <a:lumMod val="75000"/>
                    <a:lumOff val="25000"/>
                  </a:schemeClr>
                </a:solidFill>
                <a:cs typeface="Arial" pitchFamily="34" charset="0"/>
              </a:endParaRPr>
            </a:p>
          </p:txBody>
        </p:sp>
        <p:sp>
          <p:nvSpPr>
            <p:cNvPr id="8" name="TextBox 7">
              <a:extLst>
                <a:ext uri="{FF2B5EF4-FFF2-40B4-BE49-F238E27FC236}">
                  <a16:creationId xmlns:a16="http://schemas.microsoft.com/office/drawing/2014/main" id="{1E066EB6-AC64-AB46-B401-D0AC6CE2434B}"/>
                </a:ext>
              </a:extLst>
            </p:cNvPr>
            <p:cNvSpPr txBox="1"/>
            <p:nvPr/>
          </p:nvSpPr>
          <p:spPr>
            <a:xfrm>
              <a:off x="-3413190" y="2450071"/>
              <a:ext cx="2979065" cy="584775"/>
            </a:xfrm>
            <a:prstGeom prst="rect">
              <a:avLst/>
            </a:prstGeom>
            <a:solidFill>
              <a:schemeClr val="tx1">
                <a:lumMod val="75000"/>
                <a:lumOff val="25000"/>
              </a:schemeClr>
            </a:solidFill>
          </p:spPr>
          <p:txBody>
            <a:bodyPr wrap="square" rtlCol="0">
              <a:spAutoFit/>
            </a:bodyPr>
            <a:lstStyle/>
            <a:p>
              <a:r>
                <a:rPr lang="en-US" altLang="ko-KR" sz="3200" b="1" dirty="0">
                  <a:solidFill>
                    <a:schemeClr val="bg1"/>
                  </a:solidFill>
                  <a:cs typeface="Arial" pitchFamily="34" charset="0"/>
                </a:rPr>
                <a:t>Conclusion</a:t>
              </a:r>
              <a:endParaRPr lang="ko-KR" altLang="en-US" sz="3200" b="1" dirty="0">
                <a:solidFill>
                  <a:schemeClr val="bg1"/>
                </a:solidFill>
                <a:cs typeface="Arial" pitchFamily="34" charset="0"/>
              </a:endParaRPr>
            </a:p>
          </p:txBody>
        </p:sp>
      </p:grpSp>
      <p:sp>
        <p:nvSpPr>
          <p:cNvPr id="13" name="TextBox 12">
            <a:extLst>
              <a:ext uri="{FF2B5EF4-FFF2-40B4-BE49-F238E27FC236}">
                <a16:creationId xmlns:a16="http://schemas.microsoft.com/office/drawing/2014/main" id="{5439971F-8C8E-6A4E-BD91-BA9A2E4C249A}"/>
              </a:ext>
            </a:extLst>
          </p:cNvPr>
          <p:cNvSpPr txBox="1"/>
          <p:nvPr/>
        </p:nvSpPr>
        <p:spPr>
          <a:xfrm>
            <a:off x="348081" y="1512544"/>
            <a:ext cx="8481842" cy="3139321"/>
          </a:xfrm>
          <a:prstGeom prst="rect">
            <a:avLst/>
          </a:prstGeom>
          <a:noFill/>
        </p:spPr>
        <p:txBody>
          <a:bodyPr wrap="square" rtlCol="0">
            <a:spAutoFit/>
          </a:bodyPr>
          <a:lstStyle/>
          <a:p>
            <a:r>
              <a:rPr lang="en-US" dirty="0"/>
              <a:t>Based on the given recommendation engine, the business(Instacart) can retain </a:t>
            </a:r>
          </a:p>
          <a:p>
            <a:r>
              <a:rPr lang="en-US" dirty="0"/>
              <a:t>their top loyal consumers. By providing recommendation based on their previous </a:t>
            </a:r>
          </a:p>
          <a:p>
            <a:r>
              <a:rPr lang="en-US" dirty="0"/>
              <a:t>interests.</a:t>
            </a:r>
          </a:p>
          <a:p>
            <a:endParaRPr lang="en-US" dirty="0"/>
          </a:p>
          <a:p>
            <a:r>
              <a:rPr lang="en-US" dirty="0"/>
              <a:t>Effective recommendations are a valuable service to the customers and a profitable service to the retailer. </a:t>
            </a:r>
          </a:p>
          <a:p>
            <a:endParaRPr lang="en-US" dirty="0"/>
          </a:p>
          <a:p>
            <a:r>
              <a:rPr lang="en-US" dirty="0"/>
              <a:t>The data analysis done, will help the retailers to maintain their Profit and Sales, </a:t>
            </a:r>
          </a:p>
          <a:p>
            <a:r>
              <a:rPr lang="en-US" dirty="0"/>
              <a:t>thereby maintaining their existing customers taking into account the key analyses.</a:t>
            </a:r>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1373042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24544" y="483518"/>
            <a:ext cx="946854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cs typeface="Arial" pitchFamily="34" charset="0"/>
              </a:rPr>
              <a:t>Agenda Style</a:t>
            </a:r>
          </a:p>
        </p:txBody>
      </p:sp>
      <p:sp>
        <p:nvSpPr>
          <p:cNvPr id="7" name="Rectangle 6"/>
          <p:cNvSpPr/>
          <p:nvPr/>
        </p:nvSpPr>
        <p:spPr>
          <a:xfrm>
            <a:off x="3060504" y="138369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grpSp>
        <p:nvGrpSpPr>
          <p:cNvPr id="9" name="Group 8"/>
          <p:cNvGrpSpPr/>
          <p:nvPr/>
        </p:nvGrpSpPr>
        <p:grpSpPr>
          <a:xfrm>
            <a:off x="3263981" y="1447862"/>
            <a:ext cx="5040560" cy="559668"/>
            <a:chOff x="2175371" y="1762964"/>
            <a:chExt cx="5040560" cy="559668"/>
          </a:xfrm>
        </p:grpSpPr>
        <p:sp>
          <p:nvSpPr>
            <p:cNvPr id="10" name="TextBox 10"/>
            <p:cNvSpPr txBox="1"/>
            <p:nvPr/>
          </p:nvSpPr>
          <p:spPr bwMode="auto">
            <a:xfrm>
              <a:off x="2175371" y="1762964"/>
              <a:ext cx="5040560" cy="419457"/>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000" b="1" dirty="0">
                  <a:solidFill>
                    <a:schemeClr val="tx1">
                      <a:lumMod val="65000"/>
                      <a:lumOff val="35000"/>
                    </a:schemeClr>
                  </a:solidFill>
                  <a:cs typeface="Arial" pitchFamily="34" charset="0"/>
                </a:rPr>
                <a:t>Introduction </a:t>
              </a:r>
            </a:p>
          </p:txBody>
        </p:sp>
        <p:sp>
          <p:nvSpPr>
            <p:cNvPr id="11" name="TextBox 10"/>
            <p:cNvSpPr txBox="1"/>
            <p:nvPr/>
          </p:nvSpPr>
          <p:spPr bwMode="auto">
            <a:xfrm>
              <a:off x="2175371" y="2032239"/>
              <a:ext cx="5040560" cy="290393"/>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endParaRPr lang="ko-KR" altLang="en-US" sz="1200" dirty="0">
                <a:solidFill>
                  <a:schemeClr val="tx1">
                    <a:lumMod val="65000"/>
                    <a:lumOff val="35000"/>
                  </a:schemeClr>
                </a:solidFill>
                <a:cs typeface="Arial" pitchFamily="34" charset="0"/>
              </a:endParaRPr>
            </a:p>
          </p:txBody>
        </p:sp>
      </p:grpSp>
      <p:sp>
        <p:nvSpPr>
          <p:cNvPr id="12" name="Chevron 11"/>
          <p:cNvSpPr/>
          <p:nvPr/>
        </p:nvSpPr>
        <p:spPr>
          <a:xfrm rot="16200000">
            <a:off x="2096802" y="125013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13" name="TextBox 12"/>
          <p:cNvSpPr txBox="1"/>
          <p:nvPr/>
        </p:nvSpPr>
        <p:spPr>
          <a:xfrm>
            <a:off x="2239223" y="134144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29" name="Rectangle 28"/>
          <p:cNvSpPr/>
          <p:nvPr/>
        </p:nvSpPr>
        <p:spPr>
          <a:xfrm>
            <a:off x="3060504" y="224940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sp>
        <p:nvSpPr>
          <p:cNvPr id="33" name="TextBox 10"/>
          <p:cNvSpPr txBox="1"/>
          <p:nvPr/>
        </p:nvSpPr>
        <p:spPr bwMode="auto">
          <a:xfrm>
            <a:off x="3263981" y="2313572"/>
            <a:ext cx="5040560" cy="419457"/>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000" b="1" dirty="0">
                <a:solidFill>
                  <a:schemeClr val="tx1">
                    <a:lumMod val="65000"/>
                    <a:lumOff val="35000"/>
                  </a:schemeClr>
                </a:solidFill>
                <a:cs typeface="Arial" pitchFamily="34" charset="0"/>
              </a:rPr>
              <a:t>Business Questions</a:t>
            </a:r>
          </a:p>
        </p:txBody>
      </p:sp>
      <p:sp>
        <p:nvSpPr>
          <p:cNvPr id="31" name="Chevron 30"/>
          <p:cNvSpPr/>
          <p:nvPr/>
        </p:nvSpPr>
        <p:spPr>
          <a:xfrm rot="16200000">
            <a:off x="2096802" y="211584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32" name="TextBox 31"/>
          <p:cNvSpPr txBox="1"/>
          <p:nvPr/>
        </p:nvSpPr>
        <p:spPr>
          <a:xfrm>
            <a:off x="2239223" y="220715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36" name="Rectangle 35"/>
          <p:cNvSpPr/>
          <p:nvPr/>
        </p:nvSpPr>
        <p:spPr>
          <a:xfrm>
            <a:off x="3060504" y="311511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sp>
        <p:nvSpPr>
          <p:cNvPr id="40" name="TextBox 10"/>
          <p:cNvSpPr txBox="1"/>
          <p:nvPr/>
        </p:nvSpPr>
        <p:spPr bwMode="auto">
          <a:xfrm>
            <a:off x="3263981" y="3179282"/>
            <a:ext cx="5040560" cy="419457"/>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000" b="1" dirty="0">
                <a:solidFill>
                  <a:schemeClr val="tx1">
                    <a:lumMod val="65000"/>
                    <a:lumOff val="35000"/>
                  </a:schemeClr>
                </a:solidFill>
                <a:cs typeface="Arial" pitchFamily="34" charset="0"/>
              </a:rPr>
              <a:t>Recommendation Engine</a:t>
            </a:r>
          </a:p>
        </p:txBody>
      </p:sp>
      <p:sp>
        <p:nvSpPr>
          <p:cNvPr id="38" name="Chevron 37"/>
          <p:cNvSpPr/>
          <p:nvPr/>
        </p:nvSpPr>
        <p:spPr>
          <a:xfrm rot="16200000">
            <a:off x="2096802" y="298155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39" name="TextBox 38"/>
          <p:cNvSpPr txBox="1"/>
          <p:nvPr/>
        </p:nvSpPr>
        <p:spPr>
          <a:xfrm>
            <a:off x="2239223" y="307286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43" name="Rectangle 42"/>
          <p:cNvSpPr/>
          <p:nvPr/>
        </p:nvSpPr>
        <p:spPr>
          <a:xfrm>
            <a:off x="3060504" y="398082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sp>
        <p:nvSpPr>
          <p:cNvPr id="47" name="TextBox 10"/>
          <p:cNvSpPr txBox="1"/>
          <p:nvPr/>
        </p:nvSpPr>
        <p:spPr bwMode="auto">
          <a:xfrm>
            <a:off x="3263981" y="4044992"/>
            <a:ext cx="5040560" cy="419457"/>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000" b="1" dirty="0">
                <a:solidFill>
                  <a:schemeClr val="tx1">
                    <a:lumMod val="65000"/>
                    <a:lumOff val="35000"/>
                  </a:schemeClr>
                </a:solidFill>
                <a:cs typeface="Arial" pitchFamily="34" charset="0"/>
              </a:rPr>
              <a:t>Conclusion</a:t>
            </a:r>
          </a:p>
        </p:txBody>
      </p:sp>
      <p:sp>
        <p:nvSpPr>
          <p:cNvPr id="45" name="Chevron 44"/>
          <p:cNvSpPr/>
          <p:nvPr/>
        </p:nvSpPr>
        <p:spPr>
          <a:xfrm rot="16200000">
            <a:off x="2096802" y="384726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46" name="TextBox 45"/>
          <p:cNvSpPr txBox="1"/>
          <p:nvPr/>
        </p:nvSpPr>
        <p:spPr>
          <a:xfrm>
            <a:off x="2239223" y="393857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C805BF43-F81C-6140-ADC0-3EC6986467A6}"/>
              </a:ext>
            </a:extLst>
          </p:cNvPr>
          <p:cNvSpPr>
            <a:spLocks noGrp="1"/>
          </p:cNvSpPr>
          <p:nvPr>
            <p:ph type="body" sz="quarter" idx="10"/>
          </p:nvPr>
        </p:nvSpPr>
        <p:spPr>
          <a:xfrm>
            <a:off x="4125084" y="2154560"/>
            <a:ext cx="5018916" cy="576064"/>
          </a:xfrm>
        </p:spPr>
        <p:txBody>
          <a:bodyPr/>
          <a:lstStyle/>
          <a:p>
            <a:r>
              <a:rPr lang="en-US" altLang="ko-KR" dirty="0"/>
              <a:t>Business Questions</a:t>
            </a:r>
            <a:endParaRPr lang="ko-KR" altLang="en-US" dirty="0"/>
          </a:p>
        </p:txBody>
      </p:sp>
      <p:sp>
        <p:nvSpPr>
          <p:cNvPr id="5" name="Rectangle 4">
            <a:extLst>
              <a:ext uri="{FF2B5EF4-FFF2-40B4-BE49-F238E27FC236}">
                <a16:creationId xmlns:a16="http://schemas.microsoft.com/office/drawing/2014/main" id="{F4AA2568-4E76-BA48-997C-9388D0F4FEBE}"/>
              </a:ext>
            </a:extLst>
          </p:cNvPr>
          <p:cNvSpPr/>
          <p:nvPr/>
        </p:nvSpPr>
        <p:spPr>
          <a:xfrm>
            <a:off x="3851920" y="1995686"/>
            <a:ext cx="5292080" cy="100811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00"/>
              </a:highlight>
            </a:endParaRPr>
          </a:p>
        </p:txBody>
      </p:sp>
      <p:sp>
        <p:nvSpPr>
          <p:cNvPr id="7" name="TextBox 6">
            <a:extLst>
              <a:ext uri="{FF2B5EF4-FFF2-40B4-BE49-F238E27FC236}">
                <a16:creationId xmlns:a16="http://schemas.microsoft.com/office/drawing/2014/main" id="{2E02A2D6-404F-5044-BBE4-A744D8EEA463}"/>
              </a:ext>
            </a:extLst>
          </p:cNvPr>
          <p:cNvSpPr txBox="1"/>
          <p:nvPr/>
        </p:nvSpPr>
        <p:spPr>
          <a:xfrm>
            <a:off x="4125084" y="2154560"/>
            <a:ext cx="4767396" cy="646331"/>
          </a:xfrm>
          <a:prstGeom prst="rect">
            <a:avLst/>
          </a:prstGeom>
          <a:solidFill>
            <a:schemeClr val="tx1">
              <a:lumMod val="75000"/>
              <a:lumOff val="25000"/>
            </a:schemeClr>
          </a:solidFill>
        </p:spPr>
        <p:txBody>
          <a:bodyPr wrap="square" rtlCol="0">
            <a:spAutoFit/>
          </a:bodyPr>
          <a:lstStyle/>
          <a:p>
            <a:pPr lvl="0">
              <a:spcBef>
                <a:spcPct val="20000"/>
              </a:spcBef>
            </a:pPr>
            <a:r>
              <a:rPr lang="en-US" altLang="ko-KR" sz="3600" dirty="0">
                <a:solidFill>
                  <a:schemeClr val="bg1"/>
                </a:solidFill>
                <a:cs typeface="Arial" pitchFamily="34" charset="0"/>
              </a:rPr>
              <a:t>Introduction</a:t>
            </a:r>
            <a:endParaRPr lang="ko-KR" altLang="en-US" sz="3600" dirty="0">
              <a:solidFill>
                <a:schemeClr val="bg1"/>
              </a:solidFill>
              <a:cs typeface="Arial" pitchFamily="34" charset="0"/>
            </a:endParaRPr>
          </a:p>
        </p:txBody>
      </p:sp>
    </p:spTree>
    <p:extLst>
      <p:ext uri="{BB962C8B-B14F-4D97-AF65-F5344CB8AC3E}">
        <p14:creationId xmlns:p14="http://schemas.microsoft.com/office/powerpoint/2010/main" val="603177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37378" y="123478"/>
            <a:ext cx="8706622" cy="576064"/>
          </a:xfrm>
        </p:spPr>
        <p:txBody>
          <a:bodyPr/>
          <a:lstStyle/>
          <a:p>
            <a:pPr algn="l"/>
            <a:r>
              <a:rPr lang="en-US" altLang="ko-KR" dirty="0"/>
              <a:t>Selection of Data</a:t>
            </a:r>
            <a:endParaRPr lang="ko-KR" altLang="en-US" dirty="0"/>
          </a:p>
        </p:txBody>
      </p:sp>
      <p:grpSp>
        <p:nvGrpSpPr>
          <p:cNvPr id="6" name="Group 5"/>
          <p:cNvGrpSpPr/>
          <p:nvPr/>
        </p:nvGrpSpPr>
        <p:grpSpPr>
          <a:xfrm>
            <a:off x="518141" y="818025"/>
            <a:ext cx="8287229" cy="1042501"/>
            <a:chOff x="-3269178" y="2928594"/>
            <a:chExt cx="6132475" cy="1042501"/>
          </a:xfrm>
        </p:grpSpPr>
        <p:sp>
          <p:nvSpPr>
            <p:cNvPr id="7" name="TextBox 6"/>
            <p:cNvSpPr txBox="1"/>
            <p:nvPr/>
          </p:nvSpPr>
          <p:spPr>
            <a:xfrm>
              <a:off x="1098605" y="3663318"/>
              <a:ext cx="1764692" cy="307777"/>
            </a:xfrm>
            <a:prstGeom prst="rect">
              <a:avLst/>
            </a:prstGeom>
            <a:noFill/>
          </p:spPr>
          <p:txBody>
            <a:bodyPr wrap="square" rtlCol="0">
              <a:spAutoFit/>
            </a:bodyPr>
            <a:lstStyle/>
            <a:p>
              <a:endParaRPr lang="ko-KR" altLang="en-US" sz="1400" dirty="0">
                <a:solidFill>
                  <a:schemeClr val="tx1">
                    <a:lumMod val="75000"/>
                    <a:lumOff val="25000"/>
                  </a:schemeClr>
                </a:solidFill>
                <a:cs typeface="Arial" pitchFamily="34" charset="0"/>
              </a:endParaRPr>
            </a:p>
          </p:txBody>
        </p:sp>
        <p:sp>
          <p:nvSpPr>
            <p:cNvPr id="8" name="TextBox 7"/>
            <p:cNvSpPr txBox="1"/>
            <p:nvPr/>
          </p:nvSpPr>
          <p:spPr>
            <a:xfrm>
              <a:off x="-3269178" y="2928594"/>
              <a:ext cx="2059657" cy="369332"/>
            </a:xfrm>
            <a:prstGeom prst="rect">
              <a:avLst/>
            </a:prstGeom>
            <a:solidFill>
              <a:schemeClr val="tx1">
                <a:lumMod val="75000"/>
                <a:lumOff val="25000"/>
              </a:schemeClr>
            </a:solidFill>
          </p:spPr>
          <p:txBody>
            <a:bodyPr wrap="square" rtlCol="0">
              <a:spAutoFit/>
            </a:bodyPr>
            <a:lstStyle/>
            <a:p>
              <a:r>
                <a:rPr lang="en-US" altLang="ko-KR" b="1" dirty="0">
                  <a:solidFill>
                    <a:schemeClr val="bg1"/>
                  </a:solidFill>
                  <a:cs typeface="Arial" pitchFamily="34" charset="0"/>
                </a:rPr>
                <a:t>Criteria</a:t>
              </a:r>
              <a:endParaRPr lang="ko-KR" altLang="en-US" b="1" dirty="0">
                <a:solidFill>
                  <a:schemeClr val="bg1"/>
                </a:solidFill>
                <a:cs typeface="Arial" pitchFamily="34" charset="0"/>
              </a:endParaRPr>
            </a:p>
          </p:txBody>
        </p:sp>
      </p:grpSp>
      <p:sp>
        <p:nvSpPr>
          <p:cNvPr id="4" name="Rectangle 3">
            <a:extLst>
              <a:ext uri="{FF2B5EF4-FFF2-40B4-BE49-F238E27FC236}">
                <a16:creationId xmlns:a16="http://schemas.microsoft.com/office/drawing/2014/main" id="{19D52FC9-A00F-F24A-AA54-897B0FA88564}"/>
              </a:ext>
            </a:extLst>
          </p:cNvPr>
          <p:cNvSpPr/>
          <p:nvPr/>
        </p:nvSpPr>
        <p:spPr>
          <a:xfrm>
            <a:off x="437377" y="1325255"/>
            <a:ext cx="7593012" cy="2923877"/>
          </a:xfrm>
          <a:prstGeom prst="rect">
            <a:avLst/>
          </a:prstGeom>
        </p:spPr>
        <p:txBody>
          <a:bodyPr wrap="square">
            <a:spAutoFit/>
          </a:bodyPr>
          <a:lstStyle/>
          <a:p>
            <a:r>
              <a:rPr lang="en-US" sz="1200" dirty="0">
                <a:latin typeface="+mj-lt"/>
                <a:ea typeface="Helvetica Neue" panose="02000503000000020004" pitchFamily="2" charset="0"/>
                <a:cs typeface="Helvetica Neue" panose="02000503000000020004" pitchFamily="2" charset="0"/>
              </a:rPr>
              <a:t>The dataset that we have selected is an open sourced data available by Instacart sourced </a:t>
            </a:r>
          </a:p>
          <a:p>
            <a:r>
              <a:rPr lang="en-US" sz="1200" dirty="0">
                <a:latin typeface="+mj-lt"/>
                <a:ea typeface="Helvetica Neue" panose="02000503000000020004" pitchFamily="2" charset="0"/>
                <a:cs typeface="Helvetica Neue" panose="02000503000000020004" pitchFamily="2" charset="0"/>
              </a:rPr>
              <a:t>from Kaggle, to mainly predict what products people will repurchase in their next order. </a:t>
            </a:r>
          </a:p>
          <a:p>
            <a:endParaRPr lang="en-US" sz="1200" dirty="0">
              <a:latin typeface="+mj-lt"/>
              <a:ea typeface="Helvetica Neue" panose="02000503000000020004" pitchFamily="2" charset="0"/>
              <a:cs typeface="Helvetica Neue" panose="02000503000000020004" pitchFamily="2" charset="0"/>
            </a:endParaRPr>
          </a:p>
          <a:p>
            <a:r>
              <a:rPr lang="en-US" sz="1200" dirty="0">
                <a:latin typeface="+mj-lt"/>
                <a:ea typeface="Helvetica Neue" panose="02000503000000020004" pitchFamily="2" charset="0"/>
                <a:cs typeface="Helvetica Neue" panose="02000503000000020004" pitchFamily="2" charset="0"/>
              </a:rPr>
              <a:t>The data set is split into separate csv files(the users, orders, products in each orders, department names) such as we can visualize informative features which are User specific, Product Specific and User-Product Relationship. </a:t>
            </a:r>
          </a:p>
          <a:p>
            <a:endParaRPr lang="en-US" sz="1400" dirty="0">
              <a:effectLst/>
              <a:latin typeface="+mj-lt"/>
            </a:endParaRPr>
          </a:p>
          <a:p>
            <a:pPr marL="171450" indent="-171450">
              <a:buClr>
                <a:schemeClr val="tx1"/>
              </a:buClr>
              <a:buFont typeface="Wingdings" pitchFamily="2" charset="2"/>
              <a:buChar char="§"/>
            </a:pPr>
            <a:r>
              <a:rPr lang="en-US" sz="1400" b="1" dirty="0">
                <a:latin typeface="+mj-lt"/>
              </a:rPr>
              <a:t>Orders</a:t>
            </a:r>
            <a:r>
              <a:rPr lang="en-US" sz="1400" dirty="0">
                <a:latin typeface="+mj-lt"/>
              </a:rPr>
              <a:t>: 3 million orders. Includes user ID, product bought, order of purchase, time of order, and whether each product was previously purchased by that user.</a:t>
            </a:r>
          </a:p>
          <a:p>
            <a:pPr marL="171450" indent="-171450">
              <a:buClr>
                <a:schemeClr val="tx1"/>
              </a:buClr>
              <a:buFont typeface="Wingdings" pitchFamily="2" charset="2"/>
              <a:buChar char="§"/>
            </a:pPr>
            <a:endParaRPr lang="en-US" sz="1400" dirty="0">
              <a:effectLst/>
              <a:latin typeface="+mj-lt"/>
            </a:endParaRPr>
          </a:p>
          <a:p>
            <a:pPr marL="171450" indent="-171450">
              <a:buClr>
                <a:schemeClr val="tx1"/>
              </a:buClr>
              <a:buFont typeface="Wingdings" pitchFamily="2" charset="2"/>
              <a:buChar char="§"/>
            </a:pPr>
            <a:r>
              <a:rPr lang="en-US" sz="1400" b="1" dirty="0">
                <a:latin typeface="+mj-lt"/>
              </a:rPr>
              <a:t>Users</a:t>
            </a:r>
            <a:r>
              <a:rPr lang="en-US" sz="1400" dirty="0">
                <a:latin typeface="+mj-lt"/>
              </a:rPr>
              <a:t>: About 200,000. Only user ID’s given. </a:t>
            </a:r>
          </a:p>
          <a:p>
            <a:pPr marL="171450" indent="-171450">
              <a:buClr>
                <a:schemeClr val="tx1"/>
              </a:buClr>
              <a:buFont typeface="Wingdings" pitchFamily="2" charset="2"/>
              <a:buChar char="§"/>
            </a:pPr>
            <a:endParaRPr lang="en-US" sz="1400" dirty="0">
              <a:effectLst/>
              <a:latin typeface="+mj-lt"/>
            </a:endParaRPr>
          </a:p>
          <a:p>
            <a:pPr marL="171450" indent="-171450">
              <a:buClr>
                <a:schemeClr val="tx1"/>
              </a:buClr>
              <a:buFont typeface="Wingdings" pitchFamily="2" charset="2"/>
              <a:buChar char="§"/>
            </a:pPr>
            <a:r>
              <a:rPr lang="en-US" sz="1400" b="1" dirty="0">
                <a:latin typeface="+mj-lt"/>
              </a:rPr>
              <a:t>Products</a:t>
            </a:r>
            <a:r>
              <a:rPr lang="en-US" sz="1400" dirty="0">
                <a:latin typeface="+mj-lt"/>
              </a:rPr>
              <a:t>: About 50,000 products available for purchase from Instacart, along with aisle and department identifiers</a:t>
            </a:r>
            <a:endParaRPr lang="en-US" sz="1400" dirty="0">
              <a:effectLst/>
              <a:latin typeface="+mj-lt"/>
            </a:endParaRPr>
          </a:p>
        </p:txBody>
      </p:sp>
    </p:spTree>
    <p:extLst>
      <p:ext uri="{BB962C8B-B14F-4D97-AF65-F5344CB8AC3E}">
        <p14:creationId xmlns:p14="http://schemas.microsoft.com/office/powerpoint/2010/main" val="1679867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3050" y="123478"/>
            <a:ext cx="8870950" cy="576064"/>
          </a:xfrm>
        </p:spPr>
        <p:txBody>
          <a:bodyPr/>
          <a:lstStyle/>
          <a:p>
            <a:pPr algn="l"/>
            <a:r>
              <a:rPr lang="en-US" altLang="ko-KR" dirty="0"/>
              <a:t>Relationship between Instacart data files</a:t>
            </a:r>
            <a:endParaRPr lang="ko-KR" altLang="en-US" dirty="0"/>
          </a:p>
        </p:txBody>
      </p:sp>
      <p:grpSp>
        <p:nvGrpSpPr>
          <p:cNvPr id="6" name="Group 5"/>
          <p:cNvGrpSpPr/>
          <p:nvPr/>
        </p:nvGrpSpPr>
        <p:grpSpPr>
          <a:xfrm>
            <a:off x="273050" y="818025"/>
            <a:ext cx="8532320" cy="1042501"/>
            <a:chOff x="-3450543" y="2928594"/>
            <a:chExt cx="6313840" cy="1042501"/>
          </a:xfrm>
        </p:grpSpPr>
        <p:sp>
          <p:nvSpPr>
            <p:cNvPr id="7" name="TextBox 6"/>
            <p:cNvSpPr txBox="1"/>
            <p:nvPr/>
          </p:nvSpPr>
          <p:spPr>
            <a:xfrm>
              <a:off x="1098605" y="3663318"/>
              <a:ext cx="1764692" cy="307777"/>
            </a:xfrm>
            <a:prstGeom prst="rect">
              <a:avLst/>
            </a:prstGeom>
            <a:noFill/>
          </p:spPr>
          <p:txBody>
            <a:bodyPr wrap="square" rtlCol="0">
              <a:spAutoFit/>
            </a:bodyPr>
            <a:lstStyle/>
            <a:p>
              <a:endParaRPr lang="ko-KR" altLang="en-US" sz="1400" dirty="0">
                <a:solidFill>
                  <a:schemeClr val="tx1">
                    <a:lumMod val="75000"/>
                    <a:lumOff val="25000"/>
                  </a:schemeClr>
                </a:solidFill>
                <a:cs typeface="Arial" pitchFamily="34" charset="0"/>
              </a:endParaRPr>
            </a:p>
          </p:txBody>
        </p:sp>
        <p:sp>
          <p:nvSpPr>
            <p:cNvPr id="8" name="TextBox 7"/>
            <p:cNvSpPr txBox="1"/>
            <p:nvPr/>
          </p:nvSpPr>
          <p:spPr>
            <a:xfrm>
              <a:off x="-3450543" y="2928594"/>
              <a:ext cx="2241022" cy="369332"/>
            </a:xfrm>
            <a:prstGeom prst="rect">
              <a:avLst/>
            </a:prstGeom>
            <a:solidFill>
              <a:schemeClr val="tx1">
                <a:lumMod val="75000"/>
                <a:lumOff val="25000"/>
              </a:schemeClr>
            </a:solidFill>
          </p:spPr>
          <p:txBody>
            <a:bodyPr wrap="square" rtlCol="0">
              <a:spAutoFit/>
            </a:bodyPr>
            <a:lstStyle/>
            <a:p>
              <a:r>
                <a:rPr lang="en-US" altLang="ko-KR" b="1" dirty="0">
                  <a:solidFill>
                    <a:schemeClr val="bg1"/>
                  </a:solidFill>
                  <a:cs typeface="Arial" pitchFamily="34" charset="0"/>
                </a:rPr>
                <a:t>DBMS Diagram</a:t>
              </a:r>
              <a:endParaRPr lang="ko-KR" altLang="en-US" b="1" dirty="0">
                <a:solidFill>
                  <a:schemeClr val="bg1"/>
                </a:solidFill>
                <a:cs typeface="Arial" pitchFamily="34" charset="0"/>
              </a:endParaRPr>
            </a:p>
          </p:txBody>
        </p:sp>
      </p:grpSp>
      <p:pic>
        <p:nvPicPr>
          <p:cNvPr id="3" name="Picture 2">
            <a:extLst>
              <a:ext uri="{FF2B5EF4-FFF2-40B4-BE49-F238E27FC236}">
                <a16:creationId xmlns:a16="http://schemas.microsoft.com/office/drawing/2014/main" id="{15E34EEB-352A-E747-888B-4AEA9C118709}"/>
              </a:ext>
            </a:extLst>
          </p:cNvPr>
          <p:cNvPicPr>
            <a:picLocks noChangeAspect="1"/>
          </p:cNvPicPr>
          <p:nvPr/>
        </p:nvPicPr>
        <p:blipFill>
          <a:blip r:embed="rId2"/>
          <a:stretch>
            <a:fillRect/>
          </a:stretch>
        </p:blipFill>
        <p:spPr>
          <a:xfrm>
            <a:off x="273050" y="1479549"/>
            <a:ext cx="8597900" cy="3252441"/>
          </a:xfrm>
          <a:prstGeom prst="rect">
            <a:avLst/>
          </a:prstGeom>
        </p:spPr>
      </p:pic>
    </p:spTree>
    <p:extLst>
      <p:ext uri="{BB962C8B-B14F-4D97-AF65-F5344CB8AC3E}">
        <p14:creationId xmlns:p14="http://schemas.microsoft.com/office/powerpoint/2010/main" val="282019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Business Questions</a:t>
            </a:r>
            <a:endParaRPr lang="ko-KR" altLang="en-US" dirty="0"/>
          </a:p>
        </p:txBody>
      </p:sp>
      <p:sp>
        <p:nvSpPr>
          <p:cNvPr id="5" name="Rectangle 4">
            <a:extLst>
              <a:ext uri="{FF2B5EF4-FFF2-40B4-BE49-F238E27FC236}">
                <a16:creationId xmlns:a16="http://schemas.microsoft.com/office/drawing/2014/main" id="{2BDF5FFC-B8DB-5E4A-AFE4-2C7E570CC504}"/>
              </a:ext>
            </a:extLst>
          </p:cNvPr>
          <p:cNvSpPr/>
          <p:nvPr/>
        </p:nvSpPr>
        <p:spPr>
          <a:xfrm>
            <a:off x="3851920" y="1995686"/>
            <a:ext cx="5292080" cy="100811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EEA8DCCE-494A-9244-8832-7B3430D3642A}"/>
              </a:ext>
            </a:extLst>
          </p:cNvPr>
          <p:cNvSpPr txBox="1"/>
          <p:nvPr/>
        </p:nvSpPr>
        <p:spPr>
          <a:xfrm>
            <a:off x="4125084" y="2154560"/>
            <a:ext cx="4767396" cy="646331"/>
          </a:xfrm>
          <a:prstGeom prst="rect">
            <a:avLst/>
          </a:prstGeom>
          <a:solidFill>
            <a:schemeClr val="tx1">
              <a:lumMod val="75000"/>
              <a:lumOff val="25000"/>
            </a:schemeClr>
          </a:solidFill>
        </p:spPr>
        <p:txBody>
          <a:bodyPr wrap="square" rtlCol="0">
            <a:spAutoFit/>
          </a:bodyPr>
          <a:lstStyle/>
          <a:p>
            <a:pPr lvl="0">
              <a:spcBef>
                <a:spcPct val="20000"/>
              </a:spcBef>
            </a:pPr>
            <a:r>
              <a:rPr lang="en-US" altLang="ko-KR" sz="3600" dirty="0">
                <a:solidFill>
                  <a:schemeClr val="bg1"/>
                </a:solidFill>
                <a:cs typeface="Arial" pitchFamily="34" charset="0"/>
              </a:rPr>
              <a:t>Business Questions</a:t>
            </a:r>
            <a:endParaRPr lang="ko-KR" altLang="en-US" sz="3600" dirty="0">
              <a:solidFill>
                <a:schemeClr val="bg1"/>
              </a:solidFill>
              <a:cs typeface="Arial" pitchFamily="34" charset="0"/>
            </a:endParaRPr>
          </a:p>
        </p:txBody>
      </p:sp>
    </p:spTree>
    <p:extLst>
      <p:ext uri="{BB962C8B-B14F-4D97-AF65-F5344CB8AC3E}">
        <p14:creationId xmlns:p14="http://schemas.microsoft.com/office/powerpoint/2010/main" val="2465741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Business Questions</a:t>
            </a:r>
            <a:endParaRPr lang="ko-KR" altLang="en-US" dirty="0"/>
          </a:p>
        </p:txBody>
      </p:sp>
      <p:grpSp>
        <p:nvGrpSpPr>
          <p:cNvPr id="4" name="Group 3"/>
          <p:cNvGrpSpPr/>
          <p:nvPr/>
        </p:nvGrpSpPr>
        <p:grpSpPr>
          <a:xfrm>
            <a:off x="3547075" y="987574"/>
            <a:ext cx="1020696" cy="1020696"/>
            <a:chOff x="3623312" y="1131590"/>
            <a:chExt cx="1020696" cy="1020696"/>
          </a:xfrm>
          <a:solidFill>
            <a:schemeClr val="tx1">
              <a:lumMod val="75000"/>
              <a:lumOff val="25000"/>
            </a:schemeClr>
          </a:solidFill>
        </p:grpSpPr>
        <p:sp>
          <p:nvSpPr>
            <p:cNvPr id="5" name="Teardrop 4"/>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 name="Group 6"/>
          <p:cNvGrpSpPr/>
          <p:nvPr/>
        </p:nvGrpSpPr>
        <p:grpSpPr>
          <a:xfrm>
            <a:off x="3410857" y="2031141"/>
            <a:ext cx="1020696" cy="1020696"/>
            <a:chOff x="3623312" y="1131590"/>
            <a:chExt cx="1020696" cy="1020696"/>
          </a:xfrm>
          <a:solidFill>
            <a:schemeClr val="tx1">
              <a:lumMod val="75000"/>
              <a:lumOff val="25000"/>
            </a:schemeClr>
          </a:solidFill>
        </p:grpSpPr>
        <p:sp>
          <p:nvSpPr>
            <p:cNvPr id="8" name="Teardrop 7"/>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 name="Group 9"/>
          <p:cNvGrpSpPr/>
          <p:nvPr/>
        </p:nvGrpSpPr>
        <p:grpSpPr>
          <a:xfrm>
            <a:off x="3271627" y="3051837"/>
            <a:ext cx="1020696" cy="1020696"/>
            <a:chOff x="3623312" y="1131590"/>
            <a:chExt cx="1020696" cy="1020696"/>
          </a:xfrm>
          <a:solidFill>
            <a:schemeClr val="tx1">
              <a:lumMod val="75000"/>
              <a:lumOff val="25000"/>
            </a:schemeClr>
          </a:solidFill>
        </p:grpSpPr>
        <p:sp>
          <p:nvSpPr>
            <p:cNvPr id="11" name="Teardrop 10"/>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 name="Group 12"/>
          <p:cNvGrpSpPr/>
          <p:nvPr/>
        </p:nvGrpSpPr>
        <p:grpSpPr>
          <a:xfrm flipH="1">
            <a:off x="4631764" y="1675332"/>
            <a:ext cx="1020696" cy="1020696"/>
            <a:chOff x="3623312" y="1131590"/>
            <a:chExt cx="1020696" cy="1020696"/>
          </a:xfrm>
          <a:solidFill>
            <a:schemeClr val="tx1">
              <a:lumMod val="75000"/>
              <a:lumOff val="25000"/>
            </a:schemeClr>
          </a:solidFill>
        </p:grpSpPr>
        <p:sp>
          <p:nvSpPr>
            <p:cNvPr id="14" name="Teardrop 13"/>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6" name="Group 15"/>
          <p:cNvGrpSpPr/>
          <p:nvPr/>
        </p:nvGrpSpPr>
        <p:grpSpPr>
          <a:xfrm flipH="1">
            <a:off x="4768910" y="2717571"/>
            <a:ext cx="1020696" cy="1020696"/>
            <a:chOff x="3623312" y="1131590"/>
            <a:chExt cx="1020696" cy="1020696"/>
          </a:xfrm>
          <a:solidFill>
            <a:schemeClr val="tx1">
              <a:lumMod val="75000"/>
              <a:lumOff val="25000"/>
            </a:schemeClr>
          </a:solidFill>
        </p:grpSpPr>
        <p:sp>
          <p:nvSpPr>
            <p:cNvPr id="17" name="Teardrop 16"/>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9" name="Rectangle 18"/>
          <p:cNvSpPr/>
          <p:nvPr/>
        </p:nvSpPr>
        <p:spPr>
          <a:xfrm>
            <a:off x="4494617" y="1903500"/>
            <a:ext cx="72000" cy="324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Rectangle 19"/>
          <p:cNvSpPr/>
          <p:nvPr/>
        </p:nvSpPr>
        <p:spPr>
          <a:xfrm>
            <a:off x="4631764" y="2659500"/>
            <a:ext cx="72000" cy="24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Rectangle 20"/>
          <p:cNvSpPr/>
          <p:nvPr/>
        </p:nvSpPr>
        <p:spPr>
          <a:xfrm>
            <a:off x="4357470" y="2659500"/>
            <a:ext cx="72000" cy="24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ectangle 21"/>
          <p:cNvSpPr/>
          <p:nvPr/>
        </p:nvSpPr>
        <p:spPr>
          <a:xfrm>
            <a:off x="4220323" y="3595500"/>
            <a:ext cx="72000" cy="154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ectangle 22"/>
          <p:cNvSpPr/>
          <p:nvPr/>
        </p:nvSpPr>
        <p:spPr>
          <a:xfrm>
            <a:off x="4768910" y="3595500"/>
            <a:ext cx="72000" cy="154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0" name="TextBox 29"/>
          <p:cNvSpPr txBox="1"/>
          <p:nvPr/>
        </p:nvSpPr>
        <p:spPr>
          <a:xfrm>
            <a:off x="4982969" y="1098369"/>
            <a:ext cx="3212383" cy="477054"/>
          </a:xfrm>
          <a:prstGeom prst="rect">
            <a:avLst/>
          </a:prstGeom>
          <a:noFill/>
        </p:spPr>
        <p:txBody>
          <a:bodyPr wrap="square" rtlCol="0">
            <a:spAutoFit/>
          </a:bodyPr>
          <a:lstStyle/>
          <a:p>
            <a:r>
              <a:rPr lang="en-US" sz="1400" b="1" dirty="0"/>
              <a:t>Top 10 highest selling products </a:t>
            </a:r>
          </a:p>
          <a:p>
            <a:endParaRPr lang="ko-KR" altLang="en-US" sz="1100" b="1" dirty="0">
              <a:solidFill>
                <a:schemeClr val="tx1">
                  <a:lumMod val="75000"/>
                  <a:lumOff val="25000"/>
                </a:schemeClr>
              </a:solidFill>
              <a:latin typeface="+mj-lt"/>
              <a:cs typeface="Arial" pitchFamily="34" charset="0"/>
            </a:endParaRPr>
          </a:p>
        </p:txBody>
      </p:sp>
      <p:sp>
        <p:nvSpPr>
          <p:cNvPr id="39" name="TextBox 38"/>
          <p:cNvSpPr txBox="1"/>
          <p:nvPr/>
        </p:nvSpPr>
        <p:spPr>
          <a:xfrm>
            <a:off x="523919" y="1186752"/>
            <a:ext cx="2819071" cy="523220"/>
          </a:xfrm>
          <a:prstGeom prst="rect">
            <a:avLst/>
          </a:prstGeom>
          <a:noFill/>
        </p:spPr>
        <p:txBody>
          <a:bodyPr wrap="square" rtlCol="0">
            <a:spAutoFit/>
          </a:bodyPr>
          <a:lstStyle/>
          <a:p>
            <a:r>
              <a:rPr lang="en-US" sz="1400" b="1" dirty="0"/>
              <a:t>Reordering frequency distribution by days since prior order</a:t>
            </a:r>
          </a:p>
        </p:txBody>
      </p:sp>
      <p:sp>
        <p:nvSpPr>
          <p:cNvPr id="57" name="TextBox 56">
            <a:extLst>
              <a:ext uri="{FF2B5EF4-FFF2-40B4-BE49-F238E27FC236}">
                <a16:creationId xmlns:a16="http://schemas.microsoft.com/office/drawing/2014/main" id="{13E13EBC-A0B4-4FD5-A3E6-2F0DDAB5AA17}"/>
              </a:ext>
            </a:extLst>
          </p:cNvPr>
          <p:cNvSpPr txBox="1"/>
          <p:nvPr/>
        </p:nvSpPr>
        <p:spPr>
          <a:xfrm>
            <a:off x="190120" y="2101312"/>
            <a:ext cx="3062578" cy="692497"/>
          </a:xfrm>
          <a:prstGeom prst="rect">
            <a:avLst/>
          </a:prstGeom>
          <a:noFill/>
        </p:spPr>
        <p:txBody>
          <a:bodyPr wrap="square" rtlCol="0">
            <a:spAutoFit/>
          </a:bodyPr>
          <a:lstStyle/>
          <a:p>
            <a:r>
              <a:rPr lang="en-US" sz="1400" b="1" dirty="0"/>
              <a:t>Reorder ratio for day of the week vs hour of the day</a:t>
            </a:r>
          </a:p>
          <a:p>
            <a:endParaRPr lang="ko-KR" altLang="en-US" sz="1100" b="1" dirty="0">
              <a:solidFill>
                <a:schemeClr val="tx1">
                  <a:lumMod val="95000"/>
                  <a:lumOff val="5000"/>
                </a:schemeClr>
              </a:solidFill>
              <a:latin typeface="+mj-lt"/>
              <a:cs typeface="Arial" pitchFamily="34" charset="0"/>
            </a:endParaRPr>
          </a:p>
        </p:txBody>
      </p:sp>
      <p:pic>
        <p:nvPicPr>
          <p:cNvPr id="3" name="Picture 2"/>
          <p:cNvPicPr>
            <a:picLocks noChangeAspect="1"/>
          </p:cNvPicPr>
          <p:nvPr/>
        </p:nvPicPr>
        <p:blipFill>
          <a:blip r:embed="rId2"/>
          <a:stretch>
            <a:fillRect/>
          </a:stretch>
        </p:blipFill>
        <p:spPr>
          <a:xfrm>
            <a:off x="3749830" y="1244022"/>
            <a:ext cx="615186" cy="485768"/>
          </a:xfrm>
          <a:prstGeom prst="rect">
            <a:avLst/>
          </a:prstGeom>
        </p:spPr>
      </p:pic>
      <p:pic>
        <p:nvPicPr>
          <p:cNvPr id="24" name="Picture 23"/>
          <p:cNvPicPr>
            <a:picLocks noChangeAspect="1"/>
          </p:cNvPicPr>
          <p:nvPr/>
        </p:nvPicPr>
        <p:blipFill>
          <a:blip r:embed="rId3"/>
          <a:stretch>
            <a:fillRect/>
          </a:stretch>
        </p:blipFill>
        <p:spPr>
          <a:xfrm>
            <a:off x="3623312" y="2295859"/>
            <a:ext cx="592773" cy="529398"/>
          </a:xfrm>
          <a:prstGeom prst="rect">
            <a:avLst/>
          </a:prstGeom>
        </p:spPr>
      </p:pic>
      <p:pic>
        <p:nvPicPr>
          <p:cNvPr id="26" name="Picture 25"/>
          <p:cNvPicPr>
            <a:picLocks noChangeAspect="1"/>
          </p:cNvPicPr>
          <p:nvPr/>
        </p:nvPicPr>
        <p:blipFill>
          <a:blip r:embed="rId4"/>
          <a:stretch>
            <a:fillRect/>
          </a:stretch>
        </p:blipFill>
        <p:spPr>
          <a:xfrm>
            <a:off x="3532060" y="3270290"/>
            <a:ext cx="543700" cy="627470"/>
          </a:xfrm>
          <a:prstGeom prst="rect">
            <a:avLst/>
          </a:prstGeom>
        </p:spPr>
      </p:pic>
      <p:pic>
        <p:nvPicPr>
          <p:cNvPr id="37" name="Picture 36"/>
          <p:cNvPicPr>
            <a:picLocks noChangeAspect="1"/>
          </p:cNvPicPr>
          <p:nvPr/>
        </p:nvPicPr>
        <p:blipFill>
          <a:blip r:embed="rId5"/>
          <a:stretch>
            <a:fillRect/>
          </a:stretch>
        </p:blipFill>
        <p:spPr>
          <a:xfrm>
            <a:off x="4859972" y="1919320"/>
            <a:ext cx="610373" cy="586001"/>
          </a:xfrm>
          <a:prstGeom prst="rect">
            <a:avLst/>
          </a:prstGeom>
        </p:spPr>
      </p:pic>
      <p:pic>
        <p:nvPicPr>
          <p:cNvPr id="38" name="Picture 37">
            <a:extLst>
              <a:ext uri="{FF2B5EF4-FFF2-40B4-BE49-F238E27FC236}">
                <a16:creationId xmlns:a16="http://schemas.microsoft.com/office/drawing/2014/main" id="{0048C4AD-566C-D04E-984B-3D5986627665}"/>
              </a:ext>
            </a:extLst>
          </p:cNvPr>
          <p:cNvPicPr>
            <a:picLocks noChangeAspect="1"/>
          </p:cNvPicPr>
          <p:nvPr/>
        </p:nvPicPr>
        <p:blipFill>
          <a:blip r:embed="rId6"/>
          <a:stretch>
            <a:fillRect/>
          </a:stretch>
        </p:blipFill>
        <p:spPr>
          <a:xfrm>
            <a:off x="4982969" y="2936676"/>
            <a:ext cx="559040" cy="559040"/>
          </a:xfrm>
          <a:prstGeom prst="rect">
            <a:avLst/>
          </a:prstGeom>
        </p:spPr>
      </p:pic>
      <p:sp>
        <p:nvSpPr>
          <p:cNvPr id="35" name="TextBox 34">
            <a:extLst>
              <a:ext uri="{FF2B5EF4-FFF2-40B4-BE49-F238E27FC236}">
                <a16:creationId xmlns:a16="http://schemas.microsoft.com/office/drawing/2014/main" id="{33FADF50-AB31-5446-919A-D12DB4D71359}"/>
              </a:ext>
            </a:extLst>
          </p:cNvPr>
          <p:cNvSpPr txBox="1"/>
          <p:nvPr/>
        </p:nvSpPr>
        <p:spPr>
          <a:xfrm>
            <a:off x="5651725" y="2283103"/>
            <a:ext cx="3464169" cy="692497"/>
          </a:xfrm>
          <a:prstGeom prst="rect">
            <a:avLst/>
          </a:prstGeom>
          <a:noFill/>
        </p:spPr>
        <p:txBody>
          <a:bodyPr wrap="square" rtlCol="0">
            <a:spAutoFit/>
          </a:bodyPr>
          <a:lstStyle/>
          <a:p>
            <a:r>
              <a:rPr lang="en-US" sz="1400" b="1" dirty="0"/>
              <a:t>During what time of that day do people order the highest selling products?</a:t>
            </a:r>
          </a:p>
          <a:p>
            <a:endParaRPr lang="ko-KR" altLang="en-US" sz="1100" b="1" dirty="0">
              <a:solidFill>
                <a:schemeClr val="tx1">
                  <a:lumMod val="95000"/>
                  <a:lumOff val="5000"/>
                </a:schemeClr>
              </a:solidFill>
              <a:latin typeface="+mj-lt"/>
              <a:cs typeface="Arial" pitchFamily="34" charset="0"/>
            </a:endParaRPr>
          </a:p>
        </p:txBody>
      </p:sp>
      <p:sp>
        <p:nvSpPr>
          <p:cNvPr id="32" name="TextBox 31">
            <a:extLst>
              <a:ext uri="{FF2B5EF4-FFF2-40B4-BE49-F238E27FC236}">
                <a16:creationId xmlns:a16="http://schemas.microsoft.com/office/drawing/2014/main" id="{13E13EBC-A0B4-4FD5-A3E6-2F0DDAB5AA17}"/>
              </a:ext>
            </a:extLst>
          </p:cNvPr>
          <p:cNvSpPr txBox="1"/>
          <p:nvPr/>
        </p:nvSpPr>
        <p:spPr>
          <a:xfrm>
            <a:off x="298123" y="3264066"/>
            <a:ext cx="3062578" cy="523220"/>
          </a:xfrm>
          <a:prstGeom prst="rect">
            <a:avLst/>
          </a:prstGeom>
          <a:noFill/>
        </p:spPr>
        <p:txBody>
          <a:bodyPr wrap="square" rtlCol="0">
            <a:spAutoFit/>
          </a:bodyPr>
          <a:lstStyle/>
          <a:p>
            <a:r>
              <a:rPr lang="en-US" sz="1400" b="1" dirty="0"/>
              <a:t>Top 5 users with their departmental purchases</a:t>
            </a:r>
            <a:endParaRPr lang="ko-KR" altLang="en-US" sz="1100" b="1" dirty="0">
              <a:solidFill>
                <a:schemeClr val="tx1">
                  <a:lumMod val="95000"/>
                  <a:lumOff val="5000"/>
                </a:schemeClr>
              </a:solidFill>
              <a:latin typeface="+mj-lt"/>
              <a:cs typeface="Arial" pitchFamily="34" charset="0"/>
            </a:endParaRPr>
          </a:p>
        </p:txBody>
      </p:sp>
      <p:sp>
        <p:nvSpPr>
          <p:cNvPr id="33" name="TextBox 32">
            <a:extLst>
              <a:ext uri="{FF2B5EF4-FFF2-40B4-BE49-F238E27FC236}">
                <a16:creationId xmlns:a16="http://schemas.microsoft.com/office/drawing/2014/main" id="{13E13EBC-A0B4-4FD5-A3E6-2F0DDAB5AA17}"/>
              </a:ext>
            </a:extLst>
          </p:cNvPr>
          <p:cNvSpPr txBox="1"/>
          <p:nvPr/>
        </p:nvSpPr>
        <p:spPr>
          <a:xfrm>
            <a:off x="5739490" y="3463276"/>
            <a:ext cx="3062578" cy="692497"/>
          </a:xfrm>
          <a:prstGeom prst="rect">
            <a:avLst/>
          </a:prstGeom>
          <a:noFill/>
        </p:spPr>
        <p:txBody>
          <a:bodyPr wrap="square" rtlCol="0">
            <a:spAutoFit/>
          </a:bodyPr>
          <a:lstStyle/>
          <a:p>
            <a:r>
              <a:rPr lang="en-US" sz="1400" b="1" dirty="0"/>
              <a:t>On which day do people order the highest  selling products?</a:t>
            </a:r>
          </a:p>
          <a:p>
            <a:endParaRPr lang="ko-KR" altLang="en-US" sz="1100" b="1" dirty="0">
              <a:solidFill>
                <a:schemeClr val="tx1">
                  <a:lumMod val="95000"/>
                  <a:lumOff val="5000"/>
                </a:schemeClr>
              </a:solidFill>
              <a:latin typeface="+mj-lt"/>
              <a:cs typeface="Arial" pitchFamily="34" charset="0"/>
            </a:endParaRPr>
          </a:p>
        </p:txBody>
      </p:sp>
    </p:spTree>
    <p:extLst>
      <p:ext uri="{BB962C8B-B14F-4D97-AF65-F5344CB8AC3E}">
        <p14:creationId xmlns:p14="http://schemas.microsoft.com/office/powerpoint/2010/main" val="164721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n-US" sz="2400" dirty="0"/>
              <a:t>Reordering frequency distribution by days since prior order</a:t>
            </a:r>
            <a:endParaRPr lang="ko-KR" altLang="en-US" sz="2400" dirty="0"/>
          </a:p>
        </p:txBody>
      </p:sp>
      <p:sp>
        <p:nvSpPr>
          <p:cNvPr id="4" name="Rectangle 3">
            <a:extLst>
              <a:ext uri="{FF2B5EF4-FFF2-40B4-BE49-F238E27FC236}">
                <a16:creationId xmlns:a16="http://schemas.microsoft.com/office/drawing/2014/main" id="{19D52FC9-A00F-F24A-AA54-897B0FA88564}"/>
              </a:ext>
            </a:extLst>
          </p:cNvPr>
          <p:cNvSpPr/>
          <p:nvPr/>
        </p:nvSpPr>
        <p:spPr>
          <a:xfrm>
            <a:off x="107504" y="692886"/>
            <a:ext cx="8928992" cy="523220"/>
          </a:xfrm>
          <a:prstGeom prst="rect">
            <a:avLst/>
          </a:prstGeom>
        </p:spPr>
        <p:txBody>
          <a:bodyPr wrap="square">
            <a:spAutoFit/>
          </a:bodyPr>
          <a:lstStyle/>
          <a:p>
            <a:endParaRPr lang="en-US" sz="1400" dirty="0"/>
          </a:p>
          <a:p>
            <a:pPr>
              <a:buClr>
                <a:schemeClr val="tx1"/>
              </a:buClr>
            </a:pPr>
            <a:endParaRPr lang="en-US" sz="1400" dirty="0">
              <a:effectLst/>
              <a:latin typeface="Helvetica Neue" panose="02000503000000020004" pitchFamily="2" charset="0"/>
            </a:endParaRPr>
          </a:p>
        </p:txBody>
      </p:sp>
      <p:sp>
        <p:nvSpPr>
          <p:cNvPr id="6" name="TextBox 5">
            <a:extLst>
              <a:ext uri="{FF2B5EF4-FFF2-40B4-BE49-F238E27FC236}">
                <a16:creationId xmlns:a16="http://schemas.microsoft.com/office/drawing/2014/main" id="{4537A218-AAA9-844D-8216-BA07800E2441}"/>
              </a:ext>
            </a:extLst>
          </p:cNvPr>
          <p:cNvSpPr txBox="1"/>
          <p:nvPr/>
        </p:nvSpPr>
        <p:spPr>
          <a:xfrm>
            <a:off x="6037728" y="954496"/>
            <a:ext cx="3106272" cy="3139321"/>
          </a:xfrm>
          <a:prstGeom prst="rect">
            <a:avLst/>
          </a:prstGeom>
          <a:noFill/>
        </p:spPr>
        <p:txBody>
          <a:bodyPr wrap="square" rtlCol="0">
            <a:spAutoFit/>
          </a:bodyPr>
          <a:lstStyle/>
          <a:p>
            <a:r>
              <a:rPr lang="en-US" dirty="0"/>
              <a:t>Looking at the bar chart we can deduce that the </a:t>
            </a:r>
          </a:p>
          <a:p>
            <a:r>
              <a:rPr lang="en-US" dirty="0"/>
              <a:t>Customers order every once  a week or once a month. </a:t>
            </a:r>
          </a:p>
          <a:p>
            <a:r>
              <a:rPr lang="en-US" dirty="0"/>
              <a:t>(Peaks on the 7</a:t>
            </a:r>
            <a:r>
              <a:rPr lang="en-US" baseline="30000" dirty="0"/>
              <a:t>th</a:t>
            </a:r>
            <a:r>
              <a:rPr lang="en-US" dirty="0"/>
              <a:t> and 30</a:t>
            </a:r>
            <a:r>
              <a:rPr lang="en-US" baseline="30000" dirty="0"/>
              <a:t>th</a:t>
            </a:r>
            <a:r>
              <a:rPr lang="en-US" dirty="0"/>
              <a:t> </a:t>
            </a:r>
          </a:p>
          <a:p>
            <a:r>
              <a:rPr lang="en-US" dirty="0"/>
              <a:t>days of the month).</a:t>
            </a:r>
          </a:p>
          <a:p>
            <a:endParaRPr lang="en-US" dirty="0"/>
          </a:p>
          <a:p>
            <a:r>
              <a:rPr lang="en-US" dirty="0"/>
              <a:t>We can also see similar </a:t>
            </a:r>
          </a:p>
          <a:p>
            <a:r>
              <a:rPr lang="en-US" dirty="0"/>
              <a:t>smaller peaks at 14</a:t>
            </a:r>
            <a:r>
              <a:rPr lang="en-US" baseline="30000" dirty="0"/>
              <a:t>th</a:t>
            </a:r>
            <a:r>
              <a:rPr lang="en-US" dirty="0"/>
              <a:t>, 21</a:t>
            </a:r>
            <a:r>
              <a:rPr lang="en-US" baseline="30000" dirty="0"/>
              <a:t>st</a:t>
            </a:r>
            <a:r>
              <a:rPr lang="en-US" dirty="0"/>
              <a:t> </a:t>
            </a:r>
          </a:p>
          <a:p>
            <a:r>
              <a:rPr lang="en-US" dirty="0"/>
              <a:t>and 28</a:t>
            </a:r>
            <a:r>
              <a:rPr lang="en-US" baseline="30000" dirty="0"/>
              <a:t>th</a:t>
            </a:r>
            <a:r>
              <a:rPr lang="en-US" dirty="0"/>
              <a:t> days of the month.</a:t>
            </a:r>
          </a:p>
          <a:p>
            <a:r>
              <a:rPr lang="en-US" dirty="0"/>
              <a:t>(Weekly intervals)</a:t>
            </a:r>
          </a:p>
        </p:txBody>
      </p:sp>
      <p:pic>
        <p:nvPicPr>
          <p:cNvPr id="7" name="Picture 6" descr="A screenshot of a cell phone&#10;&#10;Description generated with high confidence">
            <a:extLst>
              <a:ext uri="{FF2B5EF4-FFF2-40B4-BE49-F238E27FC236}">
                <a16:creationId xmlns:a16="http://schemas.microsoft.com/office/drawing/2014/main" id="{5D1BC645-A0A7-4FD9-B9DF-85FF1E2814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72" y="699542"/>
            <a:ext cx="5930224" cy="4320481"/>
          </a:xfrm>
          <a:prstGeom prst="rect">
            <a:avLst/>
          </a:prstGeom>
        </p:spPr>
      </p:pic>
    </p:spTree>
    <p:extLst>
      <p:ext uri="{BB962C8B-B14F-4D97-AF65-F5344CB8AC3E}">
        <p14:creationId xmlns:p14="http://schemas.microsoft.com/office/powerpoint/2010/main" val="2224474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n-US" sz="2400" dirty="0"/>
              <a:t>Reorder ratio for day of the week vs hour of the day</a:t>
            </a:r>
            <a:endParaRPr lang="ko-KR" altLang="en-US" sz="2400" dirty="0"/>
          </a:p>
        </p:txBody>
      </p:sp>
      <p:sp>
        <p:nvSpPr>
          <p:cNvPr id="4" name="Rectangle 3">
            <a:extLst>
              <a:ext uri="{FF2B5EF4-FFF2-40B4-BE49-F238E27FC236}">
                <a16:creationId xmlns:a16="http://schemas.microsoft.com/office/drawing/2014/main" id="{19D52FC9-A00F-F24A-AA54-897B0FA88564}"/>
              </a:ext>
            </a:extLst>
          </p:cNvPr>
          <p:cNvSpPr/>
          <p:nvPr/>
        </p:nvSpPr>
        <p:spPr>
          <a:xfrm>
            <a:off x="107504" y="692886"/>
            <a:ext cx="8928992" cy="523220"/>
          </a:xfrm>
          <a:prstGeom prst="rect">
            <a:avLst/>
          </a:prstGeom>
        </p:spPr>
        <p:txBody>
          <a:bodyPr wrap="square">
            <a:spAutoFit/>
          </a:bodyPr>
          <a:lstStyle/>
          <a:p>
            <a:endParaRPr lang="en-US" sz="1400" dirty="0"/>
          </a:p>
          <a:p>
            <a:pPr>
              <a:buClr>
                <a:schemeClr val="tx1"/>
              </a:buClr>
            </a:pPr>
            <a:endParaRPr lang="en-US" sz="1400" dirty="0">
              <a:effectLst/>
              <a:latin typeface="Helvetica Neue" panose="02000503000000020004" pitchFamily="2" charset="0"/>
            </a:endParaRPr>
          </a:p>
        </p:txBody>
      </p:sp>
      <p:pic>
        <p:nvPicPr>
          <p:cNvPr id="8" name="Picture 7">
            <a:extLst>
              <a:ext uri="{FF2B5EF4-FFF2-40B4-BE49-F238E27FC236}">
                <a16:creationId xmlns:a16="http://schemas.microsoft.com/office/drawing/2014/main" id="{8B02DD0B-344D-4FC0-A102-1AECBCDEF6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5526"/>
            <a:ext cx="9144000" cy="3721291"/>
          </a:xfrm>
          <a:prstGeom prst="rect">
            <a:avLst/>
          </a:prstGeom>
        </p:spPr>
      </p:pic>
      <p:sp>
        <p:nvSpPr>
          <p:cNvPr id="9" name="TextBox 8">
            <a:extLst>
              <a:ext uri="{FF2B5EF4-FFF2-40B4-BE49-F238E27FC236}">
                <a16:creationId xmlns:a16="http://schemas.microsoft.com/office/drawing/2014/main" id="{4537A218-AAA9-844D-8216-BA07800E2441}"/>
              </a:ext>
            </a:extLst>
          </p:cNvPr>
          <p:cNvSpPr txBox="1"/>
          <p:nvPr/>
        </p:nvSpPr>
        <p:spPr>
          <a:xfrm>
            <a:off x="0" y="4305021"/>
            <a:ext cx="9036496" cy="646331"/>
          </a:xfrm>
          <a:prstGeom prst="rect">
            <a:avLst/>
          </a:prstGeom>
          <a:noFill/>
        </p:spPr>
        <p:txBody>
          <a:bodyPr wrap="square" rtlCol="0">
            <a:spAutoFit/>
          </a:bodyPr>
          <a:lstStyle/>
          <a:p>
            <a:r>
              <a:rPr lang="en-US" dirty="0"/>
              <a:t>The </a:t>
            </a:r>
            <a:r>
              <a:rPr lang="en-US" dirty="0" err="1"/>
              <a:t>heatmap</a:t>
            </a:r>
            <a:r>
              <a:rPr lang="en-US" dirty="0"/>
              <a:t> shows that the reorder ratio were quite high during early mornings as </a:t>
            </a:r>
          </a:p>
          <a:p>
            <a:r>
              <a:rPr lang="en-US" dirty="0"/>
              <a:t>compared to the later half of the day.</a:t>
            </a:r>
          </a:p>
        </p:txBody>
      </p:sp>
    </p:spTree>
    <p:extLst>
      <p:ext uri="{BB962C8B-B14F-4D97-AF65-F5344CB8AC3E}">
        <p14:creationId xmlns:p14="http://schemas.microsoft.com/office/powerpoint/2010/main" val="240393250"/>
      </p:ext>
    </p:extLst>
  </p:cSld>
  <p:clrMapOvr>
    <a:masterClrMapping/>
  </p:clrMapOvr>
</p:sld>
</file>

<file path=ppt/theme/theme1.xml><?xml version="1.0" encoding="utf-8"?>
<a:theme xmlns:a="http://schemas.openxmlformats.org/drawingml/2006/main" name="Cover and End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Default Font">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11036</TotalTime>
  <Words>678</Words>
  <Application>Microsoft Office PowerPoint</Application>
  <PresentationFormat>On-screen Show (16:9)</PresentationFormat>
  <Paragraphs>115</Paragraphs>
  <Slides>19</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19</vt:i4>
      </vt:variant>
    </vt:vector>
  </HeadingPairs>
  <TitlesOfParts>
    <vt:vector size="27" baseType="lpstr">
      <vt:lpstr>Arial Unicode MS</vt:lpstr>
      <vt:lpstr>맑은 고딕</vt:lpstr>
      <vt:lpstr>Arial</vt:lpstr>
      <vt:lpstr>Helvetica Neue</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Nikhil Kamath</cp:lastModifiedBy>
  <cp:revision>164</cp:revision>
  <dcterms:created xsi:type="dcterms:W3CDTF">2016-12-05T23:26:54Z</dcterms:created>
  <dcterms:modified xsi:type="dcterms:W3CDTF">2019-02-16T00:20:11Z</dcterms:modified>
</cp:coreProperties>
</file>