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970A-E47D-40FA-8292-6288E8F3C9E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890-BFF8-4C20-B559-6FB9D0D9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6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970A-E47D-40FA-8292-6288E8F3C9E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890-BFF8-4C20-B559-6FB9D0D9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1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970A-E47D-40FA-8292-6288E8F3C9E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890-BFF8-4C20-B559-6FB9D0D9DF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705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970A-E47D-40FA-8292-6288E8F3C9E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890-BFF8-4C20-B559-6FB9D0D9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2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970A-E47D-40FA-8292-6288E8F3C9E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890-BFF8-4C20-B559-6FB9D0D9DF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373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970A-E47D-40FA-8292-6288E8F3C9E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890-BFF8-4C20-B559-6FB9D0D9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52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970A-E47D-40FA-8292-6288E8F3C9E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890-BFF8-4C20-B559-6FB9D0D9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970A-E47D-40FA-8292-6288E8F3C9E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890-BFF8-4C20-B559-6FB9D0D9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8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970A-E47D-40FA-8292-6288E8F3C9E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890-BFF8-4C20-B559-6FB9D0D9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2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970A-E47D-40FA-8292-6288E8F3C9E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890-BFF8-4C20-B559-6FB9D0D9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5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970A-E47D-40FA-8292-6288E8F3C9E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890-BFF8-4C20-B559-6FB9D0D9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6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970A-E47D-40FA-8292-6288E8F3C9E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890-BFF8-4C20-B559-6FB9D0D9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0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970A-E47D-40FA-8292-6288E8F3C9E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890-BFF8-4C20-B559-6FB9D0D9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7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970A-E47D-40FA-8292-6288E8F3C9E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890-BFF8-4C20-B559-6FB9D0D9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3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970A-E47D-40FA-8292-6288E8F3C9E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890-BFF8-4C20-B559-6FB9D0D9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9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890-BFF8-4C20-B559-6FB9D0D9DF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970A-E47D-40FA-8292-6288E8F3C9E9}" type="datetimeFigureOut">
              <a:rPr lang="en-US" smtClean="0"/>
              <a:t>2/2/2016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7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9970A-E47D-40FA-8292-6288E8F3C9E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F86890-BFF8-4C20-B559-6FB9D0D9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Socket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3530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3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7745"/>
            <a:ext cx="8596668" cy="5167746"/>
          </a:xfrm>
        </p:spPr>
        <p:txBody>
          <a:bodyPr/>
          <a:lstStyle/>
          <a:p>
            <a:pPr marL="0" indent="0">
              <a:spcBef>
                <a:spcPts val="8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B822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sockid</a:t>
            </a:r>
            <a:r>
              <a:rPr lang="en-US" b="1" dirty="0">
                <a:solidFill>
                  <a:srgbClr val="3B822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socket(</a:t>
            </a:r>
            <a:r>
              <a:rPr lang="en-US" b="1" dirty="0">
                <a:solidFill>
                  <a:srgbClr val="9A65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CC9A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b="1" spc="55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A68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protocol</a:t>
            </a:r>
            <a:r>
              <a:rPr lang="en-US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80"/>
              </a:spcBef>
              <a:buNone/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6090">
              <a:spcBef>
                <a:spcPts val="115"/>
              </a:spcBef>
              <a:tabLst>
                <a:tab pos="791210" algn="l"/>
              </a:tabLst>
            </a:pPr>
            <a:r>
              <a:rPr lang="en-US" sz="2000" b="1" dirty="0" err="1">
                <a:solidFill>
                  <a:srgbClr val="3B822F"/>
                </a:solidFill>
                <a:latin typeface="Sylfaen" panose="010A0502050306030303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sockid</a:t>
            </a:r>
            <a:r>
              <a:rPr lang="en-US" sz="2000" dirty="0">
                <a:latin typeface="Sylfaen" panose="010A0502050306030303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: socket descriptor, an integer (like a</a:t>
            </a:r>
            <a:r>
              <a:rPr lang="en-US" sz="2000" spc="-10" dirty="0">
                <a:latin typeface="Sylfaen" panose="010A0502050306030303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Sylfaen" panose="010A0502050306030303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file-handle)</a:t>
            </a:r>
          </a:p>
          <a:p>
            <a:pPr marL="466090">
              <a:spcBef>
                <a:spcPts val="115"/>
              </a:spcBef>
              <a:tabLst>
                <a:tab pos="791210" algn="l"/>
              </a:tabLst>
            </a:pPr>
            <a:r>
              <a:rPr lang="en-US" sz="2000" b="1" dirty="0" smtClean="0">
                <a:solidFill>
                  <a:srgbClr val="9A6500"/>
                </a:solidFill>
                <a:latin typeface="Sylfaen" panose="010A0502050306030303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family</a:t>
            </a:r>
            <a:r>
              <a:rPr lang="en-US" sz="2000" dirty="0">
                <a:latin typeface="Sylfaen" panose="010A0502050306030303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: integer, communication domain,</a:t>
            </a:r>
            <a:r>
              <a:rPr lang="en-US" sz="2000" spc="50" dirty="0">
                <a:latin typeface="Sylfaen" panose="010A0502050306030303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Sylfaen" panose="010A0502050306030303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e.g</a:t>
            </a:r>
            <a:r>
              <a:rPr lang="en-US" sz="2000" dirty="0" smtClean="0">
                <a:latin typeface="Sylfaen" panose="010A0502050306030303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.,</a:t>
            </a:r>
          </a:p>
          <a:p>
            <a:pPr marL="0" indent="0">
              <a:lnSpc>
                <a:spcPts val="2380"/>
              </a:lnSpc>
              <a:spcBef>
                <a:spcPts val="0"/>
              </a:spcBef>
              <a:buClr>
                <a:srgbClr val="9A6500"/>
              </a:buClr>
              <a:buSzPts val="1200"/>
              <a:buNone/>
              <a:tabLst>
                <a:tab pos="1144905" algn="l"/>
              </a:tabLst>
            </a:pPr>
            <a:r>
              <a:rPr lang="en-US" dirty="0" smtClean="0">
                <a:latin typeface="Sylfaen" panose="010A0502050306030303" pitchFamily="18" charset="0"/>
                <a:ea typeface="Meiryo"/>
                <a:cs typeface="Times New Roman" panose="02020603050405020304" pitchFamily="18" charset="0"/>
              </a:rPr>
              <a:t>	AF_INET, IPv4 protocols, Internet addresses (typically</a:t>
            </a:r>
            <a:r>
              <a:rPr lang="en-US" spc="-15" dirty="0" smtClean="0">
                <a:latin typeface="Sylfaen" panose="010A0502050306030303" pitchFamily="18" charset="0"/>
                <a:ea typeface="Meiryo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ylfaen" panose="010A0502050306030303" pitchFamily="18" charset="0"/>
                <a:ea typeface="Meiryo"/>
                <a:cs typeface="Times New Roman" panose="02020603050405020304" pitchFamily="18" charset="0"/>
              </a:rPr>
              <a:t>used)</a:t>
            </a:r>
            <a:endParaRPr lang="en-US" sz="1100" dirty="0" smtClean="0">
              <a:latin typeface="Calibri" panose="020F0502020204030204" pitchFamily="34" charset="0"/>
              <a:ea typeface="Meiry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Clr>
                <a:srgbClr val="9A6500"/>
              </a:buClr>
              <a:buSzPts val="1200"/>
              <a:buNone/>
              <a:tabLst>
                <a:tab pos="1144905" algn="l"/>
              </a:tabLst>
            </a:pPr>
            <a:r>
              <a:rPr lang="en-US" dirty="0" smtClean="0">
                <a:latin typeface="Sylfaen" panose="010A0502050306030303" pitchFamily="18" charset="0"/>
                <a:ea typeface="Meiryo"/>
                <a:cs typeface="Times New Roman" panose="02020603050405020304" pitchFamily="18" charset="0"/>
              </a:rPr>
              <a:t>	AF_UNIX</a:t>
            </a:r>
            <a:r>
              <a:rPr lang="en-US" dirty="0">
                <a:latin typeface="Sylfaen" panose="010A0502050306030303" pitchFamily="18" charset="0"/>
                <a:ea typeface="Meiryo"/>
                <a:cs typeface="Times New Roman" panose="02020603050405020304" pitchFamily="18" charset="0"/>
              </a:rPr>
              <a:t>, Local </a:t>
            </a:r>
            <a:r>
              <a:rPr lang="en-US" dirty="0" smtClean="0">
                <a:latin typeface="Sylfaen" panose="010A0502050306030303" pitchFamily="18" charset="0"/>
                <a:ea typeface="Meiryo"/>
                <a:cs typeface="Times New Roman" panose="02020603050405020304" pitchFamily="18" charset="0"/>
              </a:rPr>
              <a:t>communication</a:t>
            </a:r>
            <a:r>
              <a:rPr lang="en-US" dirty="0">
                <a:latin typeface="Sylfaen" panose="010A0502050306030303" pitchFamily="18" charset="0"/>
                <a:ea typeface="Meiryo"/>
                <a:cs typeface="Times New Roman" panose="02020603050405020304" pitchFamily="18" charset="0"/>
              </a:rPr>
              <a:t>.</a:t>
            </a:r>
            <a:endParaRPr lang="en-US" sz="1100" dirty="0">
              <a:latin typeface="Calibri" panose="020F0502020204030204" pitchFamily="34" charset="0"/>
              <a:ea typeface="Meiryo"/>
              <a:cs typeface="Times New Roman" panose="02020603050405020304" pitchFamily="18" charset="0"/>
            </a:endParaRPr>
          </a:p>
          <a:p>
            <a:pPr marL="466090">
              <a:lnSpc>
                <a:spcPts val="2630"/>
              </a:lnSpc>
              <a:spcBef>
                <a:spcPts val="15"/>
              </a:spcBef>
              <a:tabLst>
                <a:tab pos="791210" algn="l"/>
              </a:tabLst>
            </a:pPr>
            <a:r>
              <a:rPr lang="en-US" sz="2000" b="1" dirty="0" smtClean="0">
                <a:solidFill>
                  <a:srgbClr val="CC9A00"/>
                </a:solidFill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n-US" sz="20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communication</a:t>
            </a:r>
            <a:r>
              <a:rPr lang="en-US" sz="2000" spc="5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2380"/>
              </a:lnSpc>
              <a:spcBef>
                <a:spcPts val="0"/>
              </a:spcBef>
              <a:buClr>
                <a:srgbClr val="9A6500"/>
              </a:buClr>
              <a:buSzPts val="1200"/>
              <a:buNone/>
              <a:tabLst>
                <a:tab pos="1144905" algn="l"/>
              </a:tabLst>
            </a:pPr>
            <a:r>
              <a:rPr lang="en-US" dirty="0" smtClean="0">
                <a:latin typeface="Sylfaen" panose="010A0502050306030303" pitchFamily="18" charset="0"/>
                <a:ea typeface="Meiryo"/>
                <a:cs typeface="Times New Roman" panose="02020603050405020304" pitchFamily="18" charset="0"/>
              </a:rPr>
              <a:t>	SOCK_STREAM </a:t>
            </a:r>
            <a:r>
              <a:rPr lang="en-US" dirty="0">
                <a:latin typeface="Sylfaen" panose="010A0502050306030303" pitchFamily="18" charset="0"/>
                <a:ea typeface="Meiryo"/>
                <a:cs typeface="Times New Roman" panose="02020603050405020304" pitchFamily="18" charset="0"/>
              </a:rPr>
              <a:t>- reliable, 2-way, connection-based</a:t>
            </a:r>
            <a:r>
              <a:rPr lang="en-US" spc="-25" dirty="0">
                <a:latin typeface="Sylfaen" panose="010A0502050306030303" pitchFamily="18" charset="0"/>
                <a:ea typeface="Meiryo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  <a:ea typeface="Meiryo"/>
                <a:cs typeface="Times New Roman" panose="02020603050405020304" pitchFamily="18" charset="0"/>
              </a:rPr>
              <a:t>service</a:t>
            </a:r>
            <a:endParaRPr lang="en-US" sz="1100" dirty="0">
              <a:latin typeface="Calibri" panose="020F0502020204030204" pitchFamily="34" charset="0"/>
              <a:ea typeface="Meiryo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9A6500"/>
              </a:buClr>
              <a:buSzPts val="1200"/>
              <a:buNone/>
              <a:tabLst>
                <a:tab pos="1144905" algn="l"/>
              </a:tabLst>
            </a:pPr>
            <a:r>
              <a:rPr lang="en-US" dirty="0" smtClean="0">
                <a:latin typeface="Sylfaen" panose="010A0502050306030303" pitchFamily="18" charset="0"/>
                <a:ea typeface="Meiryo"/>
                <a:cs typeface="Times New Roman" panose="02020603050405020304" pitchFamily="18" charset="0"/>
              </a:rPr>
              <a:t>	SOCK_DGRAM </a:t>
            </a:r>
            <a:r>
              <a:rPr lang="en-US" dirty="0">
                <a:latin typeface="Sylfaen" panose="010A0502050306030303" pitchFamily="18" charset="0"/>
                <a:ea typeface="Meiryo"/>
                <a:cs typeface="Times New Roman" panose="02020603050405020304" pitchFamily="18" charset="0"/>
              </a:rPr>
              <a:t>- unreliable, connectionless, messages of maximum</a:t>
            </a:r>
            <a:r>
              <a:rPr lang="en-US" spc="-185" dirty="0">
                <a:latin typeface="Sylfaen" panose="010A0502050306030303" pitchFamily="18" charset="0"/>
                <a:ea typeface="Meiryo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  <a:ea typeface="Meiryo"/>
                <a:cs typeface="Times New Roman" panose="02020603050405020304" pitchFamily="18" charset="0"/>
              </a:rPr>
              <a:t>length</a:t>
            </a:r>
            <a:endParaRPr lang="en-US" sz="1100" dirty="0">
              <a:latin typeface="Calibri" panose="020F0502020204030204" pitchFamily="34" charset="0"/>
              <a:ea typeface="Meiryo"/>
              <a:cs typeface="Times New Roman" panose="02020603050405020304" pitchFamily="18" charset="0"/>
            </a:endParaRPr>
          </a:p>
          <a:p>
            <a:pPr marL="466090">
              <a:lnSpc>
                <a:spcPts val="2630"/>
              </a:lnSpc>
              <a:spcBef>
                <a:spcPts val="20"/>
              </a:spcBef>
              <a:tabLst>
                <a:tab pos="791210" algn="l"/>
              </a:tabLst>
            </a:pPr>
            <a:r>
              <a:rPr lang="en-US" sz="2000" b="1" dirty="0" smtClean="0">
                <a:solidFill>
                  <a:srgbClr val="CA6800"/>
                </a:solidFill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protocol</a:t>
            </a:r>
            <a:r>
              <a:rPr lang="en-US" sz="20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specifies</a:t>
            </a:r>
            <a:r>
              <a:rPr lang="en-US" sz="2000" spc="85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protocol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2380"/>
              </a:lnSpc>
              <a:spcBef>
                <a:spcPts val="0"/>
              </a:spcBef>
              <a:buClr>
                <a:srgbClr val="9A6500"/>
              </a:buClr>
              <a:buSzPts val="1200"/>
              <a:buNone/>
              <a:tabLst>
                <a:tab pos="1144905" algn="l"/>
              </a:tabLst>
            </a:pPr>
            <a:r>
              <a:rPr lang="en-US" dirty="0" smtClean="0">
                <a:latin typeface="Sylfaen" panose="010A0502050306030303" pitchFamily="18" charset="0"/>
                <a:ea typeface="Meiryo"/>
                <a:cs typeface="Times New Roman" panose="02020603050405020304" pitchFamily="18" charset="0"/>
              </a:rPr>
              <a:t>	Either TCP or UDP</a:t>
            </a:r>
            <a:endParaRPr lang="en-US" sz="1100" dirty="0">
              <a:latin typeface="Calibri" panose="020F0502020204030204" pitchFamily="34" charset="0"/>
              <a:ea typeface="Meiryo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9A6500"/>
              </a:buClr>
              <a:buSzPts val="1200"/>
              <a:buNone/>
              <a:tabLst>
                <a:tab pos="1144905" algn="l"/>
              </a:tabLst>
            </a:pPr>
            <a:r>
              <a:rPr lang="en-US" dirty="0" smtClean="0">
                <a:latin typeface="Sylfaen" panose="010A0502050306030303" pitchFamily="18" charset="0"/>
                <a:ea typeface="Meiryo"/>
                <a:cs typeface="Times New Roman" panose="02020603050405020304" pitchFamily="18" charset="0"/>
              </a:rPr>
              <a:t>	usually </a:t>
            </a:r>
            <a:r>
              <a:rPr lang="en-US" dirty="0">
                <a:latin typeface="Sylfaen" panose="010A0502050306030303" pitchFamily="18" charset="0"/>
                <a:ea typeface="Meiryo"/>
                <a:cs typeface="Times New Roman" panose="02020603050405020304" pitchFamily="18" charset="0"/>
              </a:rPr>
              <a:t>set to 0 (i.e., use default</a:t>
            </a:r>
            <a:r>
              <a:rPr lang="en-US" spc="-25" dirty="0">
                <a:latin typeface="Sylfaen" panose="010A0502050306030303" pitchFamily="18" charset="0"/>
                <a:ea typeface="Meiryo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  <a:ea typeface="Meiryo"/>
                <a:cs typeface="Times New Roman" panose="02020603050405020304" pitchFamily="18" charset="0"/>
              </a:rPr>
              <a:t>protocol)</a:t>
            </a:r>
            <a:endParaRPr lang="en-US" sz="1100" dirty="0">
              <a:latin typeface="Calibri" panose="020F0502020204030204" pitchFamily="34" charset="0"/>
              <a:ea typeface="Meiryo"/>
              <a:cs typeface="Times New Roman" panose="02020603050405020304" pitchFamily="18" charset="0"/>
            </a:endParaRPr>
          </a:p>
          <a:p>
            <a:pPr marL="123190" indent="0">
              <a:spcBef>
                <a:spcPts val="15"/>
              </a:spcBef>
              <a:buNone/>
              <a:tabLst>
                <a:tab pos="791210" algn="l"/>
              </a:tabLst>
            </a:pPr>
            <a:r>
              <a:rPr lang="en-US" sz="2000" dirty="0" smtClean="0">
                <a:latin typeface="Sylfaen" panose="010A0502050306030303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	upon </a:t>
            </a:r>
            <a:r>
              <a:rPr lang="en-US" sz="2000" dirty="0">
                <a:latin typeface="Sylfaen" panose="010A0502050306030303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failure returns</a:t>
            </a:r>
            <a:r>
              <a:rPr lang="en-US" sz="2000" spc="-30" dirty="0">
                <a:latin typeface="Sylfaen" panose="010A0502050306030303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Sylfaen" panose="010A0502050306030303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latin typeface="Sylfaen" panose="010A0502050306030303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1</a:t>
            </a:r>
          </a:p>
          <a:p>
            <a:pPr marL="123190" indent="0">
              <a:spcBef>
                <a:spcPts val="15"/>
              </a:spcBef>
              <a:buNone/>
              <a:tabLst>
                <a:tab pos="791210" algn="l"/>
              </a:tabLst>
            </a:pPr>
            <a:endParaRPr lang="en-US" sz="2000" dirty="0">
              <a:latin typeface="Sylfaen" panose="010A0502050306030303" pitchFamily="18" charset="0"/>
              <a:ea typeface="Sylfaen" panose="010A0502050306030303" pitchFamily="18" charset="0"/>
              <a:cs typeface="Times New Roman" panose="02020603050405020304" pitchFamily="18" charset="0"/>
            </a:endParaRPr>
          </a:p>
          <a:p>
            <a:pPr marL="121920" indent="0">
              <a:lnSpc>
                <a:spcPts val="2880"/>
              </a:lnSpc>
              <a:spcBef>
                <a:spcPts val="0"/>
              </a:spcBef>
              <a:buNone/>
            </a:pPr>
            <a:r>
              <a:rPr lang="en-US" b="1" spc="-5" dirty="0" smtClean="0">
                <a:latin typeface="Sylfaen" panose="010A0502050306030303" pitchFamily="18" charset="0"/>
                <a:ea typeface="Sylfaen" panose="010A0502050306030303" pitchFamily="18" charset="0"/>
              </a:rPr>
              <a:t>NOTE</a:t>
            </a:r>
            <a:r>
              <a:rPr lang="en-US" dirty="0">
                <a:latin typeface="Sylfaen" panose="010A0502050306030303" pitchFamily="18" charset="0"/>
                <a:ea typeface="Sylfaen" panose="010A0502050306030303" pitchFamily="18" charset="0"/>
              </a:rPr>
              <a:t>:</a:t>
            </a:r>
            <a:r>
              <a:rPr lang="en-US" spc="-5" dirty="0">
                <a:latin typeface="Sylfaen" panose="010A0502050306030303" pitchFamily="18" charset="0"/>
                <a:ea typeface="Sylfaen" panose="010A0502050306030303" pitchFamily="18" charset="0"/>
              </a:rPr>
              <a:t> </a:t>
            </a:r>
            <a:r>
              <a:rPr lang="en-US" spc="-5" dirty="0" smtClean="0">
                <a:latin typeface="Sylfaen" panose="010A0502050306030303" pitchFamily="18" charset="0"/>
                <a:ea typeface="Sylfaen" panose="010A0502050306030303" pitchFamily="18" charset="0"/>
              </a:rPr>
              <a:t>Socke</a:t>
            </a:r>
            <a:r>
              <a:rPr lang="en-US" dirty="0" smtClean="0">
                <a:latin typeface="Sylfaen" panose="010A0502050306030303" pitchFamily="18" charset="0"/>
                <a:ea typeface="Sylfaen" panose="010A0502050306030303" pitchFamily="18" charset="0"/>
              </a:rPr>
              <a:t>t</a:t>
            </a:r>
            <a:r>
              <a:rPr lang="en-US" spc="-5" dirty="0" smtClean="0">
                <a:latin typeface="Sylfaen" panose="010A0502050306030303" pitchFamily="18" charset="0"/>
                <a:ea typeface="Sylfaen" panose="010A0502050306030303" pitchFamily="18" charset="0"/>
              </a:rPr>
              <a:t>() </a:t>
            </a:r>
            <a:r>
              <a:rPr lang="en-US" spc="-5" dirty="0">
                <a:latin typeface="Sylfaen" panose="010A0502050306030303" pitchFamily="18" charset="0"/>
                <a:ea typeface="Sylfaen" panose="010A0502050306030303" pitchFamily="18" charset="0"/>
              </a:rPr>
              <a:t>doe</a:t>
            </a:r>
            <a:r>
              <a:rPr lang="en-US" dirty="0">
                <a:latin typeface="Sylfaen" panose="010A0502050306030303" pitchFamily="18" charset="0"/>
                <a:ea typeface="Sylfaen" panose="010A0502050306030303" pitchFamily="18" charset="0"/>
              </a:rPr>
              <a:t>s</a:t>
            </a:r>
            <a:r>
              <a:rPr lang="en-US" spc="-5" dirty="0">
                <a:latin typeface="Sylfaen" panose="010A0502050306030303" pitchFamily="18" charset="0"/>
                <a:ea typeface="Sylfaen" panose="010A0502050306030303" pitchFamily="18" charset="0"/>
              </a:rPr>
              <a:t> no</a:t>
            </a:r>
            <a:r>
              <a:rPr lang="en-US" dirty="0">
                <a:latin typeface="Sylfaen" panose="010A0502050306030303" pitchFamily="18" charset="0"/>
                <a:ea typeface="Sylfaen" panose="010A0502050306030303" pitchFamily="18" charset="0"/>
              </a:rPr>
              <a:t>t</a:t>
            </a:r>
            <a:r>
              <a:rPr lang="en-US" spc="-5" dirty="0">
                <a:latin typeface="Sylfaen" panose="010A0502050306030303" pitchFamily="18" charset="0"/>
                <a:ea typeface="Sylfaen" panose="010A0502050306030303" pitchFamily="18" charset="0"/>
              </a:rPr>
              <a:t> specif</a:t>
            </a:r>
            <a:r>
              <a:rPr lang="en-US" dirty="0">
                <a:latin typeface="Sylfaen" panose="010A0502050306030303" pitchFamily="18" charset="0"/>
                <a:ea typeface="Sylfaen" panose="010A0502050306030303" pitchFamily="18" charset="0"/>
              </a:rPr>
              <a:t>y</a:t>
            </a:r>
            <a:r>
              <a:rPr lang="en-US" spc="-15" dirty="0">
                <a:latin typeface="Sylfaen" panose="010A0502050306030303" pitchFamily="18" charset="0"/>
                <a:ea typeface="Sylfaen" panose="010A0502050306030303" pitchFamily="18" charset="0"/>
              </a:rPr>
              <a:t> </a:t>
            </a:r>
            <a:r>
              <a:rPr lang="en-US" spc="-5" dirty="0">
                <a:latin typeface="Sylfaen" panose="010A0502050306030303" pitchFamily="18" charset="0"/>
                <a:ea typeface="Sylfaen" panose="010A0502050306030303" pitchFamily="18" charset="0"/>
              </a:rPr>
              <a:t>wher</a:t>
            </a:r>
            <a:r>
              <a:rPr lang="en-US" dirty="0">
                <a:latin typeface="Sylfaen" panose="010A0502050306030303" pitchFamily="18" charset="0"/>
                <a:ea typeface="Sylfaen" panose="010A0502050306030303" pitchFamily="18" charset="0"/>
              </a:rPr>
              <a:t>e</a:t>
            </a:r>
            <a:r>
              <a:rPr lang="en-US" spc="-5" dirty="0">
                <a:latin typeface="Sylfaen" panose="010A0502050306030303" pitchFamily="18" charset="0"/>
                <a:ea typeface="Sylfaen" panose="010A0502050306030303" pitchFamily="18" charset="0"/>
              </a:rPr>
              <a:t> dat</a:t>
            </a:r>
            <a:r>
              <a:rPr lang="en-US" dirty="0">
                <a:latin typeface="Sylfaen" panose="010A0502050306030303" pitchFamily="18" charset="0"/>
                <a:ea typeface="Sylfaen" panose="010A0502050306030303" pitchFamily="18" charset="0"/>
              </a:rPr>
              <a:t>a</a:t>
            </a:r>
            <a:r>
              <a:rPr lang="en-US" spc="-5" dirty="0">
                <a:latin typeface="Sylfaen" panose="010A0502050306030303" pitchFamily="18" charset="0"/>
                <a:ea typeface="Sylfaen" panose="010A0502050306030303" pitchFamily="18" charset="0"/>
              </a:rPr>
              <a:t> wil</a:t>
            </a:r>
            <a:r>
              <a:rPr lang="en-US" dirty="0">
                <a:latin typeface="Sylfaen" panose="010A0502050306030303" pitchFamily="18" charset="0"/>
                <a:ea typeface="Sylfaen" panose="010A0502050306030303" pitchFamily="18" charset="0"/>
              </a:rPr>
              <a:t>l</a:t>
            </a:r>
            <a:r>
              <a:rPr lang="en-US" spc="-5" dirty="0">
                <a:latin typeface="Sylfaen" panose="010A0502050306030303" pitchFamily="18" charset="0"/>
                <a:ea typeface="Sylfaen" panose="010A0502050306030303" pitchFamily="18" charset="0"/>
              </a:rPr>
              <a:t> b</a:t>
            </a:r>
            <a:r>
              <a:rPr lang="en-US" dirty="0">
                <a:latin typeface="Sylfaen" panose="010A0502050306030303" pitchFamily="18" charset="0"/>
                <a:ea typeface="Sylfaen" panose="010A0502050306030303" pitchFamily="18" charset="0"/>
              </a:rPr>
              <a:t>e</a:t>
            </a:r>
            <a:r>
              <a:rPr lang="en-US" spc="-5" dirty="0">
                <a:latin typeface="Sylfaen" panose="010A0502050306030303" pitchFamily="18" charset="0"/>
                <a:ea typeface="Sylfaen" panose="010A0502050306030303" pitchFamily="18" charset="0"/>
              </a:rPr>
              <a:t> comin</a:t>
            </a:r>
            <a:r>
              <a:rPr lang="en-US" dirty="0">
                <a:latin typeface="Sylfaen" panose="010A0502050306030303" pitchFamily="18" charset="0"/>
                <a:ea typeface="Sylfaen" panose="010A0502050306030303" pitchFamily="18" charset="0"/>
              </a:rPr>
              <a:t>g</a:t>
            </a:r>
            <a:r>
              <a:rPr lang="en-US" spc="-10" dirty="0">
                <a:latin typeface="Sylfaen" panose="010A0502050306030303" pitchFamily="18" charset="0"/>
                <a:ea typeface="Sylfaen" panose="010A0502050306030303" pitchFamily="18" charset="0"/>
              </a:rPr>
              <a:t> </a:t>
            </a:r>
            <a:r>
              <a:rPr lang="en-US" spc="-5" dirty="0">
                <a:latin typeface="Sylfaen" panose="010A0502050306030303" pitchFamily="18" charset="0"/>
                <a:ea typeface="Sylfaen" panose="010A0502050306030303" pitchFamily="18" charset="0"/>
              </a:rPr>
              <a:t>from,</a:t>
            </a:r>
            <a:endParaRPr lang="en-US" dirty="0">
              <a:latin typeface="Sylfaen" panose="010A0502050306030303" pitchFamily="18" charset="0"/>
              <a:ea typeface="Sylfaen" panose="010A0502050306030303" pitchFamily="18" charset="0"/>
            </a:endParaRPr>
          </a:p>
          <a:p>
            <a:pPr marL="12192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dirty="0">
                <a:latin typeface="Sylfaen" panose="010A0502050306030303" pitchFamily="18" charset="0"/>
                <a:ea typeface="Sylfaen" panose="010A0502050306030303" pitchFamily="18" charset="0"/>
                <a:cs typeface="Sylfaen" panose="010A0502050306030303" pitchFamily="18" charset="0"/>
              </a:rPr>
              <a:t>nor where it will be going to – it just creates the</a:t>
            </a:r>
            <a:r>
              <a:rPr lang="en-US" spc="-210" dirty="0">
                <a:latin typeface="Sylfaen" panose="010A0502050306030303" pitchFamily="18" charset="0"/>
                <a:ea typeface="Sylfaen" panose="010A0502050306030303" pitchFamily="18" charset="0"/>
                <a:cs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  <a:ea typeface="Sylfaen" panose="010A0502050306030303" pitchFamily="18" charset="0"/>
                <a:cs typeface="Sylfaen" panose="010A0502050306030303" pitchFamily="18" charset="0"/>
              </a:rPr>
              <a:t>interface!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6291"/>
            <a:ext cx="8596668" cy="4545071"/>
          </a:xfrm>
        </p:spPr>
        <p:txBody>
          <a:bodyPr/>
          <a:lstStyle/>
          <a:p>
            <a:pPr marL="640080" indent="0">
              <a:spcBef>
                <a:spcPts val="500"/>
              </a:spcBef>
              <a:buNone/>
            </a:pPr>
            <a:endParaRPr lang="en-US" b="1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405"/>
              </a:spcBef>
              <a:buFont typeface="Wingdings" panose="05000000000000000000" pitchFamily="2" charset="2"/>
              <a:buChar char="Ø"/>
              <a:tabLst>
                <a:tab pos="465455" algn="l"/>
              </a:tabLst>
            </a:pPr>
            <a:r>
              <a:rPr lang="en-US" b="1" dirty="0">
                <a:latin typeface="Sylfaen" panose="010A0502050306030303" pitchFamily="18" charset="0"/>
                <a:ea typeface="Meiryo"/>
              </a:rPr>
              <a:t>Particular form of the </a:t>
            </a:r>
            <a:r>
              <a:rPr lang="en-US" b="1" dirty="0" err="1">
                <a:latin typeface="Sylfaen" panose="010A0502050306030303" pitchFamily="18" charset="0"/>
                <a:ea typeface="Meiryo"/>
              </a:rPr>
              <a:t>sockaddr</a:t>
            </a:r>
            <a:r>
              <a:rPr lang="en-US" b="1" dirty="0">
                <a:latin typeface="Sylfaen" panose="010A0502050306030303" pitchFamily="18" charset="0"/>
                <a:ea typeface="Meiryo"/>
              </a:rPr>
              <a:t> used for </a:t>
            </a:r>
            <a:r>
              <a:rPr lang="en-US" b="1" dirty="0">
                <a:solidFill>
                  <a:srgbClr val="A50021"/>
                </a:solidFill>
                <a:latin typeface="Sylfaen" panose="010A0502050306030303" pitchFamily="18" charset="0"/>
                <a:ea typeface="Meiryo"/>
              </a:rPr>
              <a:t>TCP/IP</a:t>
            </a:r>
            <a:r>
              <a:rPr lang="en-US" b="1" spc="-65" dirty="0">
                <a:solidFill>
                  <a:srgbClr val="A50021"/>
                </a:solidFill>
                <a:latin typeface="Sylfaen" panose="010A0502050306030303" pitchFamily="18" charset="0"/>
                <a:ea typeface="Meiryo"/>
              </a:rPr>
              <a:t> </a:t>
            </a:r>
            <a:r>
              <a:rPr lang="en-US" b="1" dirty="0" smtClean="0">
                <a:latin typeface="Sylfaen" panose="010A0502050306030303" pitchFamily="18" charset="0"/>
                <a:ea typeface="Meiryo"/>
              </a:rPr>
              <a:t>addresses:</a:t>
            </a:r>
          </a:p>
          <a:p>
            <a:pPr marL="0" lvl="0" indent="0">
              <a:spcBef>
                <a:spcPts val="405"/>
              </a:spcBef>
              <a:buNone/>
              <a:tabLst>
                <a:tab pos="465455" algn="l"/>
              </a:tabLst>
            </a:pPr>
            <a:r>
              <a:rPr lang="en-US" b="1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</a:p>
          <a:p>
            <a:pPr marL="0" lvl="0" indent="0">
              <a:spcBef>
                <a:spcPts val="405"/>
              </a:spcBef>
              <a:buNone/>
              <a:tabLst>
                <a:tab pos="465455" algn="l"/>
              </a:tabLst>
            </a:pPr>
            <a:r>
              <a:rPr lang="en-US" b="1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These structures and macros are defined in </a:t>
            </a:r>
            <a:r>
              <a:rPr lang="en-US" b="1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netinet</a:t>
            </a:r>
            <a:r>
              <a:rPr lang="en-US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in.h</a:t>
            </a:r>
            <a:endParaRPr lang="en-US" b="1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0080" indent="0">
              <a:spcBef>
                <a:spcPts val="500"/>
              </a:spcBef>
              <a:buNone/>
            </a:pPr>
            <a:r>
              <a:rPr lang="en-US" b="1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A5002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sockaddr_in</a:t>
            </a:r>
            <a:r>
              <a:rPr lang="en-US" b="1" spc="15" dirty="0">
                <a:solidFill>
                  <a:srgbClr val="A5002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0080" indent="0">
              <a:spcBef>
                <a:spcPts val="50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unsigned</a:t>
            </a:r>
            <a:r>
              <a:rPr lang="en-US" b="1" spc="51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</a:t>
            </a:r>
            <a:r>
              <a:rPr lang="en-US" b="1" spc="51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sin_family</a:t>
            </a:r>
            <a:r>
              <a:rPr lang="en-US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/* </a:t>
            </a:r>
            <a:r>
              <a:rPr lang="en-US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</a:t>
            </a:r>
            <a:r>
              <a:rPr lang="en-US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protocol</a:t>
            </a:r>
            <a:r>
              <a:rPr lang="en-US" spc="-65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(AF_INET</a:t>
            </a:r>
            <a:r>
              <a:rPr lang="en-US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pc="-25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*/</a:t>
            </a:r>
            <a:r>
              <a:rPr lang="en-US" spc="-5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pc="-5" dirty="0" smtClean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7585" marR="755015" indent="0">
              <a:lnSpc>
                <a:spcPct val="110000"/>
              </a:lnSpc>
              <a:spcBef>
                <a:spcPts val="255"/>
              </a:spcBef>
              <a:buNone/>
              <a:tabLst>
                <a:tab pos="4641850" algn="l"/>
                <a:tab pos="4885690" algn="l"/>
              </a:tabLs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unsigned</a:t>
            </a:r>
            <a:r>
              <a:rPr lang="en-US" b="1" spc="585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</a:t>
            </a:r>
            <a:r>
              <a:rPr lang="en-US" b="1" spc="585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sin_port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		</a:t>
            </a:r>
            <a:r>
              <a:rPr lang="en-US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/* Address port (16</a:t>
            </a:r>
            <a:r>
              <a:rPr lang="en-US" spc="15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bits)</a:t>
            </a:r>
            <a:r>
              <a:rPr lang="en-US" spc="-5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*/ </a:t>
            </a:r>
            <a:r>
              <a:rPr lang="en-US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b="1" spc="58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in_addr</a:t>
            </a:r>
            <a:r>
              <a:rPr lang="en-US" b="1" spc="58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sin_addr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	</a:t>
            </a:r>
            <a:r>
              <a:rPr lang="en-US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/* </a:t>
            </a:r>
            <a:r>
              <a:rPr lang="en-US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address (32 bits)</a:t>
            </a:r>
            <a:r>
              <a:rPr lang="en-US" spc="-95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*/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0080" indent="0">
              <a:lnSpc>
                <a:spcPts val="960"/>
              </a:lnSpc>
              <a:spcBef>
                <a:spcPts val="485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640080" indent="0">
              <a:spcBef>
                <a:spcPts val="57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in_addr</a:t>
            </a:r>
            <a:r>
              <a:rPr lang="en-US" b="1" spc="1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6950" indent="0">
              <a:spcBef>
                <a:spcPts val="260"/>
              </a:spcBef>
              <a:buNone/>
              <a:tabLst>
                <a:tab pos="4885690" algn="l"/>
              </a:tabLst>
            </a:pPr>
            <a:r>
              <a:rPr lang="en-US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unsigned</a:t>
            </a:r>
            <a:r>
              <a:rPr lang="en-US" b="1" spc="58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US" b="1" spc="58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s_addr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	</a:t>
            </a:r>
            <a:r>
              <a:rPr lang="en-US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/* Internet address (32 bits)</a:t>
            </a:r>
            <a:r>
              <a:rPr lang="en-US" spc="-5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*/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0080" indent="0">
              <a:spcBef>
                <a:spcPts val="445"/>
              </a:spcBef>
              <a:buNone/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ports?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Ports could be described as the points of entry or exit for packets in communication.</a:t>
            </a:r>
          </a:p>
          <a:p>
            <a:r>
              <a:rPr lang="en-US" dirty="0" smtClean="0"/>
              <a:t>There are 65536 ports to be used by the transport layer [0-65535].</a:t>
            </a:r>
          </a:p>
          <a:p>
            <a:r>
              <a:rPr lang="en-US" dirty="0" smtClean="0"/>
              <a:t>Note : Some of them are registered (Ex: 8080 is used for HTTP communication). </a:t>
            </a:r>
          </a:p>
          <a:p>
            <a:r>
              <a:rPr lang="en-US" dirty="0" smtClean="0"/>
              <a:t>You could use “ </a:t>
            </a:r>
            <a:r>
              <a:rPr lang="en-US" dirty="0" err="1" smtClean="0"/>
              <a:t>netstat</a:t>
            </a:r>
            <a:r>
              <a:rPr lang="en-US" dirty="0" smtClean="0"/>
              <a:t> –an “ for a list of all ports that are currently being used.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Sockets are an operating system abstraction for dealing with networking </a:t>
            </a:r>
            <a:r>
              <a:rPr lang="en-US" dirty="0" smtClean="0"/>
              <a:t>protocols. </a:t>
            </a:r>
          </a:p>
          <a:p>
            <a:pPr marL="0" indent="0">
              <a:buNone/>
            </a:pPr>
            <a:r>
              <a:rPr lang="en-US" dirty="0" smtClean="0"/>
              <a:t>     Two Kinds:</a:t>
            </a:r>
          </a:p>
          <a:p>
            <a:pPr marL="0" indent="0">
              <a:buNone/>
            </a:pPr>
            <a:r>
              <a:rPr lang="en-US" sz="2000" b="1" dirty="0" smtClean="0"/>
              <a:t>Stream sockets: </a:t>
            </a:r>
          </a:p>
          <a:p>
            <a:r>
              <a:rPr lang="en-US" dirty="0" smtClean="0"/>
              <a:t>Dedicated </a:t>
            </a:r>
            <a:r>
              <a:rPr lang="en-US" dirty="0"/>
              <a:t>&amp; point-to-point channel between server and client.</a:t>
            </a:r>
          </a:p>
          <a:p>
            <a:r>
              <a:rPr lang="en-US" dirty="0"/>
              <a:t>Use TCP protocol for data transmission.</a:t>
            </a:r>
          </a:p>
          <a:p>
            <a:r>
              <a:rPr lang="en-US" dirty="0"/>
              <a:t>Reliable and Lossless.</a:t>
            </a:r>
          </a:p>
          <a:p>
            <a:r>
              <a:rPr lang="en-US" dirty="0"/>
              <a:t>Data sent/received in the similar order.</a:t>
            </a:r>
          </a:p>
          <a:p>
            <a:r>
              <a:rPr lang="en-US" dirty="0"/>
              <a:t>Long time for recovering lost/mistaken data</a:t>
            </a:r>
          </a:p>
        </p:txBody>
      </p:sp>
    </p:spTree>
    <p:extLst>
      <p:ext uri="{BB962C8B-B14F-4D97-AF65-F5344CB8AC3E}">
        <p14:creationId xmlns:p14="http://schemas.microsoft.com/office/powerpoint/2010/main" val="14834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Datagram packets: 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000" dirty="0"/>
              <a:t>No dedicated &amp; point-to-point channel between server and client.</a:t>
            </a:r>
          </a:p>
          <a:p>
            <a:r>
              <a:rPr lang="en-US" sz="2000" dirty="0"/>
              <a:t>Use UDP for data transmission.</a:t>
            </a:r>
          </a:p>
          <a:p>
            <a:r>
              <a:rPr lang="en-US" sz="2000" dirty="0"/>
              <a:t>Not 100% reliable and may lose data.</a:t>
            </a:r>
          </a:p>
          <a:p>
            <a:r>
              <a:rPr lang="en-US" sz="2000" dirty="0"/>
              <a:t>Data sent/received order might not be the </a:t>
            </a:r>
            <a:r>
              <a:rPr lang="en-US" sz="2000" dirty="0" smtClean="0"/>
              <a:t>same.</a:t>
            </a:r>
            <a:endParaRPr lang="en-US" sz="2000" dirty="0"/>
          </a:p>
          <a:p>
            <a:r>
              <a:rPr lang="en-US" sz="2000" dirty="0"/>
              <a:t>Don't care </a:t>
            </a:r>
            <a:r>
              <a:rPr lang="en-US" sz="2000" dirty="0" smtClean="0"/>
              <a:t>for </a:t>
            </a:r>
            <a:r>
              <a:rPr lang="en-US" sz="2000" dirty="0"/>
              <a:t>rapid recovering lost/mistaken </a:t>
            </a:r>
            <a:r>
              <a:rPr lang="en-US" sz="2000" dirty="0" smtClean="0"/>
              <a:t>data.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702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55" y="1233056"/>
            <a:ext cx="9107747" cy="480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8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Client-Server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3530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communication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Listens for requests on the appropriate port.</a:t>
            </a:r>
          </a:p>
          <a:p>
            <a:r>
              <a:rPr lang="en-US" dirty="0" smtClean="0"/>
              <a:t>Receives the request.</a:t>
            </a:r>
          </a:p>
          <a:p>
            <a:r>
              <a:rPr lang="en-US" dirty="0" smtClean="0"/>
              <a:t>Processes the request</a:t>
            </a:r>
          </a:p>
          <a:p>
            <a:r>
              <a:rPr lang="en-US" dirty="0" smtClean="0"/>
              <a:t>Sends the response.</a:t>
            </a:r>
          </a:p>
          <a:p>
            <a:pPr marL="0" indent="0">
              <a:buNone/>
            </a:pPr>
            <a:r>
              <a:rPr lang="en-US" dirty="0" smtClean="0"/>
              <a:t>Ex: The web server accepts the form, retrieves the data from the database and sends the data in the form of a web page.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Submits a request for service.</a:t>
            </a:r>
          </a:p>
          <a:p>
            <a:r>
              <a:rPr lang="en-US" dirty="0" smtClean="0"/>
              <a:t>Receives the response from the server.</a:t>
            </a:r>
          </a:p>
          <a:p>
            <a:pPr marL="0" indent="0">
              <a:buNone/>
            </a:pPr>
            <a:r>
              <a:rPr lang="en-US" dirty="0" smtClean="0"/>
              <a:t>Ex: The request for student records is submitted through a form in HTML.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3-Way Handshake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86" y="1270000"/>
            <a:ext cx="9185563" cy="4932970"/>
          </a:xfrm>
        </p:spPr>
      </p:pic>
    </p:spTree>
    <p:extLst>
      <p:ext uri="{BB962C8B-B14F-4D97-AF65-F5344CB8AC3E}">
        <p14:creationId xmlns:p14="http://schemas.microsoft.com/office/powerpoint/2010/main" val="640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Procedures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4" y="1584721"/>
            <a:ext cx="4185623" cy="576262"/>
          </a:xfrm>
        </p:spPr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dirty="0"/>
              <a:t>Create a socket with the </a:t>
            </a:r>
            <a:r>
              <a:rPr lang="en-US" sz="1900" b="1" dirty="0"/>
              <a:t>socket()</a:t>
            </a:r>
            <a:r>
              <a:rPr lang="en-US" sz="1900" dirty="0"/>
              <a:t> function;</a:t>
            </a:r>
          </a:p>
          <a:p>
            <a:r>
              <a:rPr lang="en-US" sz="1900" dirty="0"/>
              <a:t>Bind the socket to an address using the </a:t>
            </a:r>
            <a:r>
              <a:rPr lang="en-US" sz="1900" b="1" dirty="0"/>
              <a:t>bind()</a:t>
            </a:r>
            <a:r>
              <a:rPr lang="en-US" sz="1900" dirty="0"/>
              <a:t> function;</a:t>
            </a:r>
          </a:p>
          <a:p>
            <a:r>
              <a:rPr lang="en-US" sz="1900" dirty="0"/>
              <a:t>Listen for connections with the </a:t>
            </a:r>
            <a:r>
              <a:rPr lang="en-US" sz="1900" b="1" dirty="0"/>
              <a:t>listen()</a:t>
            </a:r>
            <a:r>
              <a:rPr lang="en-US" sz="1900" dirty="0"/>
              <a:t> function;</a:t>
            </a:r>
          </a:p>
          <a:p>
            <a:r>
              <a:rPr lang="en-US" sz="1900" dirty="0"/>
              <a:t>Accept a connection with the </a:t>
            </a:r>
            <a:r>
              <a:rPr lang="en-US" sz="1900" b="1" dirty="0"/>
              <a:t>accept()</a:t>
            </a:r>
            <a:r>
              <a:rPr lang="en-US" sz="1900" dirty="0"/>
              <a:t> function system call. This call typically blocks until a client connects with the server.</a:t>
            </a:r>
          </a:p>
          <a:p>
            <a:r>
              <a:rPr lang="en-US" sz="1900" dirty="0"/>
              <a:t>Send and receive data by means of send() and </a:t>
            </a:r>
            <a:r>
              <a:rPr lang="en-US" sz="1900" b="1" dirty="0"/>
              <a:t>receive().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4875" y="1584721"/>
            <a:ext cx="4185618" cy="576262"/>
          </a:xfrm>
        </p:spPr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Create a socket using the </a:t>
            </a:r>
            <a:r>
              <a:rPr lang="en-US" b="1" dirty="0"/>
              <a:t>socket()</a:t>
            </a:r>
            <a:r>
              <a:rPr lang="en-US" dirty="0"/>
              <a:t> function;</a:t>
            </a:r>
          </a:p>
          <a:p>
            <a:r>
              <a:rPr lang="en-US" dirty="0"/>
              <a:t>Connect the socket to the address of the server using the </a:t>
            </a:r>
            <a:r>
              <a:rPr lang="en-US" b="1" dirty="0"/>
              <a:t>connect()</a:t>
            </a:r>
            <a:r>
              <a:rPr lang="en-US" dirty="0"/>
              <a:t> function;</a:t>
            </a:r>
          </a:p>
          <a:p>
            <a:r>
              <a:rPr lang="en-US" dirty="0"/>
              <a:t>Send and receive data by means of the </a:t>
            </a:r>
            <a:r>
              <a:rPr lang="en-US" b="1" dirty="0"/>
              <a:t>read()</a:t>
            </a:r>
            <a:r>
              <a:rPr lang="en-US" dirty="0"/>
              <a:t> and </a:t>
            </a:r>
            <a:r>
              <a:rPr lang="en-US" b="1" dirty="0"/>
              <a:t>write()</a:t>
            </a:r>
            <a:r>
              <a:rPr lang="en-US" dirty="0"/>
              <a:t> 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715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844</TotalTime>
  <Words>349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Courier New</vt:lpstr>
      <vt:lpstr>Meiryo</vt:lpstr>
      <vt:lpstr>Sylfaen</vt:lpstr>
      <vt:lpstr>Times New Roman</vt:lpstr>
      <vt:lpstr>Trebuchet MS</vt:lpstr>
      <vt:lpstr>Wingdings</vt:lpstr>
      <vt:lpstr>Wingdings 3</vt:lpstr>
      <vt:lpstr>Facet</vt:lpstr>
      <vt:lpstr>Socket Programming</vt:lpstr>
      <vt:lpstr>What are ports? </vt:lpstr>
      <vt:lpstr>Sockets</vt:lpstr>
      <vt:lpstr>Sockets </vt:lpstr>
      <vt:lpstr>Sockets</vt:lpstr>
      <vt:lpstr>Client-Server communication</vt:lpstr>
      <vt:lpstr>Client-Server communication</vt:lpstr>
      <vt:lpstr>The 3-Way Handshake</vt:lpstr>
      <vt:lpstr>Socket Procedures</vt:lpstr>
      <vt:lpstr>Creating a socket</vt:lpstr>
      <vt:lpstr>Specifying addresses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Rohith Y.V</dc:creator>
  <cp:lastModifiedBy>Rohith Y.V</cp:lastModifiedBy>
  <cp:revision>40</cp:revision>
  <dcterms:created xsi:type="dcterms:W3CDTF">2016-02-03T02:15:43Z</dcterms:created>
  <dcterms:modified xsi:type="dcterms:W3CDTF">2016-02-03T16:20:36Z</dcterms:modified>
</cp:coreProperties>
</file>