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1659BD-AC78-4262-976A-F565C4F3B734}">
  <a:tblStyle styleId="{721659BD-AC78-4262-976A-F565C4F3B7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Oswald-bold.fntdata"/><Relationship Id="rId12" Type="http://schemas.openxmlformats.org/officeDocument/2006/relationships/slide" Target="slides/slide6.xml"/><Relationship Id="rId34" Type="http://schemas.openxmlformats.org/officeDocument/2006/relationships/font" Target="fonts/Oswa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462200b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0462200b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0462200b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0462200b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0462200b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0462200b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0462200b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0462200b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0462200b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0462200b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0462200b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0462200b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0462200b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0462200b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0462200b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0462200b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0462200b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0462200b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0462200b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0462200b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462200b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462200b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0462200b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0462200b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0462200b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0462200b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0462200b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0462200b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0462200b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0462200b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462200b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0462200b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0462200b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0462200b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0462200b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0462200b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V0ND9KDCjDFoUydAHN8Hh55ty5lQ0SFn/view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QkVb6Jl1MXbhdTbtEvpsAceJlDLVQ0qR/view" TargetMode="External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UcAShp0ArbDwZnkG9HxdslcWPyIOcX-1/view" TargetMode="External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ToTv9_u2By7egqqC0rPK0k8ABaWYh8rJ/view" TargetMode="External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k8oil7t19VeQg9B5-Wyq_IMhCEmggxxR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xVBndC0-553a4T8fr61upx_yFcBQIYxK/view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a26-It7vftGmHGSN3ko5LTxLzPhMz-BJ/view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ENPM809B - Final Project 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(ARIAC 2020 Competition)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- Group #3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5"/>
            <a:ext cx="8123100" cy="16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Eashwar Sathyamurthy (UID - 116946148)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Mushty Sri Sai Kaushik (UID - 116917094)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Akwasi A. Obeng (UID - 11700801)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Shantam Bajpai (UID - 116831956)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 Avoidance (Without gap)</a:t>
            </a:r>
            <a:endParaRPr/>
          </a:p>
        </p:txBody>
      </p:sp>
      <p:pic>
        <p:nvPicPr>
          <p:cNvPr id="116" name="Google Shape;116;p22" title="movingobstacle1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600" y="1134900"/>
            <a:ext cx="6554798" cy="368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 Avoidance (With gap)</a:t>
            </a:r>
            <a:endParaRPr/>
          </a:p>
        </p:txBody>
      </p:sp>
      <p:pic>
        <p:nvPicPr>
          <p:cNvPr id="122" name="Google Shape;122;p23" title="movingobstacle2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487" y="1118050"/>
            <a:ext cx="6525024" cy="367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Blackout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For our implementation of the sensor blackout challenge: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Store detected part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Sensor blackout occurs after placing faulty part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Duplicates in published parts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False parts detected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Priority Order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For our implementation of the high priority order challenge:</a:t>
            </a:r>
            <a:endParaRPr sz="16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 size of the order after placing each part.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If occured, check AGV number to deliver high priority order.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If high priority order needs different agv, then we execute the order.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If high priority order needs same agv, we remove unwanted parts in the agv and reposition common parts.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then process the remaining parts of the high priority order.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After completing the high priority order, the gantry moves to the stored state of the previous order and completes it. 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Faulty Part</a:t>
            </a:r>
            <a:endParaRPr/>
          </a:p>
        </p:txBody>
      </p:sp>
      <p:pic>
        <p:nvPicPr>
          <p:cNvPr id="140" name="Google Shape;140;p26" title="faulty_par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725" y="1069800"/>
            <a:ext cx="6448552" cy="368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Faulty Gripper</a:t>
            </a:r>
            <a:endParaRPr/>
          </a:p>
        </p:txBody>
      </p:sp>
      <p:pic>
        <p:nvPicPr>
          <p:cNvPr id="146" name="Google Shape;146;p27" title="faulty_gripp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125" y="1107025"/>
            <a:ext cx="6485752" cy="370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Preset Locations</a:t>
            </a:r>
            <a:endParaRPr/>
          </a:p>
        </p:txBody>
      </p:sp>
      <p:pic>
        <p:nvPicPr>
          <p:cNvPr id="152" name="Google Shape;152;p28" title="dynamic_prese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294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Analysis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For our simulations, the cost breakdown is as follows: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total cost (TC) is found to be $10,100 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⇒ 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Cost Factor (CF) = BC/TC, where BC = $10,000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⇒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CF = 10,000/10,100 = 0.99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aphicFrame>
        <p:nvGraphicFramePr>
          <p:cNvPr id="159" name="Google Shape;159;p29"/>
          <p:cNvGraphicFramePr/>
          <p:nvPr/>
        </p:nvGraphicFramePr>
        <p:xfrm>
          <a:off x="487725" y="165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{721659BD-AC78-4262-976A-F565C4F3B734}</a:tableStyleId>
              </a:tblPr>
              <a:tblGrid>
                <a:gridCol w="1924375"/>
                <a:gridCol w="1924375"/>
                <a:gridCol w="1924375"/>
                <a:gridCol w="1924375"/>
              </a:tblGrid>
              <a:tr h="23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Sensor</a:t>
                      </a:r>
                      <a:endParaRPr u="sng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Quantity</a:t>
                      </a:r>
                      <a:endParaRPr u="sng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Cost per sensor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($)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cost</a:t>
                      </a:r>
                      <a:endParaRPr u="sng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23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Logical Camera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8500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3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Break beam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3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Quality Control 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3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Laser Profiler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Some of the problems we faced during the implementation of the agility challenges include: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preset locations set for one of the parts would not work for all the parts. (solution: we implemented the dynamic preset locations)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were not able to pick the faulty part, if the part was present at the corners of the agv tray. The Move-it! could not find a path to pick the part.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Picking the parts from the conveyor belt was difficult especially for the piston part.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If the high priority order needs to be delivered to the same agv as the previous order, it becomes very complex to deliver the agv with correct parts.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Picking the dropped part in the agv tray was difficult when the part was dropped on the edge of the tray.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863" r="1010" t="1700"/>
          <a:stretch/>
        </p:blipFill>
        <p:spPr>
          <a:xfrm>
            <a:off x="1294600" y="1123475"/>
            <a:ext cx="6487848" cy="37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various parts of the environment include: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Dual six DoF UR10 arm Gantry Robot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Conveyor belt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11</a:t>
            </a:r>
            <a:r>
              <a:rPr lang="en" sz="1600">
                <a:solidFill>
                  <a:srgbClr val="000000"/>
                </a:solidFill>
              </a:rPr>
              <a:t> product shelves including </a:t>
            </a:r>
            <a:r>
              <a:rPr lang="en" sz="1600">
                <a:solidFill>
                  <a:srgbClr val="000000"/>
                </a:solidFill>
              </a:rPr>
              <a:t>3 dynamic shelves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16 product bins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Parts: piston, pulley, disk and gear; Part colors: red, green, blue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2 AGVs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Sensors used: logical camera, break beam sensor, quality control sensor, laser profiler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details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</a:t>
            </a:r>
            <a:r>
              <a:rPr lang="en"/>
              <a:t>Agility Challenges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Agility Challenges that were encountered as a part of ARIAC include: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Conveyor belt pickup    				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Flip Part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Faulty Part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Faulty Gripper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Obstacle Avoidance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High Priority Order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Sensor Blackout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Analysis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00" y="445025"/>
            <a:ext cx="5748999" cy="43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Flowchart</a:t>
            </a:r>
            <a:r>
              <a:rPr lang="en"/>
              <a:t>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1732" l="0" r="1980" t="1480"/>
          <a:stretch/>
        </p:blipFill>
        <p:spPr>
          <a:xfrm>
            <a:off x="5257775" y="59525"/>
            <a:ext cx="3521675" cy="49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60400" y="1309475"/>
            <a:ext cx="42483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This flowchart represents the basic architecture of the behaviour of our code.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It explains the sequence of various steps/events that are involved from the start of the competition to the end. This includes the basic structure of the different processes that are involved in building a kit.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Part Flowchart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60400" y="1309475"/>
            <a:ext cx="42483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The flowchart represents the process part function that is a key part of our code.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It explains the sequence of various steps/events that are involved from detecting the part to delivering the part to the appropriate AGV.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100" y="56100"/>
            <a:ext cx="3893975" cy="49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Flipping part</a:t>
            </a:r>
            <a:endParaRPr/>
          </a:p>
        </p:txBody>
      </p:sp>
      <p:pic>
        <p:nvPicPr>
          <p:cNvPr id="104" name="Google Shape;104;p20" title="flip_par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525" y="1095700"/>
            <a:ext cx="6416949" cy="36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Conveyor Belt </a:t>
            </a:r>
            <a:endParaRPr/>
          </a:p>
        </p:txBody>
      </p:sp>
      <p:pic>
        <p:nvPicPr>
          <p:cNvPr id="110" name="Google Shape;110;p21" title="conveyo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188" y="1152473"/>
            <a:ext cx="6301625" cy="354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