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Proxima Nova" panose="02000506030000020004"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3bce0f1c3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3bce0f1c3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3bce0f1c3_3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03bce0f1c3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3bce0f1c3_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3bce0f1c3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3bce0f1c3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03bce0f1c3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3bce0f1c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3bce0f1c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5248cb7fa_9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5248cb7fa_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3bce0f1c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3bce0f1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3bce0f1c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03bce0f1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3bce0f1c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3bce0f1c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515d8787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515d878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3bce0f1c3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3bce0f1c3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202729"/>
                </a:solidFill>
                <a:latin typeface="Proxima Nova"/>
                <a:ea typeface="Proxima Nova"/>
                <a:cs typeface="Proxima Nova"/>
                <a:sym typeface="Proxima Nova"/>
              </a:rPr>
              <a:t>(Suzie)</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3bce0f1c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3bce0f1c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3bce0f1c3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3bce0f1c3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3bce0f1c3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3bce0f1c3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397125"/>
            <a:ext cx="8267700" cy="1448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Elementary Afterschool Programs Management Database</a:t>
            </a:r>
            <a:endParaRPr/>
          </a:p>
        </p:txBody>
      </p:sp>
      <p:sp>
        <p:nvSpPr>
          <p:cNvPr id="60" name="Google Shape;60;p13"/>
          <p:cNvSpPr txBox="1">
            <a:spLocks noGrp="1"/>
          </p:cNvSpPr>
          <p:nvPr>
            <p:ph type="subTitle" idx="1"/>
          </p:nvPr>
        </p:nvSpPr>
        <p:spPr>
          <a:xfrm>
            <a:off x="468350" y="316546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Database Presentation</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dirty="0"/>
              <a:t>Group 10, BMGT402 Section 0101 </a:t>
            </a:r>
            <a:endParaRPr sz="1800" dirty="0"/>
          </a:p>
          <a:p>
            <a:pPr marL="0" lvl="0" indent="0" algn="l" rtl="0">
              <a:spcBef>
                <a:spcPts val="0"/>
              </a:spcBef>
              <a:spcAft>
                <a:spcPts val="0"/>
              </a:spcAft>
              <a:buNone/>
            </a:pPr>
            <a:br>
              <a:rPr lang="en" sz="1200" dirty="0">
                <a:solidFill>
                  <a:srgbClr val="000000"/>
                </a:solidFill>
                <a:latin typeface="Calibri"/>
                <a:ea typeface="Calibri"/>
                <a:cs typeface="Calibri"/>
                <a:sym typeface="Calibri"/>
              </a:rPr>
            </a:br>
            <a:endParaRPr sz="1800" dirty="0"/>
          </a:p>
        </p:txBody>
      </p:sp>
      <p:pic>
        <p:nvPicPr>
          <p:cNvPr id="61" name="Google Shape;61;p13"/>
          <p:cNvPicPr preferRelativeResize="0"/>
          <p:nvPr/>
        </p:nvPicPr>
        <p:blipFill>
          <a:blip r:embed="rId3">
            <a:alphaModFix/>
          </a:blip>
          <a:stretch>
            <a:fillRect/>
          </a:stretch>
        </p:blipFill>
        <p:spPr>
          <a:xfrm>
            <a:off x="829400" y="161500"/>
            <a:ext cx="2286926" cy="1332000"/>
          </a:xfrm>
          <a:prstGeom prst="rect">
            <a:avLst/>
          </a:prstGeom>
          <a:noFill/>
          <a:ln>
            <a:noFill/>
          </a:ln>
        </p:spPr>
      </p:pic>
      <p:pic>
        <p:nvPicPr>
          <p:cNvPr id="62" name="Google Shape;62;p13"/>
          <p:cNvPicPr preferRelativeResize="0"/>
          <p:nvPr/>
        </p:nvPicPr>
        <p:blipFill>
          <a:blip r:embed="rId4">
            <a:alphaModFix/>
          </a:blip>
          <a:stretch>
            <a:fillRect/>
          </a:stretch>
        </p:blipFill>
        <p:spPr>
          <a:xfrm>
            <a:off x="7308100" y="2997925"/>
            <a:ext cx="1199150" cy="1881000"/>
          </a:xfrm>
          <a:prstGeom prst="rect">
            <a:avLst/>
          </a:prstGeom>
          <a:noFill/>
          <a:ln>
            <a:noFill/>
          </a:ln>
        </p:spPr>
      </p:pic>
      <p:pic>
        <p:nvPicPr>
          <p:cNvPr id="63" name="Google Shape;63;p13"/>
          <p:cNvPicPr preferRelativeResize="0"/>
          <p:nvPr/>
        </p:nvPicPr>
        <p:blipFill>
          <a:blip r:embed="rId5">
            <a:alphaModFix/>
          </a:blip>
          <a:stretch>
            <a:fillRect/>
          </a:stretch>
        </p:blipFill>
        <p:spPr>
          <a:xfrm>
            <a:off x="5780075" y="3051657"/>
            <a:ext cx="1330800" cy="18272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Query D: Program Start Date Information for Room Prep</a:t>
            </a:r>
            <a:endParaRPr/>
          </a:p>
        </p:txBody>
      </p:sp>
      <p:sp>
        <p:nvSpPr>
          <p:cNvPr id="136" name="Google Shape;136;p22"/>
          <p:cNvSpPr txBox="1">
            <a:spLocks noGrp="1"/>
          </p:cNvSpPr>
          <p:nvPr>
            <p:ph type="body" idx="1"/>
          </p:nvPr>
        </p:nvSpPr>
        <p:spPr>
          <a:xfrm>
            <a:off x="311700" y="1017725"/>
            <a:ext cx="8520600" cy="1461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500">
                <a:solidFill>
                  <a:srgbClr val="000000"/>
                </a:solidFill>
                <a:latin typeface="Arial"/>
                <a:ea typeface="Arial"/>
                <a:cs typeface="Arial"/>
                <a:sym typeface="Arial"/>
              </a:rPr>
              <a:t>In order to have all rooms ready for their respective programs, the janitorial staff need to know what dates there are programs and which rooms they are in. Some programs begin later in the semester on October 10th, so this query provides a list of which rooms will need to be ready for use by this start date.</a:t>
            </a:r>
            <a:endParaRPr sz="1500">
              <a:solidFill>
                <a:srgbClr val="000000"/>
              </a:solidFill>
              <a:latin typeface="Arial"/>
              <a:ea typeface="Arial"/>
              <a:cs typeface="Arial"/>
              <a:sym typeface="Arial"/>
            </a:endParaRPr>
          </a:p>
          <a:p>
            <a:pPr marL="0" lvl="0" indent="0" algn="l" rtl="0">
              <a:spcBef>
                <a:spcPts val="0"/>
              </a:spcBef>
              <a:spcAft>
                <a:spcPts val="0"/>
              </a:spcAft>
              <a:buNone/>
            </a:pPr>
            <a:endParaRPr sz="1500">
              <a:solidFill>
                <a:srgbClr val="000000"/>
              </a:solidFill>
              <a:highlight>
                <a:srgbClr val="FFFF00"/>
              </a:highlight>
              <a:latin typeface="Calibri"/>
              <a:ea typeface="Calibri"/>
              <a:cs typeface="Calibri"/>
              <a:sym typeface="Calibri"/>
            </a:endParaRPr>
          </a:p>
          <a:p>
            <a:pPr marL="0" lvl="0" indent="0" algn="l" rtl="0">
              <a:spcBef>
                <a:spcPts val="0"/>
              </a:spcBef>
              <a:spcAft>
                <a:spcPts val="0"/>
              </a:spcAft>
              <a:buNone/>
            </a:pPr>
            <a:endParaRPr sz="1300">
              <a:solidFill>
                <a:srgbClr val="000000"/>
              </a:solidFill>
              <a:latin typeface="Arial"/>
              <a:ea typeface="Arial"/>
              <a:cs typeface="Arial"/>
              <a:sym typeface="Arial"/>
            </a:endParaRPr>
          </a:p>
        </p:txBody>
      </p:sp>
      <p:sp>
        <p:nvSpPr>
          <p:cNvPr id="137" name="Google Shape;137;p22"/>
          <p:cNvSpPr/>
          <p:nvPr/>
        </p:nvSpPr>
        <p:spPr>
          <a:xfrm>
            <a:off x="875000" y="2634950"/>
            <a:ext cx="2319000" cy="1141800"/>
          </a:xfrm>
          <a:prstGeom prst="rect">
            <a:avLst/>
          </a:prstGeom>
          <a:solidFill>
            <a:schemeClr val="l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lt2"/>
                </a:solidFill>
              </a:rPr>
              <a:t>Mission Objective: </a:t>
            </a:r>
            <a:endParaRPr b="1">
              <a:solidFill>
                <a:schemeClr val="lt2"/>
              </a:solidFill>
            </a:endParaRPr>
          </a:p>
          <a:p>
            <a:pPr marL="0" lvl="0" indent="0" algn="l" rtl="0">
              <a:spcBef>
                <a:spcPts val="0"/>
              </a:spcBef>
              <a:spcAft>
                <a:spcPts val="0"/>
              </a:spcAft>
              <a:buNone/>
            </a:pPr>
            <a:r>
              <a:rPr lang="en">
                <a:solidFill>
                  <a:schemeClr val="dk1"/>
                </a:solidFill>
              </a:rPr>
              <a:t>To track which building and room each program is being held in </a:t>
            </a:r>
            <a:endParaRPr>
              <a:solidFill>
                <a:schemeClr val="dk1"/>
              </a:solidFill>
            </a:endParaRPr>
          </a:p>
        </p:txBody>
      </p:sp>
      <p:pic>
        <p:nvPicPr>
          <p:cNvPr id="138" name="Google Shape;138;p22"/>
          <p:cNvPicPr preferRelativeResize="0"/>
          <p:nvPr/>
        </p:nvPicPr>
        <p:blipFill>
          <a:blip r:embed="rId3">
            <a:alphaModFix/>
          </a:blip>
          <a:stretch>
            <a:fillRect/>
          </a:stretch>
        </p:blipFill>
        <p:spPr>
          <a:xfrm>
            <a:off x="4209175" y="2197325"/>
            <a:ext cx="4748200" cy="2776275"/>
          </a:xfrm>
          <a:prstGeom prst="rect">
            <a:avLst/>
          </a:prstGeom>
          <a:noFill/>
          <a:ln>
            <a:noFill/>
          </a:ln>
        </p:spPr>
      </p:pic>
      <p:sp>
        <p:nvSpPr>
          <p:cNvPr id="139" name="Google Shape;13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Query E: Next Year’s Program Registration</a:t>
            </a:r>
            <a:endParaRPr/>
          </a:p>
        </p:txBody>
      </p:sp>
      <p:sp>
        <p:nvSpPr>
          <p:cNvPr id="145" name="Google Shape;145;p23"/>
          <p:cNvSpPr txBox="1">
            <a:spLocks noGrp="1"/>
          </p:cNvSpPr>
          <p:nvPr>
            <p:ph type="body" idx="1"/>
          </p:nvPr>
        </p:nvSpPr>
        <p:spPr>
          <a:xfrm>
            <a:off x="311700" y="1017725"/>
            <a:ext cx="8520600" cy="1461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500">
                <a:solidFill>
                  <a:srgbClr val="000000"/>
                </a:solidFill>
                <a:latin typeface="Arial"/>
                <a:ea typeface="Arial"/>
                <a:cs typeface="Arial"/>
                <a:sym typeface="Arial"/>
              </a:rPr>
              <a:t>At the end of each school year, the school will send out information by email regarding after-school programs that can be signed up for for the following school year. Because some guardians have multiple students in the same household, they do not need to be sent this information multiple times. This query will provide a list of guardians who need to be sent next year’s program information.</a:t>
            </a:r>
            <a:endParaRPr sz="1500">
              <a:solidFill>
                <a:srgbClr val="000000"/>
              </a:solidFill>
              <a:latin typeface="Arial"/>
              <a:ea typeface="Arial"/>
              <a:cs typeface="Arial"/>
              <a:sym typeface="Arial"/>
            </a:endParaRPr>
          </a:p>
          <a:p>
            <a:pPr marL="0" lvl="0" indent="0" algn="l" rtl="0">
              <a:spcBef>
                <a:spcPts val="0"/>
              </a:spcBef>
              <a:spcAft>
                <a:spcPts val="0"/>
              </a:spcAft>
              <a:buNone/>
            </a:pPr>
            <a:endParaRPr sz="1300">
              <a:solidFill>
                <a:srgbClr val="000000"/>
              </a:solidFill>
              <a:latin typeface="Arial"/>
              <a:ea typeface="Arial"/>
              <a:cs typeface="Arial"/>
              <a:sym typeface="Arial"/>
            </a:endParaRPr>
          </a:p>
        </p:txBody>
      </p:sp>
      <p:sp>
        <p:nvSpPr>
          <p:cNvPr id="146" name="Google Shape;146;p23"/>
          <p:cNvSpPr/>
          <p:nvPr/>
        </p:nvSpPr>
        <p:spPr>
          <a:xfrm>
            <a:off x="7618500" y="2479325"/>
            <a:ext cx="1446300" cy="1879800"/>
          </a:xfrm>
          <a:prstGeom prst="rect">
            <a:avLst/>
          </a:prstGeom>
          <a:solidFill>
            <a:schemeClr val="l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lt2"/>
                </a:solidFill>
              </a:rPr>
              <a:t>Mission Objective: </a:t>
            </a:r>
            <a:endParaRPr b="1">
              <a:solidFill>
                <a:schemeClr val="lt2"/>
              </a:solidFill>
            </a:endParaRPr>
          </a:p>
          <a:p>
            <a:pPr marL="0" lvl="0" indent="0" algn="l" rtl="0">
              <a:spcBef>
                <a:spcPts val="0"/>
              </a:spcBef>
              <a:spcAft>
                <a:spcPts val="0"/>
              </a:spcAft>
              <a:buNone/>
            </a:pPr>
            <a:r>
              <a:rPr lang="en">
                <a:solidFill>
                  <a:schemeClr val="dk1"/>
                </a:solidFill>
              </a:rPr>
              <a:t>To maintain a point of contact for each student to their parent/guardian</a:t>
            </a:r>
            <a:endParaRPr>
              <a:solidFill>
                <a:schemeClr val="dk1"/>
              </a:solidFill>
            </a:endParaRPr>
          </a:p>
        </p:txBody>
      </p:sp>
      <p:sp>
        <p:nvSpPr>
          <p:cNvPr id="147" name="Google Shape;14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148" name="Google Shape;148;p23"/>
          <p:cNvPicPr preferRelativeResize="0"/>
          <p:nvPr/>
        </p:nvPicPr>
        <p:blipFill rotWithShape="1">
          <a:blip r:embed="rId3">
            <a:alphaModFix/>
          </a:blip>
          <a:srcRect t="5624"/>
          <a:stretch/>
        </p:blipFill>
        <p:spPr>
          <a:xfrm>
            <a:off x="76200" y="2479325"/>
            <a:ext cx="7387501" cy="2283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Query F1: Finding Underfunded Departments</a:t>
            </a:r>
            <a:endParaRPr/>
          </a:p>
        </p:txBody>
      </p:sp>
      <p:sp>
        <p:nvSpPr>
          <p:cNvPr id="154" name="Google Shape;154;p24"/>
          <p:cNvSpPr txBox="1">
            <a:spLocks noGrp="1"/>
          </p:cNvSpPr>
          <p:nvPr>
            <p:ph type="body" idx="1"/>
          </p:nvPr>
        </p:nvSpPr>
        <p:spPr>
          <a:xfrm>
            <a:off x="311700" y="1017725"/>
            <a:ext cx="8520600" cy="146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000000"/>
                </a:solidFill>
                <a:latin typeface="Arial"/>
                <a:ea typeface="Arial"/>
                <a:cs typeface="Arial"/>
                <a:sym typeface="Arial"/>
              </a:rPr>
              <a:t>The elementary school wants to determine which departments are underfunded and could potentially use more funding and more programs. Running this query will determine which departments have less than three programs, and which have programs that are considered low budget (less than a budget of $500).</a:t>
            </a:r>
            <a:endParaRPr>
              <a:solidFill>
                <a:srgbClr val="000000"/>
              </a:solidFill>
              <a:latin typeface="Arial"/>
              <a:ea typeface="Arial"/>
              <a:cs typeface="Arial"/>
              <a:sym typeface="Arial"/>
            </a:endParaRPr>
          </a:p>
          <a:p>
            <a:pPr marL="0" lvl="0" indent="0" algn="l" rtl="0">
              <a:spcBef>
                <a:spcPts val="0"/>
              </a:spcBef>
              <a:spcAft>
                <a:spcPts val="0"/>
              </a:spcAft>
              <a:buNone/>
            </a:pPr>
            <a:endParaRPr sz="1300">
              <a:solidFill>
                <a:srgbClr val="000000"/>
              </a:solidFill>
              <a:latin typeface="Arial"/>
              <a:ea typeface="Arial"/>
              <a:cs typeface="Arial"/>
              <a:sym typeface="Arial"/>
            </a:endParaRPr>
          </a:p>
        </p:txBody>
      </p:sp>
      <p:sp>
        <p:nvSpPr>
          <p:cNvPr id="155" name="Google Shape;155;p24"/>
          <p:cNvSpPr/>
          <p:nvPr/>
        </p:nvSpPr>
        <p:spPr>
          <a:xfrm>
            <a:off x="793825" y="2862025"/>
            <a:ext cx="2261700" cy="955500"/>
          </a:xfrm>
          <a:prstGeom prst="rect">
            <a:avLst/>
          </a:prstGeom>
          <a:solidFill>
            <a:schemeClr val="l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lt2"/>
                </a:solidFill>
              </a:rPr>
              <a:t>Mission Objective: </a:t>
            </a:r>
            <a:endParaRPr b="1">
              <a:solidFill>
                <a:schemeClr val="lt2"/>
              </a:solidFill>
            </a:endParaRPr>
          </a:p>
          <a:p>
            <a:pPr marL="0" lvl="0" indent="0" algn="l" rtl="0">
              <a:spcBef>
                <a:spcPts val="0"/>
              </a:spcBef>
              <a:spcAft>
                <a:spcPts val="0"/>
              </a:spcAft>
              <a:buNone/>
            </a:pPr>
            <a:r>
              <a:rPr lang="en">
                <a:solidFill>
                  <a:schemeClr val="dk1"/>
                </a:solidFill>
              </a:rPr>
              <a:t>To manage the development of departments and their respective programs. </a:t>
            </a:r>
            <a:endParaRPr>
              <a:solidFill>
                <a:schemeClr val="dk1"/>
              </a:solidFill>
            </a:endParaRPr>
          </a:p>
        </p:txBody>
      </p:sp>
      <p:pic>
        <p:nvPicPr>
          <p:cNvPr id="156" name="Google Shape;156;p24"/>
          <p:cNvPicPr preferRelativeResize="0"/>
          <p:nvPr/>
        </p:nvPicPr>
        <p:blipFill>
          <a:blip r:embed="rId3">
            <a:alphaModFix/>
          </a:blip>
          <a:stretch>
            <a:fillRect/>
          </a:stretch>
        </p:blipFill>
        <p:spPr>
          <a:xfrm>
            <a:off x="3931200" y="2140175"/>
            <a:ext cx="5091325" cy="2877700"/>
          </a:xfrm>
          <a:prstGeom prst="rect">
            <a:avLst/>
          </a:prstGeom>
          <a:noFill/>
          <a:ln>
            <a:noFill/>
          </a:ln>
        </p:spPr>
      </p:pic>
      <p:sp>
        <p:nvSpPr>
          <p:cNvPr id="157" name="Google Shape;15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Query F2: Which Programs Will Fill Up First?</a:t>
            </a:r>
            <a:endParaRPr/>
          </a:p>
        </p:txBody>
      </p:sp>
      <p:sp>
        <p:nvSpPr>
          <p:cNvPr id="163" name="Google Shape;163;p25"/>
          <p:cNvSpPr txBox="1">
            <a:spLocks noGrp="1"/>
          </p:cNvSpPr>
          <p:nvPr>
            <p:ph type="body" idx="1"/>
          </p:nvPr>
        </p:nvSpPr>
        <p:spPr>
          <a:xfrm>
            <a:off x="311700" y="1017725"/>
            <a:ext cx="8520600" cy="146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00">
                <a:solidFill>
                  <a:srgbClr val="000000"/>
                </a:solidFill>
                <a:latin typeface="Arial"/>
                <a:ea typeface="Arial"/>
                <a:cs typeface="Arial"/>
                <a:sym typeface="Arial"/>
              </a:rPr>
              <a:t>The school would like to know which programs to expect to fill up first. In the past, programs running for the entirety of the semester (Sept-Dec) were strongly desired, and there has been a high demand for programs in the music department. Additionally, the school expects that programs with no enrollment fee will be filled before those with a cost. Therefore, this query will show a list of programs run by the music department, beginning in September, and having no fee to enroll. </a:t>
            </a:r>
            <a:endParaRPr sz="1300">
              <a:solidFill>
                <a:srgbClr val="000000"/>
              </a:solidFill>
              <a:latin typeface="Arial"/>
              <a:ea typeface="Arial"/>
              <a:cs typeface="Arial"/>
              <a:sym typeface="Arial"/>
            </a:endParaRPr>
          </a:p>
        </p:txBody>
      </p:sp>
      <p:sp>
        <p:nvSpPr>
          <p:cNvPr id="164" name="Google Shape;164;p25"/>
          <p:cNvSpPr/>
          <p:nvPr/>
        </p:nvSpPr>
        <p:spPr>
          <a:xfrm>
            <a:off x="512075" y="2988588"/>
            <a:ext cx="2635800" cy="1063800"/>
          </a:xfrm>
          <a:prstGeom prst="rect">
            <a:avLst/>
          </a:prstGeom>
          <a:solidFill>
            <a:schemeClr val="l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lt2"/>
                </a:solidFill>
              </a:rPr>
              <a:t>Mission Objective: </a:t>
            </a:r>
            <a:endParaRPr b="1">
              <a:solidFill>
                <a:schemeClr val="lt2"/>
              </a:solidFill>
            </a:endParaRPr>
          </a:p>
          <a:p>
            <a:pPr marL="0" lvl="0" indent="0" algn="l" rtl="0">
              <a:spcBef>
                <a:spcPts val="0"/>
              </a:spcBef>
              <a:spcAft>
                <a:spcPts val="0"/>
              </a:spcAft>
              <a:buNone/>
            </a:pPr>
            <a:r>
              <a:rPr lang="en">
                <a:solidFill>
                  <a:schemeClr val="dk1"/>
                </a:solidFill>
              </a:rPr>
              <a:t>To track which department’s programs are most in demand by students</a:t>
            </a:r>
            <a:endParaRPr>
              <a:solidFill>
                <a:schemeClr val="dk1"/>
              </a:solidFill>
            </a:endParaRPr>
          </a:p>
        </p:txBody>
      </p:sp>
      <p:pic>
        <p:nvPicPr>
          <p:cNvPr id="165" name="Google Shape;165;p25"/>
          <p:cNvPicPr preferRelativeResize="0"/>
          <p:nvPr/>
        </p:nvPicPr>
        <p:blipFill>
          <a:blip r:embed="rId3">
            <a:alphaModFix/>
          </a:blip>
          <a:stretch>
            <a:fillRect/>
          </a:stretch>
        </p:blipFill>
        <p:spPr>
          <a:xfrm>
            <a:off x="3677850" y="2479325"/>
            <a:ext cx="5366749" cy="2545375"/>
          </a:xfrm>
          <a:prstGeom prst="rect">
            <a:avLst/>
          </a:prstGeom>
          <a:noFill/>
          <a:ln>
            <a:noFill/>
          </a:ln>
        </p:spPr>
      </p:pic>
      <p:sp>
        <p:nvSpPr>
          <p:cNvPr id="166" name="Google Shape;16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11700" y="35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Which programs need less or more funding?</a:t>
            </a:r>
            <a:endParaRPr b="1"/>
          </a:p>
        </p:txBody>
      </p:sp>
      <p:sp>
        <p:nvSpPr>
          <p:cNvPr id="172" name="Google Shape;172;p26"/>
          <p:cNvSpPr txBox="1">
            <a:spLocks noGrp="1"/>
          </p:cNvSpPr>
          <p:nvPr>
            <p:ph type="body" idx="1"/>
          </p:nvPr>
        </p:nvSpPr>
        <p:spPr>
          <a:xfrm>
            <a:off x="121475" y="1017725"/>
            <a:ext cx="2782200" cy="24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52"/>
              <a:buNone/>
            </a:pPr>
            <a:r>
              <a:rPr lang="en" sz="1333">
                <a:solidFill>
                  <a:schemeClr val="dk1"/>
                </a:solidFill>
                <a:latin typeface="Arial"/>
                <a:ea typeface="Arial"/>
                <a:cs typeface="Arial"/>
                <a:sym typeface="Arial"/>
              </a:rPr>
              <a:t>The school would like to better utilize resources for after-school programs in order to allocate budget according to number of enrolled students per program. </a:t>
            </a:r>
            <a:endParaRPr sz="1333">
              <a:solidFill>
                <a:schemeClr val="dk1"/>
              </a:solidFill>
              <a:latin typeface="Arial"/>
              <a:ea typeface="Arial"/>
              <a:cs typeface="Arial"/>
              <a:sym typeface="Arial"/>
            </a:endParaRPr>
          </a:p>
          <a:p>
            <a:pPr marL="0" lvl="0" indent="0" algn="l" rtl="0">
              <a:spcBef>
                <a:spcPts val="1200"/>
              </a:spcBef>
              <a:spcAft>
                <a:spcPts val="1200"/>
              </a:spcAft>
              <a:buSzPts val="852"/>
              <a:buNone/>
            </a:pPr>
            <a:r>
              <a:rPr lang="en" sz="1333">
                <a:solidFill>
                  <a:schemeClr val="dk1"/>
                </a:solidFill>
                <a:latin typeface="Arial"/>
                <a:ea typeface="Arial"/>
                <a:cs typeface="Arial"/>
                <a:sym typeface="Arial"/>
              </a:rPr>
              <a:t>Tableau can aid in the decision making process for which programs need more or less funding.</a:t>
            </a:r>
            <a:r>
              <a:rPr lang="en" sz="1595">
                <a:solidFill>
                  <a:schemeClr val="dk1"/>
                </a:solidFill>
              </a:rPr>
              <a:t> </a:t>
            </a:r>
            <a:endParaRPr sz="1595">
              <a:solidFill>
                <a:schemeClr val="dk1"/>
              </a:solidFill>
            </a:endParaRPr>
          </a:p>
        </p:txBody>
      </p:sp>
      <p:pic>
        <p:nvPicPr>
          <p:cNvPr id="173" name="Google Shape;173;p26"/>
          <p:cNvPicPr preferRelativeResize="0"/>
          <p:nvPr/>
        </p:nvPicPr>
        <p:blipFill>
          <a:blip r:embed="rId3">
            <a:alphaModFix/>
          </a:blip>
          <a:stretch>
            <a:fillRect/>
          </a:stretch>
        </p:blipFill>
        <p:spPr>
          <a:xfrm>
            <a:off x="3160225" y="1017725"/>
            <a:ext cx="5983776" cy="4007275"/>
          </a:xfrm>
          <a:prstGeom prst="rect">
            <a:avLst/>
          </a:prstGeom>
          <a:noFill/>
          <a:ln>
            <a:noFill/>
          </a:ln>
        </p:spPr>
      </p:pic>
      <p:sp>
        <p:nvSpPr>
          <p:cNvPr id="174" name="Google Shape;174;p26"/>
          <p:cNvSpPr/>
          <p:nvPr/>
        </p:nvSpPr>
        <p:spPr>
          <a:xfrm>
            <a:off x="121475" y="3572700"/>
            <a:ext cx="2693700" cy="1380600"/>
          </a:xfrm>
          <a:prstGeom prst="rect">
            <a:avLst/>
          </a:prstGeom>
          <a:solidFill>
            <a:schemeClr val="l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lt2"/>
                </a:solidFill>
              </a:rPr>
              <a:t>Mission Objectives: </a:t>
            </a:r>
            <a:endParaRPr b="1">
              <a:solidFill>
                <a:schemeClr val="lt2"/>
              </a:solidFill>
            </a:endParaRPr>
          </a:p>
          <a:p>
            <a:pPr marL="0" lvl="0" indent="0" algn="l" rtl="0">
              <a:spcBef>
                <a:spcPts val="0"/>
              </a:spcBef>
              <a:spcAft>
                <a:spcPts val="0"/>
              </a:spcAft>
              <a:buNone/>
            </a:pPr>
            <a:r>
              <a:rPr lang="en">
                <a:solidFill>
                  <a:schemeClr val="dk1"/>
                </a:solidFill>
              </a:rPr>
              <a:t>- To identify programs that do not have enough students enrolled </a:t>
            </a:r>
            <a:endParaRPr>
              <a:solidFill>
                <a:schemeClr val="dk1"/>
              </a:solidFill>
            </a:endParaRPr>
          </a:p>
          <a:p>
            <a:pPr marL="0" lvl="0" indent="0" algn="l" rtl="0">
              <a:spcBef>
                <a:spcPts val="0"/>
              </a:spcBef>
              <a:spcAft>
                <a:spcPts val="0"/>
              </a:spcAft>
              <a:buNone/>
            </a:pPr>
            <a:r>
              <a:rPr lang="en">
                <a:solidFill>
                  <a:schemeClr val="dk1"/>
                </a:solidFill>
              </a:rPr>
              <a:t>- To ensure that programs are properly staffed and funded</a:t>
            </a:r>
            <a:endParaRPr>
              <a:solidFill>
                <a:schemeClr val="dk1"/>
              </a:solidFill>
            </a:endParaRPr>
          </a:p>
        </p:txBody>
      </p:sp>
      <p:sp>
        <p:nvSpPr>
          <p:cNvPr id="175" name="Google Shape;17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1597475" y="1441225"/>
            <a:ext cx="5797500" cy="2396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5400" b="1" i="1">
                <a:solidFill>
                  <a:schemeClr val="lt1"/>
                </a:solidFill>
              </a:rPr>
              <a:t>Thank you!</a:t>
            </a:r>
            <a:endParaRPr sz="5400" b="1" i="1">
              <a:solidFill>
                <a:schemeClr val="lt1"/>
              </a:solidFill>
            </a:endParaRPr>
          </a:p>
          <a:p>
            <a:pPr marL="0" lvl="0" indent="0" algn="ctr" rtl="0">
              <a:spcBef>
                <a:spcPts val="0"/>
              </a:spcBef>
              <a:spcAft>
                <a:spcPts val="0"/>
              </a:spcAft>
              <a:buNone/>
            </a:pPr>
            <a:r>
              <a:rPr lang="en" sz="2600" b="1">
                <a:solidFill>
                  <a:schemeClr val="lt1"/>
                </a:solidFill>
              </a:rPr>
              <a:t>Any Questions? </a:t>
            </a:r>
            <a:endParaRPr sz="2600" b="1">
              <a:solidFill>
                <a:schemeClr val="lt1"/>
              </a:solidFill>
            </a:endParaRPr>
          </a:p>
        </p:txBody>
      </p:sp>
      <p:pic>
        <p:nvPicPr>
          <p:cNvPr id="182" name="Google Shape;182;p27"/>
          <p:cNvPicPr preferRelativeResize="0"/>
          <p:nvPr/>
        </p:nvPicPr>
        <p:blipFill>
          <a:blip r:embed="rId3">
            <a:alphaModFix/>
          </a:blip>
          <a:stretch>
            <a:fillRect/>
          </a:stretch>
        </p:blipFill>
        <p:spPr>
          <a:xfrm>
            <a:off x="884797" y="240125"/>
            <a:ext cx="7071304" cy="1981900"/>
          </a:xfrm>
          <a:prstGeom prst="rect">
            <a:avLst/>
          </a:prstGeom>
          <a:noFill/>
          <a:ln>
            <a:noFill/>
          </a:ln>
        </p:spPr>
      </p:pic>
      <p:sp>
        <p:nvSpPr>
          <p:cNvPr id="183" name="Google Shape;18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Mission Statement</a:t>
            </a:r>
            <a:endParaRPr/>
          </a:p>
        </p:txBody>
      </p:sp>
      <p:sp>
        <p:nvSpPr>
          <p:cNvPr id="69" name="Google Shape;69;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solidFill>
                  <a:srgbClr val="000000"/>
                </a:solidFill>
                <a:latin typeface="Arial"/>
                <a:ea typeface="Arial"/>
                <a:cs typeface="Arial"/>
                <a:sym typeface="Arial"/>
              </a:rPr>
              <a:t>The purpose of the Afterschool Program database is to track student enrollment in various afterschool programs to ensure best utilization of school and faculty resources. </a:t>
            </a:r>
            <a:endParaRPr sz="2400">
              <a:latin typeface="Arial"/>
              <a:ea typeface="Arial"/>
              <a:cs typeface="Arial"/>
              <a:sym typeface="Arial"/>
            </a:endParaRPr>
          </a:p>
        </p:txBody>
      </p:sp>
      <p:pic>
        <p:nvPicPr>
          <p:cNvPr id="70" name="Google Shape;70;p14"/>
          <p:cNvPicPr preferRelativeResize="0"/>
          <p:nvPr/>
        </p:nvPicPr>
        <p:blipFill>
          <a:blip r:embed="rId3">
            <a:alphaModFix/>
          </a:blip>
          <a:stretch>
            <a:fillRect/>
          </a:stretch>
        </p:blipFill>
        <p:spPr>
          <a:xfrm>
            <a:off x="5119275" y="2708288"/>
            <a:ext cx="3429000" cy="2047875"/>
          </a:xfrm>
          <a:prstGeom prst="rect">
            <a:avLst/>
          </a:prstGeom>
          <a:noFill/>
          <a:ln>
            <a:noFill/>
          </a:ln>
        </p:spPr>
      </p:pic>
      <p:sp>
        <p:nvSpPr>
          <p:cNvPr id="71" name="Google Shape;7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Objectives</a:t>
            </a:r>
            <a:endParaRPr/>
          </a:p>
        </p:txBody>
      </p:sp>
      <p:sp>
        <p:nvSpPr>
          <p:cNvPr id="77" name="Google Shape;7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To maintain, create, read, update, and delete data on students </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To track which department’s programs are most in demand by students</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To identify programs that do not have enough students enrolled</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To ensure that programs are properly staffed and funded</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To track which building and room each program is being held in</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To maintain a point of contact for each student to their parent/guardian</a:t>
            </a:r>
            <a:endParaRPr sz="2200">
              <a:solidFill>
                <a:srgbClr val="000000"/>
              </a:solidFill>
              <a:latin typeface="Arial"/>
              <a:ea typeface="Arial"/>
              <a:cs typeface="Arial"/>
              <a:sym typeface="Arial"/>
            </a:endParaRPr>
          </a:p>
          <a:p>
            <a:pPr marL="457200" lvl="0" indent="0" algn="l" rtl="0">
              <a:spcBef>
                <a:spcPts val="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
        <p:nvSpPr>
          <p:cNvPr id="78" name="Google Shape;7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1486525" y="4953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Business Rules</a:t>
            </a:r>
            <a:endParaRPr/>
          </a:p>
        </p:txBody>
      </p:sp>
      <p:sp>
        <p:nvSpPr>
          <p:cNvPr id="84" name="Google Shape;8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0"/>
              </a:spcBef>
              <a:spcAft>
                <a:spcPts val="0"/>
              </a:spcAft>
              <a:buNone/>
            </a:pPr>
            <a:r>
              <a:rPr lang="en" sz="5007" b="1">
                <a:solidFill>
                  <a:srgbClr val="000000"/>
                </a:solidFill>
                <a:latin typeface="Times New Roman"/>
                <a:ea typeface="Times New Roman"/>
                <a:cs typeface="Times New Roman"/>
                <a:sym typeface="Times New Roman"/>
              </a:rPr>
              <a:t>R1: </a:t>
            </a:r>
            <a:r>
              <a:rPr lang="en" sz="5007">
                <a:solidFill>
                  <a:srgbClr val="000000"/>
                </a:solidFill>
                <a:latin typeface="Arial"/>
                <a:ea typeface="Arial"/>
                <a:cs typeface="Arial"/>
                <a:sym typeface="Arial"/>
              </a:rPr>
              <a:t>A student can only be enrolled in one afterschool program per semester. All programs must have at least one student in order to run.</a:t>
            </a:r>
            <a:endParaRPr sz="5007">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5007" b="1">
                <a:solidFill>
                  <a:srgbClr val="000000"/>
                </a:solidFill>
                <a:latin typeface="Times New Roman"/>
                <a:ea typeface="Times New Roman"/>
                <a:cs typeface="Times New Roman"/>
                <a:sym typeface="Times New Roman"/>
              </a:rPr>
              <a:t>R2: </a:t>
            </a:r>
            <a:r>
              <a:rPr lang="en" sz="5007">
                <a:solidFill>
                  <a:srgbClr val="000000"/>
                </a:solidFill>
                <a:latin typeface="Arial"/>
                <a:ea typeface="Arial"/>
                <a:cs typeface="Arial"/>
                <a:sym typeface="Arial"/>
              </a:rPr>
              <a:t>If a student leaves or is expelled from school, the contact information associated with that student should be deleted.</a:t>
            </a:r>
            <a:endParaRPr sz="5007">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5007" b="1">
                <a:solidFill>
                  <a:srgbClr val="000000"/>
                </a:solidFill>
                <a:latin typeface="Times New Roman"/>
                <a:ea typeface="Times New Roman"/>
                <a:cs typeface="Times New Roman"/>
                <a:sym typeface="Times New Roman"/>
              </a:rPr>
              <a:t>R3: </a:t>
            </a:r>
            <a:r>
              <a:rPr lang="en" sz="5007">
                <a:solidFill>
                  <a:srgbClr val="000000"/>
                </a:solidFill>
                <a:latin typeface="Arial"/>
                <a:ea typeface="Arial"/>
                <a:cs typeface="Arial"/>
                <a:sym typeface="Arial"/>
              </a:rPr>
              <a:t>Each program only requires one faculty advisor to oversee it, and a faculty advisor can only oversee one program.</a:t>
            </a:r>
            <a:endParaRPr sz="5007">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5007" b="1">
                <a:solidFill>
                  <a:srgbClr val="000000"/>
                </a:solidFill>
                <a:latin typeface="Times New Roman"/>
                <a:ea typeface="Times New Roman"/>
                <a:cs typeface="Times New Roman"/>
                <a:sym typeface="Times New Roman"/>
              </a:rPr>
              <a:t>R4: </a:t>
            </a:r>
            <a:r>
              <a:rPr lang="en" sz="5007">
                <a:solidFill>
                  <a:srgbClr val="000000"/>
                </a:solidFill>
                <a:latin typeface="Arial"/>
                <a:ea typeface="Arial"/>
                <a:cs typeface="Arial"/>
                <a:sym typeface="Arial"/>
              </a:rPr>
              <a:t>If a program’s faculty advisor is fired, a substitute faculty member will oversee the program until a new faculty advisor is assigned.</a:t>
            </a:r>
            <a:endParaRPr sz="5007">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5007" b="1">
                <a:solidFill>
                  <a:srgbClr val="000000"/>
                </a:solidFill>
                <a:latin typeface="Times New Roman"/>
                <a:ea typeface="Times New Roman"/>
                <a:cs typeface="Times New Roman"/>
                <a:sym typeface="Times New Roman"/>
              </a:rPr>
              <a:t>R5: </a:t>
            </a:r>
            <a:r>
              <a:rPr lang="en" sz="5007">
                <a:solidFill>
                  <a:srgbClr val="000000"/>
                </a:solidFill>
                <a:latin typeface="Arial"/>
                <a:ea typeface="Arial"/>
                <a:cs typeface="Arial"/>
                <a:sym typeface="Arial"/>
              </a:rPr>
              <a:t>If the faculty’s information is updated, the program that the faculty advisor associated with will be updated as well.</a:t>
            </a:r>
            <a:endParaRPr sz="5007">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5007" b="1">
                <a:solidFill>
                  <a:srgbClr val="000000"/>
                </a:solidFill>
                <a:latin typeface="Times New Roman"/>
                <a:ea typeface="Times New Roman"/>
                <a:cs typeface="Times New Roman"/>
                <a:sym typeface="Times New Roman"/>
              </a:rPr>
              <a:t>R6: </a:t>
            </a:r>
            <a:r>
              <a:rPr lang="en" sz="5007">
                <a:solidFill>
                  <a:srgbClr val="000000"/>
                </a:solidFill>
                <a:latin typeface="Arial"/>
                <a:ea typeface="Arial"/>
                <a:cs typeface="Arial"/>
                <a:sym typeface="Arial"/>
              </a:rPr>
              <a:t>Each afterschool program has to have a unique name, but each student and faculty member do not. </a:t>
            </a:r>
            <a:endParaRPr sz="5007">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5007" b="1">
                <a:solidFill>
                  <a:srgbClr val="000000"/>
                </a:solidFill>
                <a:latin typeface="Times New Roman"/>
                <a:ea typeface="Times New Roman"/>
                <a:cs typeface="Times New Roman"/>
                <a:sym typeface="Times New Roman"/>
              </a:rPr>
              <a:t>R7: </a:t>
            </a:r>
            <a:r>
              <a:rPr lang="en" sz="5007">
                <a:solidFill>
                  <a:srgbClr val="000000"/>
                </a:solidFill>
                <a:latin typeface="Arial"/>
                <a:ea typeface="Arial"/>
                <a:cs typeface="Arial"/>
                <a:sym typeface="Arial"/>
              </a:rPr>
              <a:t>If a program is cancelled, students will have no program enrollment until they select a new one and the room will be unused unless reassigned.</a:t>
            </a:r>
            <a:endParaRPr sz="5007">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5007" b="1">
                <a:solidFill>
                  <a:srgbClr val="000000"/>
                </a:solidFill>
                <a:latin typeface="Times New Roman"/>
                <a:ea typeface="Times New Roman"/>
                <a:cs typeface="Times New Roman"/>
                <a:sym typeface="Times New Roman"/>
              </a:rPr>
              <a:t>R8: </a:t>
            </a:r>
            <a:r>
              <a:rPr lang="en" sz="5007">
                <a:solidFill>
                  <a:srgbClr val="000000"/>
                </a:solidFill>
                <a:latin typeface="Arial"/>
                <a:ea typeface="Arial"/>
                <a:cs typeface="Arial"/>
                <a:sym typeface="Arial"/>
              </a:rPr>
              <a:t>If a program is updated, the information for its room and student(s) will also be updated.</a:t>
            </a:r>
            <a:endParaRPr sz="5007">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 sz="5007" b="1">
                <a:solidFill>
                  <a:srgbClr val="000000"/>
                </a:solidFill>
                <a:latin typeface="Times New Roman"/>
                <a:ea typeface="Times New Roman"/>
                <a:cs typeface="Times New Roman"/>
                <a:sym typeface="Times New Roman"/>
              </a:rPr>
              <a:t>R9:</a:t>
            </a:r>
            <a:r>
              <a:rPr lang="en" sz="5007">
                <a:solidFill>
                  <a:srgbClr val="000000"/>
                </a:solidFill>
                <a:latin typeface="Arial"/>
                <a:ea typeface="Arial"/>
                <a:cs typeface="Arial"/>
                <a:sym typeface="Arial"/>
              </a:rPr>
              <a:t> Students, guardians, faculty members, programs, and departments all must have their own unique ID or number.</a:t>
            </a:r>
            <a:endParaRPr sz="5007">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 sz="5007" b="1">
                <a:solidFill>
                  <a:srgbClr val="000000"/>
                </a:solidFill>
                <a:latin typeface="Times New Roman"/>
                <a:ea typeface="Times New Roman"/>
                <a:cs typeface="Times New Roman"/>
                <a:sym typeface="Times New Roman"/>
              </a:rPr>
              <a:t>R10</a:t>
            </a:r>
            <a:r>
              <a:rPr lang="en" sz="5007">
                <a:solidFill>
                  <a:srgbClr val="000000"/>
                </a:solidFill>
                <a:latin typeface="Arial"/>
                <a:ea typeface="Arial"/>
                <a:cs typeface="Arial"/>
                <a:sym typeface="Arial"/>
              </a:rPr>
              <a:t>: Each student has to have at least one parent/guardian listed in the system. A parent/guardian can be in the system for more than one child if they have multiple children attending the school.</a:t>
            </a:r>
            <a:endParaRPr sz="5007">
              <a:solidFill>
                <a:srgbClr val="000000"/>
              </a:solidFill>
              <a:latin typeface="Arial"/>
              <a:ea typeface="Arial"/>
              <a:cs typeface="Arial"/>
              <a:sym typeface="Arial"/>
            </a:endParaRPr>
          </a:p>
          <a:p>
            <a:pPr marL="0" lvl="0" indent="0" algn="l" rtl="0">
              <a:spcBef>
                <a:spcPts val="0"/>
              </a:spcBef>
              <a:spcAft>
                <a:spcPts val="0"/>
              </a:spcAft>
              <a:buNone/>
            </a:pPr>
            <a:endParaRPr/>
          </a:p>
          <a:p>
            <a:pPr marL="0" lvl="0" indent="0" algn="l" rtl="0">
              <a:spcBef>
                <a:spcPts val="1200"/>
              </a:spcBef>
              <a:spcAft>
                <a:spcPts val="0"/>
              </a:spcAft>
              <a:buNone/>
            </a:pPr>
            <a:endParaRPr sz="2759">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85" name="Google Shape;85;p16"/>
          <p:cNvPicPr preferRelativeResize="0"/>
          <p:nvPr/>
        </p:nvPicPr>
        <p:blipFill>
          <a:blip r:embed="rId3">
            <a:alphaModFix/>
          </a:blip>
          <a:stretch>
            <a:fillRect/>
          </a:stretch>
        </p:blipFill>
        <p:spPr>
          <a:xfrm>
            <a:off x="442925" y="311589"/>
            <a:ext cx="1043600" cy="757123"/>
          </a:xfrm>
          <a:prstGeom prst="rect">
            <a:avLst/>
          </a:prstGeom>
          <a:noFill/>
          <a:ln>
            <a:noFill/>
          </a:ln>
        </p:spPr>
      </p:pic>
      <p:sp>
        <p:nvSpPr>
          <p:cNvPr id="86" name="Google Shape;8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1486525" y="496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Business Rules</a:t>
            </a:r>
            <a:r>
              <a:rPr lang="en"/>
              <a:t> (Cont’d)</a:t>
            </a:r>
            <a:endParaRPr/>
          </a:p>
        </p:txBody>
      </p:sp>
      <p:sp>
        <p:nvSpPr>
          <p:cNvPr id="92" name="Google Shape;92;p17"/>
          <p:cNvSpPr txBox="1">
            <a:spLocks noGrp="1"/>
          </p:cNvSpPr>
          <p:nvPr>
            <p:ph type="body" idx="1"/>
          </p:nvPr>
        </p:nvSpPr>
        <p:spPr>
          <a:xfrm>
            <a:off x="311700" y="1110600"/>
            <a:ext cx="8520600" cy="37653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SzPts val="688"/>
              <a:buNone/>
            </a:pPr>
            <a:r>
              <a:rPr lang="en" sz="1307" b="1">
                <a:solidFill>
                  <a:srgbClr val="000000"/>
                </a:solidFill>
                <a:latin typeface="Times New Roman"/>
                <a:ea typeface="Times New Roman"/>
                <a:cs typeface="Times New Roman"/>
                <a:sym typeface="Times New Roman"/>
              </a:rPr>
              <a:t>R11: </a:t>
            </a:r>
            <a:r>
              <a:rPr lang="en" sz="1244">
                <a:solidFill>
                  <a:srgbClr val="000000"/>
                </a:solidFill>
                <a:latin typeface="Arial"/>
                <a:ea typeface="Arial"/>
                <a:cs typeface="Arial"/>
                <a:sym typeface="Arial"/>
              </a:rPr>
              <a:t>A guardian may not be removed from the system if there is a student in the system associated with that guardian. </a:t>
            </a:r>
            <a:endParaRPr sz="1307">
              <a:solidFill>
                <a:srgbClr val="000000"/>
              </a:solidFill>
              <a:latin typeface="Times New Roman"/>
              <a:ea typeface="Times New Roman"/>
              <a:cs typeface="Times New Roman"/>
              <a:sym typeface="Times New Roman"/>
            </a:endParaRPr>
          </a:p>
          <a:p>
            <a:pPr marL="0" lvl="0" indent="0" algn="l" rtl="0">
              <a:lnSpc>
                <a:spcPct val="130000"/>
              </a:lnSpc>
              <a:spcBef>
                <a:spcPts val="0"/>
              </a:spcBef>
              <a:spcAft>
                <a:spcPts val="0"/>
              </a:spcAft>
              <a:buSzPts val="688"/>
              <a:buNone/>
            </a:pPr>
            <a:r>
              <a:rPr lang="en" sz="1307" b="1">
                <a:solidFill>
                  <a:srgbClr val="000000"/>
                </a:solidFill>
                <a:latin typeface="Times New Roman"/>
                <a:ea typeface="Times New Roman"/>
                <a:cs typeface="Times New Roman"/>
                <a:sym typeface="Times New Roman"/>
              </a:rPr>
              <a:t>R12: </a:t>
            </a:r>
            <a:r>
              <a:rPr lang="en" sz="1244">
                <a:solidFill>
                  <a:srgbClr val="000000"/>
                </a:solidFill>
                <a:latin typeface="Arial"/>
                <a:ea typeface="Arial"/>
                <a:cs typeface="Arial"/>
                <a:sym typeface="Arial"/>
              </a:rPr>
              <a:t>Each department can run one or many programs, but a program can belong to only one department.</a:t>
            </a:r>
            <a:endParaRPr sz="1307">
              <a:solidFill>
                <a:srgbClr val="000000"/>
              </a:solidFill>
              <a:latin typeface="Times New Roman"/>
              <a:ea typeface="Times New Roman"/>
              <a:cs typeface="Times New Roman"/>
              <a:sym typeface="Times New Roman"/>
            </a:endParaRPr>
          </a:p>
          <a:p>
            <a:pPr marL="0" lvl="0" indent="0" algn="l" rtl="0">
              <a:lnSpc>
                <a:spcPct val="130000"/>
              </a:lnSpc>
              <a:spcBef>
                <a:spcPts val="0"/>
              </a:spcBef>
              <a:spcAft>
                <a:spcPts val="0"/>
              </a:spcAft>
              <a:buSzPts val="688"/>
              <a:buNone/>
            </a:pPr>
            <a:r>
              <a:rPr lang="en" sz="1307" b="1">
                <a:solidFill>
                  <a:srgbClr val="000000"/>
                </a:solidFill>
                <a:latin typeface="Times New Roman"/>
                <a:ea typeface="Times New Roman"/>
                <a:cs typeface="Times New Roman"/>
                <a:sym typeface="Times New Roman"/>
              </a:rPr>
              <a:t>R13: </a:t>
            </a:r>
            <a:r>
              <a:rPr lang="en" sz="1244">
                <a:solidFill>
                  <a:srgbClr val="000000"/>
                </a:solidFill>
                <a:latin typeface="Arial"/>
                <a:ea typeface="Arial"/>
                <a:cs typeface="Arial"/>
                <a:sym typeface="Arial"/>
              </a:rPr>
              <a:t>Each department can have one or many faculty members, but a faculty must belong to only one department.</a:t>
            </a:r>
            <a:endParaRPr sz="1307">
              <a:solidFill>
                <a:srgbClr val="000000"/>
              </a:solidFill>
              <a:latin typeface="Times New Roman"/>
              <a:ea typeface="Times New Roman"/>
              <a:cs typeface="Times New Roman"/>
              <a:sym typeface="Times New Roman"/>
            </a:endParaRPr>
          </a:p>
          <a:p>
            <a:pPr marL="0" lvl="0" indent="0" algn="l" rtl="0">
              <a:lnSpc>
                <a:spcPct val="130000"/>
              </a:lnSpc>
              <a:spcBef>
                <a:spcPts val="0"/>
              </a:spcBef>
              <a:spcAft>
                <a:spcPts val="0"/>
              </a:spcAft>
              <a:buSzPts val="688"/>
              <a:buNone/>
            </a:pPr>
            <a:r>
              <a:rPr lang="en" sz="1307" b="1">
                <a:solidFill>
                  <a:srgbClr val="000000"/>
                </a:solidFill>
                <a:latin typeface="Times New Roman"/>
                <a:ea typeface="Times New Roman"/>
                <a:cs typeface="Times New Roman"/>
                <a:sym typeface="Times New Roman"/>
              </a:rPr>
              <a:t>R14: </a:t>
            </a:r>
            <a:r>
              <a:rPr lang="en" sz="1244">
                <a:solidFill>
                  <a:srgbClr val="000000"/>
                </a:solidFill>
                <a:latin typeface="Arial"/>
                <a:ea typeface="Arial"/>
                <a:cs typeface="Arial"/>
                <a:sym typeface="Arial"/>
              </a:rPr>
              <a:t>A department may not be removed from the school if it employs any faculty members.</a:t>
            </a:r>
            <a:endParaRPr sz="1307">
              <a:solidFill>
                <a:srgbClr val="000000"/>
              </a:solidFill>
              <a:latin typeface="Times New Roman"/>
              <a:ea typeface="Times New Roman"/>
              <a:cs typeface="Times New Roman"/>
              <a:sym typeface="Times New Roman"/>
            </a:endParaRPr>
          </a:p>
          <a:p>
            <a:pPr marL="0" lvl="0" indent="0" algn="l" rtl="0">
              <a:lnSpc>
                <a:spcPct val="130000"/>
              </a:lnSpc>
              <a:spcBef>
                <a:spcPts val="0"/>
              </a:spcBef>
              <a:spcAft>
                <a:spcPts val="0"/>
              </a:spcAft>
              <a:buSzPts val="688"/>
              <a:buNone/>
            </a:pPr>
            <a:r>
              <a:rPr lang="en" sz="1307" b="1">
                <a:solidFill>
                  <a:srgbClr val="000000"/>
                </a:solidFill>
                <a:latin typeface="Times New Roman"/>
                <a:ea typeface="Times New Roman"/>
                <a:cs typeface="Times New Roman"/>
                <a:sym typeface="Times New Roman"/>
              </a:rPr>
              <a:t>R15: </a:t>
            </a:r>
            <a:r>
              <a:rPr lang="en" sz="1244">
                <a:solidFill>
                  <a:srgbClr val="000000"/>
                </a:solidFill>
                <a:latin typeface="Arial"/>
                <a:ea typeface="Arial"/>
                <a:cs typeface="Arial"/>
                <a:sym typeface="Arial"/>
              </a:rPr>
              <a:t>A department can not be removed if it currently runs any programs</a:t>
            </a:r>
            <a:endParaRPr sz="1307">
              <a:solidFill>
                <a:srgbClr val="000000"/>
              </a:solidFill>
              <a:latin typeface="Times New Roman"/>
              <a:ea typeface="Times New Roman"/>
              <a:cs typeface="Times New Roman"/>
              <a:sym typeface="Times New Roman"/>
            </a:endParaRPr>
          </a:p>
          <a:p>
            <a:pPr marL="0" lvl="0" indent="0" algn="l" rtl="0">
              <a:lnSpc>
                <a:spcPct val="130000"/>
              </a:lnSpc>
              <a:spcBef>
                <a:spcPts val="0"/>
              </a:spcBef>
              <a:spcAft>
                <a:spcPts val="0"/>
              </a:spcAft>
              <a:buSzPts val="688"/>
              <a:buNone/>
            </a:pPr>
            <a:r>
              <a:rPr lang="en" sz="1307" b="1">
                <a:solidFill>
                  <a:srgbClr val="000000"/>
                </a:solidFill>
                <a:latin typeface="Times New Roman"/>
                <a:ea typeface="Times New Roman"/>
                <a:cs typeface="Times New Roman"/>
                <a:sym typeface="Times New Roman"/>
              </a:rPr>
              <a:t>R16: </a:t>
            </a:r>
            <a:r>
              <a:rPr lang="en" sz="1244">
                <a:solidFill>
                  <a:srgbClr val="000000"/>
                </a:solidFill>
                <a:latin typeface="Arial"/>
                <a:ea typeface="Arial"/>
                <a:cs typeface="Arial"/>
                <a:sym typeface="Arial"/>
              </a:rPr>
              <a:t>A department’s information can not be updated if it currently runs any programs</a:t>
            </a:r>
            <a:endParaRPr sz="1307">
              <a:solidFill>
                <a:srgbClr val="000000"/>
              </a:solidFill>
              <a:latin typeface="Times New Roman"/>
              <a:ea typeface="Times New Roman"/>
              <a:cs typeface="Times New Roman"/>
              <a:sym typeface="Times New Roman"/>
            </a:endParaRPr>
          </a:p>
          <a:p>
            <a:pPr marL="0" lvl="0" indent="0" algn="l" rtl="0">
              <a:lnSpc>
                <a:spcPct val="130000"/>
              </a:lnSpc>
              <a:spcBef>
                <a:spcPts val="0"/>
              </a:spcBef>
              <a:spcAft>
                <a:spcPts val="0"/>
              </a:spcAft>
              <a:buSzPts val="688"/>
              <a:buNone/>
            </a:pPr>
            <a:r>
              <a:rPr lang="en" sz="1307" b="1">
                <a:solidFill>
                  <a:srgbClr val="000000"/>
                </a:solidFill>
                <a:latin typeface="Times New Roman"/>
                <a:ea typeface="Times New Roman"/>
                <a:cs typeface="Times New Roman"/>
                <a:sym typeface="Times New Roman"/>
              </a:rPr>
              <a:t>R17: </a:t>
            </a:r>
            <a:r>
              <a:rPr lang="en" sz="1244">
                <a:solidFill>
                  <a:srgbClr val="000000"/>
                </a:solidFill>
                <a:latin typeface="Arial"/>
                <a:ea typeface="Arial"/>
                <a:cs typeface="Arial"/>
                <a:sym typeface="Arial"/>
              </a:rPr>
              <a:t>If a department’s information is updated, all faculty information must be updated as well.</a:t>
            </a:r>
            <a:endParaRPr sz="1307">
              <a:solidFill>
                <a:srgbClr val="000000"/>
              </a:solidFill>
              <a:latin typeface="Times New Roman"/>
              <a:ea typeface="Times New Roman"/>
              <a:cs typeface="Times New Roman"/>
              <a:sym typeface="Times New Roman"/>
            </a:endParaRPr>
          </a:p>
          <a:p>
            <a:pPr marL="0" lvl="0" indent="0" algn="l" rtl="0">
              <a:lnSpc>
                <a:spcPct val="130000"/>
              </a:lnSpc>
              <a:spcBef>
                <a:spcPts val="0"/>
              </a:spcBef>
              <a:spcAft>
                <a:spcPts val="0"/>
              </a:spcAft>
              <a:buSzPts val="688"/>
              <a:buNone/>
            </a:pPr>
            <a:r>
              <a:rPr lang="en" sz="1307" b="1">
                <a:solidFill>
                  <a:srgbClr val="000000"/>
                </a:solidFill>
                <a:latin typeface="Times New Roman"/>
                <a:ea typeface="Times New Roman"/>
                <a:cs typeface="Times New Roman"/>
                <a:sym typeface="Times New Roman"/>
              </a:rPr>
              <a:t>R18: </a:t>
            </a:r>
            <a:r>
              <a:rPr lang="en" sz="1244">
                <a:solidFill>
                  <a:srgbClr val="000000"/>
                </a:solidFill>
                <a:latin typeface="Arial"/>
                <a:ea typeface="Arial"/>
                <a:cs typeface="Arial"/>
                <a:sym typeface="Arial"/>
              </a:rPr>
              <a:t>A building number, and a room number in a building, may not be repeated twice.</a:t>
            </a:r>
            <a:endParaRPr sz="1307">
              <a:solidFill>
                <a:srgbClr val="000000"/>
              </a:solidFill>
              <a:latin typeface="Times New Roman"/>
              <a:ea typeface="Times New Roman"/>
              <a:cs typeface="Times New Roman"/>
              <a:sym typeface="Times New Roman"/>
            </a:endParaRPr>
          </a:p>
          <a:p>
            <a:pPr marL="0" lvl="0" indent="0" algn="l" rtl="0">
              <a:lnSpc>
                <a:spcPct val="130000"/>
              </a:lnSpc>
              <a:spcBef>
                <a:spcPts val="0"/>
              </a:spcBef>
              <a:spcAft>
                <a:spcPts val="0"/>
              </a:spcAft>
              <a:buSzPts val="688"/>
              <a:buNone/>
            </a:pPr>
            <a:r>
              <a:rPr lang="en" sz="1307" b="1">
                <a:solidFill>
                  <a:srgbClr val="000000"/>
                </a:solidFill>
                <a:latin typeface="Times New Roman"/>
                <a:ea typeface="Times New Roman"/>
                <a:cs typeface="Times New Roman"/>
                <a:sym typeface="Times New Roman"/>
              </a:rPr>
              <a:t>R19: </a:t>
            </a:r>
            <a:r>
              <a:rPr lang="en" sz="1244">
                <a:solidFill>
                  <a:srgbClr val="000000"/>
                </a:solidFill>
                <a:latin typeface="Arial"/>
                <a:ea typeface="Arial"/>
                <a:cs typeface="Arial"/>
                <a:sym typeface="Arial"/>
              </a:rPr>
              <a:t>If a building is no longer in use by the school, all rooms in the building should be removed from the system.</a:t>
            </a:r>
            <a:endParaRPr sz="1244">
              <a:solidFill>
                <a:srgbClr val="000000"/>
              </a:solidFill>
              <a:latin typeface="Arial"/>
              <a:ea typeface="Arial"/>
              <a:cs typeface="Arial"/>
              <a:sym typeface="Arial"/>
            </a:endParaRPr>
          </a:p>
          <a:p>
            <a:pPr marL="0" lvl="0" indent="0" algn="l" rtl="0">
              <a:lnSpc>
                <a:spcPct val="130000"/>
              </a:lnSpc>
              <a:spcBef>
                <a:spcPts val="0"/>
              </a:spcBef>
              <a:spcAft>
                <a:spcPts val="0"/>
              </a:spcAft>
              <a:buSzPts val="688"/>
              <a:buNone/>
            </a:pPr>
            <a:r>
              <a:rPr lang="en" sz="1307" b="1">
                <a:solidFill>
                  <a:srgbClr val="000000"/>
                </a:solidFill>
                <a:latin typeface="Times New Roman"/>
                <a:ea typeface="Times New Roman"/>
                <a:cs typeface="Times New Roman"/>
                <a:sym typeface="Times New Roman"/>
              </a:rPr>
              <a:t>R20: </a:t>
            </a:r>
            <a:r>
              <a:rPr lang="en" sz="1244">
                <a:solidFill>
                  <a:srgbClr val="000000"/>
                </a:solidFill>
                <a:latin typeface="Arial"/>
                <a:ea typeface="Arial"/>
                <a:cs typeface="Arial"/>
                <a:sym typeface="Arial"/>
              </a:rPr>
              <a:t>If a building number is changed, all rooms associated with the building should also be updated.</a:t>
            </a:r>
            <a:endParaRPr sz="1244">
              <a:solidFill>
                <a:srgbClr val="000000"/>
              </a:solidFill>
              <a:latin typeface="Arial"/>
              <a:ea typeface="Arial"/>
              <a:cs typeface="Arial"/>
              <a:sym typeface="Arial"/>
            </a:endParaRPr>
          </a:p>
          <a:p>
            <a:pPr marL="0" lvl="0" indent="0" algn="l" rtl="0">
              <a:lnSpc>
                <a:spcPct val="130000"/>
              </a:lnSpc>
              <a:spcBef>
                <a:spcPts val="0"/>
              </a:spcBef>
              <a:spcAft>
                <a:spcPts val="0"/>
              </a:spcAft>
              <a:buSzPts val="688"/>
              <a:buNone/>
            </a:pPr>
            <a:r>
              <a:rPr lang="en" sz="1307" b="1">
                <a:solidFill>
                  <a:srgbClr val="000000"/>
                </a:solidFill>
                <a:latin typeface="Times New Roman"/>
                <a:ea typeface="Times New Roman"/>
                <a:cs typeface="Times New Roman"/>
                <a:sym typeface="Times New Roman"/>
              </a:rPr>
              <a:t>R21: </a:t>
            </a:r>
            <a:r>
              <a:rPr lang="en" sz="1244">
                <a:solidFill>
                  <a:srgbClr val="000000"/>
                </a:solidFill>
                <a:latin typeface="Arial"/>
                <a:ea typeface="Arial"/>
                <a:cs typeface="Arial"/>
                <a:sym typeface="Arial"/>
              </a:rPr>
              <a:t>Each program needs at least one room to operate, and each room can only host one afterschool program.</a:t>
            </a:r>
            <a:endParaRPr sz="1244">
              <a:solidFill>
                <a:srgbClr val="000000"/>
              </a:solidFill>
              <a:latin typeface="Arial"/>
              <a:ea typeface="Arial"/>
              <a:cs typeface="Arial"/>
              <a:sym typeface="Arial"/>
            </a:endParaRPr>
          </a:p>
          <a:p>
            <a:pPr marL="0" lvl="0" indent="0" algn="l" rtl="0">
              <a:lnSpc>
                <a:spcPct val="130000"/>
              </a:lnSpc>
              <a:spcBef>
                <a:spcPts val="0"/>
              </a:spcBef>
              <a:spcAft>
                <a:spcPts val="0"/>
              </a:spcAft>
              <a:buSzPts val="688"/>
              <a:buNone/>
            </a:pPr>
            <a:r>
              <a:rPr lang="en" sz="1307" b="1">
                <a:solidFill>
                  <a:srgbClr val="000000"/>
                </a:solidFill>
                <a:latin typeface="Times New Roman"/>
                <a:ea typeface="Times New Roman"/>
                <a:cs typeface="Times New Roman"/>
                <a:sym typeface="Times New Roman"/>
              </a:rPr>
              <a:t>R22: </a:t>
            </a:r>
            <a:r>
              <a:rPr lang="en" sz="1244">
                <a:solidFill>
                  <a:srgbClr val="000000"/>
                </a:solidFill>
                <a:latin typeface="Arial"/>
                <a:ea typeface="Arial"/>
                <a:cs typeface="Arial"/>
                <a:sym typeface="Arial"/>
              </a:rPr>
              <a:t>A building has many rooms, but a room only belongs to one building.</a:t>
            </a:r>
            <a:endParaRPr sz="1244">
              <a:solidFill>
                <a:srgbClr val="000000"/>
              </a:solidFill>
              <a:latin typeface="Arial"/>
              <a:ea typeface="Arial"/>
              <a:cs typeface="Arial"/>
              <a:sym typeface="Arial"/>
            </a:endParaRPr>
          </a:p>
          <a:p>
            <a:pPr marL="0" lvl="0" indent="0" algn="l" rtl="0">
              <a:lnSpc>
                <a:spcPct val="130000"/>
              </a:lnSpc>
              <a:spcBef>
                <a:spcPts val="0"/>
              </a:spcBef>
              <a:spcAft>
                <a:spcPts val="0"/>
              </a:spcAft>
              <a:buSzPts val="688"/>
              <a:buNone/>
            </a:pPr>
            <a:r>
              <a:rPr lang="en" sz="1307" b="1">
                <a:solidFill>
                  <a:srgbClr val="000000"/>
                </a:solidFill>
                <a:latin typeface="Times New Roman"/>
                <a:ea typeface="Times New Roman"/>
                <a:cs typeface="Times New Roman"/>
                <a:sym typeface="Times New Roman"/>
              </a:rPr>
              <a:t>R23</a:t>
            </a:r>
            <a:r>
              <a:rPr lang="en" sz="1244" b="1">
                <a:solidFill>
                  <a:srgbClr val="000000"/>
                </a:solidFill>
                <a:latin typeface="Arial"/>
                <a:ea typeface="Arial"/>
                <a:cs typeface="Arial"/>
                <a:sym typeface="Arial"/>
              </a:rPr>
              <a:t>:</a:t>
            </a:r>
            <a:r>
              <a:rPr lang="en" sz="1244">
                <a:solidFill>
                  <a:srgbClr val="000000"/>
                </a:solidFill>
                <a:latin typeface="Arial"/>
                <a:ea typeface="Arial"/>
                <a:cs typeface="Arial"/>
                <a:sym typeface="Arial"/>
              </a:rPr>
              <a:t> All school activities must start at 4PM and end before or by 6PM.</a:t>
            </a:r>
            <a:endParaRPr sz="1244">
              <a:solidFill>
                <a:srgbClr val="000000"/>
              </a:solidFill>
              <a:latin typeface="Arial"/>
              <a:ea typeface="Arial"/>
              <a:cs typeface="Arial"/>
              <a:sym typeface="Arial"/>
            </a:endParaRPr>
          </a:p>
          <a:p>
            <a:pPr marL="0" lvl="0" indent="0" algn="l" rtl="0">
              <a:lnSpc>
                <a:spcPct val="95000"/>
              </a:lnSpc>
              <a:spcBef>
                <a:spcPts val="0"/>
              </a:spcBef>
              <a:spcAft>
                <a:spcPts val="1200"/>
              </a:spcAft>
              <a:buSzPts val="688"/>
              <a:buNone/>
            </a:pPr>
            <a:endParaRPr sz="1125"/>
          </a:p>
        </p:txBody>
      </p:sp>
      <p:pic>
        <p:nvPicPr>
          <p:cNvPr id="93" name="Google Shape;93;p17"/>
          <p:cNvPicPr preferRelativeResize="0"/>
          <p:nvPr/>
        </p:nvPicPr>
        <p:blipFill>
          <a:blip r:embed="rId3">
            <a:alphaModFix/>
          </a:blip>
          <a:stretch>
            <a:fillRect/>
          </a:stretch>
        </p:blipFill>
        <p:spPr>
          <a:xfrm>
            <a:off x="442925" y="311589"/>
            <a:ext cx="1043600" cy="757123"/>
          </a:xfrm>
          <a:prstGeom prst="rect">
            <a:avLst/>
          </a:prstGeom>
          <a:noFill/>
          <a:ln>
            <a:noFill/>
          </a:ln>
        </p:spPr>
      </p:pic>
      <p:sp>
        <p:nvSpPr>
          <p:cNvPr id="94" name="Google Shape;9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Entity Relationship Diagram (ERD)</a:t>
            </a:r>
            <a:r>
              <a:rPr lang="en"/>
              <a:t> </a:t>
            </a:r>
            <a:endParaRPr/>
          </a:p>
        </p:txBody>
      </p:sp>
      <p:pic>
        <p:nvPicPr>
          <p:cNvPr id="100" name="Google Shape;100;p18"/>
          <p:cNvPicPr preferRelativeResize="0"/>
          <p:nvPr/>
        </p:nvPicPr>
        <p:blipFill>
          <a:blip r:embed="rId3">
            <a:alphaModFix/>
          </a:blip>
          <a:stretch>
            <a:fillRect/>
          </a:stretch>
        </p:blipFill>
        <p:spPr>
          <a:xfrm>
            <a:off x="-90425" y="1170125"/>
            <a:ext cx="5420794" cy="3407525"/>
          </a:xfrm>
          <a:prstGeom prst="rect">
            <a:avLst/>
          </a:prstGeom>
          <a:noFill/>
          <a:ln>
            <a:noFill/>
          </a:ln>
        </p:spPr>
      </p:pic>
      <p:pic>
        <p:nvPicPr>
          <p:cNvPr id="101" name="Google Shape;101;p18"/>
          <p:cNvPicPr preferRelativeResize="0"/>
          <p:nvPr/>
        </p:nvPicPr>
        <p:blipFill>
          <a:blip r:embed="rId4">
            <a:alphaModFix/>
          </a:blip>
          <a:stretch>
            <a:fillRect/>
          </a:stretch>
        </p:blipFill>
        <p:spPr>
          <a:xfrm>
            <a:off x="5330377" y="1170125"/>
            <a:ext cx="3796172" cy="3103571"/>
          </a:xfrm>
          <a:prstGeom prst="rect">
            <a:avLst/>
          </a:prstGeom>
          <a:noFill/>
          <a:ln>
            <a:noFill/>
          </a:ln>
        </p:spPr>
      </p:pic>
      <p:sp>
        <p:nvSpPr>
          <p:cNvPr id="102" name="Google Shape;102;p18"/>
          <p:cNvSpPr txBox="1"/>
          <p:nvPr/>
        </p:nvSpPr>
        <p:spPr>
          <a:xfrm>
            <a:off x="2113650" y="4730050"/>
            <a:ext cx="414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103" name="Google Shape;10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Query A: High Budget Arts Programs</a:t>
            </a:r>
            <a:endParaRPr/>
          </a:p>
        </p:txBody>
      </p:sp>
      <p:sp>
        <p:nvSpPr>
          <p:cNvPr id="109" name="Google Shape;109;p19"/>
          <p:cNvSpPr txBox="1">
            <a:spLocks noGrp="1"/>
          </p:cNvSpPr>
          <p:nvPr>
            <p:ph type="body" idx="1"/>
          </p:nvPr>
        </p:nvSpPr>
        <p:spPr>
          <a:xfrm>
            <a:off x="311700" y="1017725"/>
            <a:ext cx="8520600" cy="355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000000"/>
                </a:solidFill>
                <a:latin typeface="Arial"/>
                <a:ea typeface="Arial"/>
                <a:cs typeface="Arial"/>
                <a:sym typeface="Arial"/>
              </a:rPr>
              <a:t>This report shows the more expensive art and music clubs, whose budgets are greater than or equal to $500.This can help directors determine what the application fee should be or if the budget should be decreased. </a:t>
            </a:r>
            <a:endParaRPr sz="1500">
              <a:solidFill>
                <a:srgbClr val="000000"/>
              </a:solidFill>
              <a:highlight>
                <a:srgbClr val="FFFF00"/>
              </a:highlight>
              <a:latin typeface="Calibri"/>
              <a:ea typeface="Calibri"/>
              <a:cs typeface="Calibri"/>
              <a:sym typeface="Calibri"/>
            </a:endParaRPr>
          </a:p>
          <a:p>
            <a:pPr marL="0" lvl="0" indent="0" algn="l" rtl="0">
              <a:spcBef>
                <a:spcPts val="0"/>
              </a:spcBef>
              <a:spcAft>
                <a:spcPts val="0"/>
              </a:spcAft>
              <a:buNone/>
            </a:pPr>
            <a:endParaRPr sz="1500">
              <a:solidFill>
                <a:srgbClr val="000000"/>
              </a:solidFill>
              <a:latin typeface="Arial"/>
              <a:ea typeface="Arial"/>
              <a:cs typeface="Arial"/>
              <a:sym typeface="Arial"/>
            </a:endParaRPr>
          </a:p>
          <a:p>
            <a:pPr marL="0" lvl="0" indent="0" algn="l" rtl="0">
              <a:spcBef>
                <a:spcPts val="0"/>
              </a:spcBef>
              <a:spcAft>
                <a:spcPts val="0"/>
              </a:spcAft>
              <a:buNone/>
            </a:pPr>
            <a:endParaRPr sz="1300">
              <a:solidFill>
                <a:srgbClr val="000000"/>
              </a:solidFill>
              <a:latin typeface="Arial"/>
              <a:ea typeface="Arial"/>
              <a:cs typeface="Arial"/>
              <a:sym typeface="Arial"/>
            </a:endParaRPr>
          </a:p>
        </p:txBody>
      </p:sp>
      <p:sp>
        <p:nvSpPr>
          <p:cNvPr id="110" name="Google Shape;110;p19"/>
          <p:cNvSpPr/>
          <p:nvPr/>
        </p:nvSpPr>
        <p:spPr>
          <a:xfrm>
            <a:off x="239375" y="2625375"/>
            <a:ext cx="1778100" cy="1435800"/>
          </a:xfrm>
          <a:prstGeom prst="rect">
            <a:avLst/>
          </a:prstGeom>
          <a:solidFill>
            <a:schemeClr val="l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dk2"/>
                </a:solidFill>
              </a:rPr>
              <a:t>Mission Objective:</a:t>
            </a:r>
            <a:r>
              <a:rPr lang="en">
                <a:solidFill>
                  <a:schemeClr val="dk2"/>
                </a:solidFill>
              </a:rPr>
              <a:t> </a:t>
            </a:r>
            <a:endParaRPr>
              <a:solidFill>
                <a:schemeClr val="dk2"/>
              </a:solidFill>
            </a:endParaRPr>
          </a:p>
          <a:p>
            <a:pPr marL="0" lvl="0" indent="0" algn="l" rtl="0">
              <a:spcBef>
                <a:spcPts val="0"/>
              </a:spcBef>
              <a:spcAft>
                <a:spcPts val="0"/>
              </a:spcAft>
              <a:buNone/>
            </a:pPr>
            <a:r>
              <a:rPr lang="en"/>
              <a:t>To ensure that programs are properly funded</a:t>
            </a:r>
            <a:endParaRPr sz="1800"/>
          </a:p>
        </p:txBody>
      </p:sp>
      <p:pic>
        <p:nvPicPr>
          <p:cNvPr id="111" name="Google Shape;111;p19"/>
          <p:cNvPicPr preferRelativeResize="0"/>
          <p:nvPr/>
        </p:nvPicPr>
        <p:blipFill>
          <a:blip r:embed="rId3">
            <a:alphaModFix/>
          </a:blip>
          <a:stretch>
            <a:fillRect/>
          </a:stretch>
        </p:blipFill>
        <p:spPr>
          <a:xfrm>
            <a:off x="2146600" y="2084305"/>
            <a:ext cx="6997400" cy="2952450"/>
          </a:xfrm>
          <a:prstGeom prst="rect">
            <a:avLst/>
          </a:prstGeom>
          <a:noFill/>
          <a:ln>
            <a:noFill/>
          </a:ln>
        </p:spPr>
      </p:pic>
      <p:sp>
        <p:nvSpPr>
          <p:cNvPr id="112" name="Google Shape;11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Query B: Low Cost Program Information for Students</a:t>
            </a:r>
            <a:endParaRPr/>
          </a:p>
        </p:txBody>
      </p:sp>
      <p:sp>
        <p:nvSpPr>
          <p:cNvPr id="118" name="Google Shape;118;p20"/>
          <p:cNvSpPr txBox="1">
            <a:spLocks noGrp="1"/>
          </p:cNvSpPr>
          <p:nvPr>
            <p:ph type="body" idx="1"/>
          </p:nvPr>
        </p:nvSpPr>
        <p:spPr>
          <a:xfrm>
            <a:off x="311700" y="1017725"/>
            <a:ext cx="8520600" cy="1793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500">
                <a:solidFill>
                  <a:srgbClr val="000000"/>
                </a:solidFill>
                <a:latin typeface="Arial"/>
                <a:ea typeface="Arial"/>
                <a:cs typeface="Arial"/>
                <a:sym typeface="Arial"/>
              </a:rPr>
              <a:t>This report will help the school inform students of the inexpensive clubs offered. This is for students that are seeking an afterschool program with a fee less than $10, but not one of the free programs. Additionally, this query accounts for those programs which have already reached capacity.</a:t>
            </a:r>
            <a:endParaRPr sz="1500">
              <a:solidFill>
                <a:srgbClr val="000000"/>
              </a:solidFill>
              <a:latin typeface="Arial"/>
              <a:ea typeface="Arial"/>
              <a:cs typeface="Arial"/>
              <a:sym typeface="Arial"/>
            </a:endParaRPr>
          </a:p>
          <a:p>
            <a:pPr marL="0" lvl="0" indent="0" algn="l" rtl="0">
              <a:spcBef>
                <a:spcPts val="1200"/>
              </a:spcBef>
              <a:spcAft>
                <a:spcPts val="0"/>
              </a:spcAft>
              <a:buNone/>
            </a:pPr>
            <a:endParaRPr sz="1500">
              <a:solidFill>
                <a:srgbClr val="000000"/>
              </a:solidFill>
              <a:latin typeface="Arial"/>
              <a:ea typeface="Arial"/>
              <a:cs typeface="Arial"/>
              <a:sym typeface="Arial"/>
            </a:endParaRPr>
          </a:p>
          <a:p>
            <a:pPr marL="0" lvl="0" indent="0" algn="l" rtl="0">
              <a:spcBef>
                <a:spcPts val="0"/>
              </a:spcBef>
              <a:spcAft>
                <a:spcPts val="0"/>
              </a:spcAft>
              <a:buNone/>
            </a:pPr>
            <a:endParaRPr sz="1500">
              <a:solidFill>
                <a:srgbClr val="000000"/>
              </a:solidFill>
              <a:highlight>
                <a:srgbClr val="FFFF00"/>
              </a:highlight>
              <a:latin typeface="Arial"/>
              <a:ea typeface="Arial"/>
              <a:cs typeface="Arial"/>
              <a:sym typeface="Arial"/>
            </a:endParaRPr>
          </a:p>
        </p:txBody>
      </p:sp>
      <p:sp>
        <p:nvSpPr>
          <p:cNvPr id="119" name="Google Shape;119;p20"/>
          <p:cNvSpPr/>
          <p:nvPr/>
        </p:nvSpPr>
        <p:spPr>
          <a:xfrm>
            <a:off x="4493700" y="2119050"/>
            <a:ext cx="4338600" cy="572700"/>
          </a:xfrm>
          <a:prstGeom prst="rect">
            <a:avLst/>
          </a:prstGeom>
          <a:solidFill>
            <a:schemeClr val="l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dk2"/>
                </a:solidFill>
              </a:rPr>
              <a:t>Mission Objective: </a:t>
            </a:r>
            <a:r>
              <a:rPr lang="en">
                <a:solidFill>
                  <a:schemeClr val="dk1"/>
                </a:solidFill>
              </a:rPr>
              <a:t>Identify programs that do not have enough students enrolled</a:t>
            </a:r>
            <a:endParaRPr>
              <a:solidFill>
                <a:schemeClr val="dk1"/>
              </a:solidFill>
            </a:endParaRPr>
          </a:p>
        </p:txBody>
      </p:sp>
      <p:pic>
        <p:nvPicPr>
          <p:cNvPr id="120" name="Google Shape;120;p20"/>
          <p:cNvPicPr preferRelativeResize="0"/>
          <p:nvPr/>
        </p:nvPicPr>
        <p:blipFill>
          <a:blip r:embed="rId3">
            <a:alphaModFix/>
          </a:blip>
          <a:stretch>
            <a:fillRect/>
          </a:stretch>
        </p:blipFill>
        <p:spPr>
          <a:xfrm>
            <a:off x="0" y="2976326"/>
            <a:ext cx="9144000" cy="1952475"/>
          </a:xfrm>
          <a:prstGeom prst="rect">
            <a:avLst/>
          </a:prstGeom>
          <a:noFill/>
          <a:ln>
            <a:noFill/>
          </a:ln>
        </p:spPr>
      </p:pic>
      <p:sp>
        <p:nvSpPr>
          <p:cNvPr id="121" name="Google Shape;12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Query C: PTA Pizza Party Student List</a:t>
            </a:r>
            <a:endParaRPr/>
          </a:p>
        </p:txBody>
      </p:sp>
      <p:sp>
        <p:nvSpPr>
          <p:cNvPr id="127" name="Google Shape;127;p21"/>
          <p:cNvSpPr txBox="1">
            <a:spLocks noGrp="1"/>
          </p:cNvSpPr>
          <p:nvPr>
            <p:ph type="body" idx="1"/>
          </p:nvPr>
        </p:nvSpPr>
        <p:spPr>
          <a:xfrm>
            <a:off x="311700" y="944325"/>
            <a:ext cx="8520600" cy="18003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 sz="1500">
                <a:solidFill>
                  <a:srgbClr val="000000"/>
                </a:solidFill>
                <a:latin typeface="Arial"/>
                <a:ea typeface="Arial"/>
                <a:cs typeface="Arial"/>
                <a:sym typeface="Arial"/>
              </a:rPr>
              <a:t>The school’s PTA president is planning a pizza party for the schools second graders. In order to do so, they need to see a list of all of the second graders currently enrolled in the school, in order to know how much food to order and customize gifts for the students. They will only receive limited access to information encompassed in this custom view to provide as little access to the database as possible.</a:t>
            </a:r>
            <a:endParaRPr sz="1500">
              <a:solidFill>
                <a:srgbClr val="000000"/>
              </a:solidFill>
              <a:latin typeface="Arial"/>
              <a:ea typeface="Arial"/>
              <a:cs typeface="Arial"/>
              <a:sym typeface="Arial"/>
            </a:endParaRPr>
          </a:p>
          <a:p>
            <a:pPr marL="0" lvl="0" indent="0" algn="l" rtl="0">
              <a:spcBef>
                <a:spcPts val="1200"/>
              </a:spcBef>
              <a:spcAft>
                <a:spcPts val="0"/>
              </a:spcAft>
              <a:buNone/>
            </a:pPr>
            <a:endParaRPr sz="1500">
              <a:solidFill>
                <a:srgbClr val="000000"/>
              </a:solidFill>
              <a:latin typeface="Arial"/>
              <a:ea typeface="Arial"/>
              <a:cs typeface="Arial"/>
              <a:sym typeface="Arial"/>
            </a:endParaRPr>
          </a:p>
        </p:txBody>
      </p:sp>
      <p:sp>
        <p:nvSpPr>
          <p:cNvPr id="128" name="Google Shape;128;p21"/>
          <p:cNvSpPr/>
          <p:nvPr/>
        </p:nvSpPr>
        <p:spPr>
          <a:xfrm>
            <a:off x="1069575" y="3087900"/>
            <a:ext cx="2342400" cy="773100"/>
          </a:xfrm>
          <a:prstGeom prst="rect">
            <a:avLst/>
          </a:prstGeom>
          <a:solidFill>
            <a:schemeClr val="l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lt2"/>
                </a:solidFill>
              </a:rPr>
              <a:t>Mission Objective: </a:t>
            </a:r>
            <a:endParaRPr b="1">
              <a:solidFill>
                <a:schemeClr val="lt2"/>
              </a:solidFill>
            </a:endParaRPr>
          </a:p>
          <a:p>
            <a:pPr marL="0" lvl="0" indent="0" algn="l" rtl="0">
              <a:spcBef>
                <a:spcPts val="0"/>
              </a:spcBef>
              <a:spcAft>
                <a:spcPts val="0"/>
              </a:spcAft>
              <a:buNone/>
            </a:pPr>
            <a:r>
              <a:rPr lang="en">
                <a:solidFill>
                  <a:schemeClr val="dk1"/>
                </a:solidFill>
              </a:rPr>
              <a:t>To read data on students</a:t>
            </a:r>
            <a:endParaRPr>
              <a:solidFill>
                <a:schemeClr val="dk1"/>
              </a:solidFill>
            </a:endParaRPr>
          </a:p>
        </p:txBody>
      </p:sp>
      <p:pic>
        <p:nvPicPr>
          <p:cNvPr id="129" name="Google Shape;129;p21"/>
          <p:cNvPicPr preferRelativeResize="0"/>
          <p:nvPr/>
        </p:nvPicPr>
        <p:blipFill>
          <a:blip r:embed="rId3">
            <a:alphaModFix/>
          </a:blip>
          <a:stretch>
            <a:fillRect/>
          </a:stretch>
        </p:blipFill>
        <p:spPr>
          <a:xfrm>
            <a:off x="4515750" y="2295500"/>
            <a:ext cx="4451550" cy="2718200"/>
          </a:xfrm>
          <a:prstGeom prst="rect">
            <a:avLst/>
          </a:prstGeom>
          <a:noFill/>
          <a:ln>
            <a:noFill/>
          </a:ln>
        </p:spPr>
      </p:pic>
      <p:sp>
        <p:nvSpPr>
          <p:cNvPr id="130" name="Google Shape;13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1337</Words>
  <Application>Microsoft Macintosh PowerPoint</Application>
  <PresentationFormat>On-screen Show (16:9)</PresentationFormat>
  <Paragraphs>91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Times New Roman</vt:lpstr>
      <vt:lpstr>Proxima Nova</vt:lpstr>
      <vt:lpstr>Calibri</vt:lpstr>
      <vt:lpstr>Arial</vt:lpstr>
      <vt:lpstr>Spearmint</vt:lpstr>
      <vt:lpstr>Elementary Afterschool Programs Management Database</vt:lpstr>
      <vt:lpstr>Mission Statement</vt:lpstr>
      <vt:lpstr>Objectives</vt:lpstr>
      <vt:lpstr>Business Rules</vt:lpstr>
      <vt:lpstr>Business Rules (Cont’d)</vt:lpstr>
      <vt:lpstr>Entity Relationship Diagram (ERD) </vt:lpstr>
      <vt:lpstr>Query A: High Budget Arts Programs</vt:lpstr>
      <vt:lpstr>Query B: Low Cost Program Information for Students</vt:lpstr>
      <vt:lpstr>Query C: PTA Pizza Party Student List</vt:lpstr>
      <vt:lpstr>Query D: Program Start Date Information for Room Prep</vt:lpstr>
      <vt:lpstr>Query E: Next Year’s Program Registration</vt:lpstr>
      <vt:lpstr>Query F1: Finding Underfunded Departments</vt:lpstr>
      <vt:lpstr>Query F2: Which Programs Will Fill Up First?</vt:lpstr>
      <vt:lpstr>Which programs need less or more funding?</vt:lpstr>
      <vt:lpstr>Thank you!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Afterschool Programs Management Database</dc:title>
  <cp:lastModifiedBy>Kemal Romodan Mussa</cp:lastModifiedBy>
  <cp:revision>1</cp:revision>
  <dcterms:modified xsi:type="dcterms:W3CDTF">2022-11-02T17:47:32Z</dcterms:modified>
</cp:coreProperties>
</file>