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0" r:id="rId5"/>
    <p:sldId id="259" r:id="rId6"/>
    <p:sldId id="268" r:id="rId7"/>
    <p:sldId id="262" r:id="rId8"/>
    <p:sldId id="260" r:id="rId9"/>
    <p:sldId id="261" r:id="rId10"/>
    <p:sldId id="269" r:id="rId11"/>
    <p:sldId id="276" r:id="rId12"/>
    <p:sldId id="270" r:id="rId13"/>
    <p:sldId id="266" r:id="rId14"/>
    <p:sldId id="271" r:id="rId15"/>
    <p:sldId id="272" r:id="rId16"/>
    <p:sldId id="267" r:id="rId17"/>
    <p:sldId id="273" r:id="rId18"/>
    <p:sldId id="274" r:id="rId19"/>
    <p:sldId id="275" r:id="rId20"/>
    <p:sldId id="277" r:id="rId21"/>
    <p:sldId id="278" r:id="rId22"/>
    <p:sldId id="263" r:id="rId23"/>
    <p:sldId id="264" r:id="rId24"/>
    <p:sldId id="265" r:id="rId25"/>
    <p:sldId id="279" r:id="rId26"/>
  </p:sldIdLst>
  <p:sldSz cx="9144000" cy="6858000" type="screen4x3"/>
  <p:notesSz cx="7102475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D122CEA8-4AC5-4076-93EA-69FE2D569ED8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E258DECA-E682-4B4B-86C6-A7F3D6B625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79C6-98E3-468E-92FE-2C62D5F74ED5}" type="datetime1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508104" y="18864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50"/>
                </a:solidFill>
              </a:rPr>
              <a:t>昆明理工大学复杂工业控制团队</a:t>
            </a:r>
            <a:endParaRPr lang="zh-CN" altLang="en-US" baseline="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F363-B6D3-4A48-AC74-18BDAD8CEAFE}" type="datetime1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387A-6254-45C9-9C6D-529C806157BC}" type="datetime1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2F14-D67D-4EA5-B0E1-F2600DC97A8B}" type="datetime1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508104" y="18864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50"/>
                </a:solidFill>
              </a:rPr>
              <a:t>昆明理工大学复杂工业控制团队</a:t>
            </a:r>
            <a:endParaRPr lang="zh-CN" altLang="en-US" baseline="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0326-B8D4-4D44-8356-45A57E07103B}" type="datetime1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BF11-50BC-4B4B-8CF5-68BA2607EF54}" type="datetime1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17D-71D1-4D39-A629-10E52AAE2578}" type="datetime1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13F4-31A0-406F-8686-5007CDACBFCA}" type="datetime1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97B4-1D29-48A3-B419-CC620770B162}" type="datetime1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5EFA-2AB9-4964-BCB0-429409543B2F}" type="datetime1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FFF2-D767-481C-BC4A-2939C3ECF955}" type="datetime1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58AE9-A0CC-49D6-B270-53E8565B1468}" type="datetime1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ECA82-1B31-446D-A0DE-3B00C4D289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3035697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交互式解释器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安装了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并设置了环境变量后，输入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进入交互式解释器。</a:t>
            </a:r>
          </a:p>
          <a:p>
            <a:r>
              <a:rPr lang="zh-CN" altLang="en-US" dirty="0" smtClean="0"/>
              <a:t>在交互式解释器中可以直接计算出表达式的值，如</a:t>
            </a:r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1+1</a:t>
            </a:r>
            <a:r>
              <a:rPr lang="zh-CN" altLang="en-US" dirty="0" smtClean="0"/>
              <a:t>后按回车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（因为计算结果的小数部分被截除了）</a:t>
            </a:r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1/21.0/2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1//2</a:t>
            </a:r>
            <a:r>
              <a:rPr lang="zh-CN" altLang="en-US" dirty="0" smtClean="0"/>
              <a:t>，；输入</a:t>
            </a:r>
            <a:r>
              <a:rPr lang="en-US" altLang="zh-CN" dirty="0" smtClean="0"/>
              <a:t>1.0//2.0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0.0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//</a:t>
            </a:r>
            <a:r>
              <a:rPr lang="zh-CN" altLang="en-US" dirty="0" smtClean="0"/>
              <a:t>双斜线表示进行整除）</a:t>
            </a:r>
            <a:endParaRPr lang="en-US" altLang="zh-CN" dirty="0" smtClean="0"/>
          </a:p>
          <a:p>
            <a:r>
              <a:rPr lang="zh-CN" altLang="en-US" dirty="0" smtClean="0"/>
              <a:t>甚至可以把它当成高级计算器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&gt;&gt;&gt;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3.14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**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单行注释符号</a:t>
            </a:r>
            <a:r>
              <a:rPr lang="en-US" altLang="zh-CN" dirty="0" smtClean="0"/>
              <a:t>(#)</a:t>
            </a:r>
          </a:p>
          <a:p>
            <a:r>
              <a:rPr lang="en-US" altLang="zh-CN" dirty="0" smtClean="0"/>
              <a:t> # </a:t>
            </a:r>
            <a:r>
              <a:rPr lang="zh-CN" altLang="en-US" dirty="0" smtClean="0"/>
              <a:t>常被用作单行注释符号，在代码中使用</a:t>
            </a:r>
            <a:r>
              <a:rPr lang="en-US" altLang="zh-CN" dirty="0" smtClean="0"/>
              <a:t>#</a:t>
            </a:r>
            <a:r>
              <a:rPr lang="zh-CN" altLang="en-US" dirty="0" smtClean="0"/>
              <a:t>时，它右边的任何数据都会被忽略，当做是注释。</a:t>
            </a:r>
            <a:endParaRPr lang="en-US" altLang="zh-CN" dirty="0" smtClean="0"/>
          </a:p>
          <a:p>
            <a:r>
              <a:rPr lang="zh-CN" altLang="en-US" dirty="0" smtClean="0"/>
              <a:t>批量、多行注释符号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中也会有注释有很多行的时候，这种情况下就需要批量多行注释符了。多行注释是用三引号</a:t>
            </a:r>
            <a:r>
              <a:rPr lang="en-US" altLang="zh-CN" dirty="0" smtClean="0"/>
              <a:t>'''   '''</a:t>
            </a:r>
            <a:r>
              <a:rPr lang="zh-CN" altLang="en-US" dirty="0" smtClean="0"/>
              <a:t>包含的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函数、变量、模块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b="1" dirty="0" smtClean="0"/>
              <a:t>内建函数</a:t>
            </a:r>
            <a:r>
              <a:rPr lang="zh-CN" altLang="en-US" dirty="0" smtClean="0"/>
              <a:t>：</a:t>
            </a:r>
          </a:p>
          <a:p>
            <a:r>
              <a:rPr lang="en-US" altLang="zh-CN" dirty="0" smtClean="0"/>
              <a:t>input():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函数接收输入值，如</a:t>
            </a:r>
            <a:r>
              <a:rPr lang="en-US" altLang="zh-CN" dirty="0" smtClean="0"/>
              <a:t>&gt;&gt;&gt;x=input()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x=’12’</a:t>
            </a:r>
          </a:p>
          <a:p>
            <a:r>
              <a:rPr lang="en-US" altLang="zh-CN" dirty="0" smtClean="0"/>
              <a:t>&gt;&gt;&gt;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(x)+10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pow</a:t>
            </a:r>
            <a:r>
              <a:rPr lang="en-US" altLang="zh-CN" dirty="0" smtClean="0"/>
              <a:t>(2,3)</a:t>
            </a:r>
          </a:p>
          <a:p>
            <a:r>
              <a:rPr lang="en-US" altLang="zh-CN" dirty="0" smtClean="0"/>
              <a:t>&gt;&gt;&gt; abs(-10)</a:t>
            </a:r>
          </a:p>
          <a:p>
            <a:r>
              <a:rPr lang="en-US" altLang="zh-CN" dirty="0" smtClean="0"/>
              <a:t>&gt;&gt;&gt; round(1.8/2)  #</a:t>
            </a:r>
            <a:r>
              <a:rPr lang="zh-CN" altLang="en-US" dirty="0" smtClean="0"/>
              <a:t>四舍五入</a:t>
            </a:r>
            <a:endParaRPr lang="en-US" altLang="zh-CN" dirty="0" smtClean="0"/>
          </a:p>
          <a:p>
            <a:r>
              <a:rPr lang="zh-CN" altLang="en-US" b="1" dirty="0" smtClean="0"/>
              <a:t>模块</a:t>
            </a:r>
            <a:r>
              <a:rPr lang="zh-CN" altLang="en-US" dirty="0" smtClean="0"/>
              <a:t>：</a:t>
            </a:r>
          </a:p>
          <a:p>
            <a:r>
              <a:rPr lang="zh-CN" altLang="en-US" dirty="0" smtClean="0"/>
              <a:t> 例如 </a:t>
            </a:r>
            <a:r>
              <a:rPr lang="en-US" altLang="zh-CN" dirty="0" err="1" smtClean="0"/>
              <a:t>math.floor</a:t>
            </a:r>
            <a:r>
              <a:rPr lang="en-US" altLang="zh-CN" dirty="0" smtClean="0"/>
              <a:t>(1.8/2) </a:t>
            </a:r>
            <a:r>
              <a:rPr lang="zh-CN" altLang="en-US" dirty="0" smtClean="0"/>
              <a:t>其结果是</a:t>
            </a:r>
            <a:r>
              <a:rPr lang="en-US" altLang="zh-CN" dirty="0" smtClean="0"/>
              <a:t>0.0,  </a:t>
            </a:r>
            <a:r>
              <a:rPr lang="zh-CN" altLang="en-US" dirty="0" smtClean="0"/>
              <a:t>向下取整。</a:t>
            </a:r>
          </a:p>
          <a:p>
            <a:r>
              <a:rPr lang="en-US" altLang="zh-CN" dirty="0" smtClean="0"/>
              <a:t>floor</a:t>
            </a:r>
            <a:r>
              <a:rPr lang="zh-CN" altLang="en-US" dirty="0" smtClean="0"/>
              <a:t>函数不能直接用，要先加载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: import math</a:t>
            </a:r>
          </a:p>
          <a:p>
            <a:r>
              <a:rPr lang="en-US" altLang="zh-CN" dirty="0" smtClean="0"/>
              <a:t>&gt;&gt;&gt;import math</a:t>
            </a:r>
          </a:p>
          <a:p>
            <a:r>
              <a:rPr lang="en-US" altLang="zh-CN" dirty="0" smtClean="0"/>
              <a:t>&gt;&gt;&gt;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math.floor</a:t>
            </a:r>
            <a:r>
              <a:rPr lang="en-US" altLang="zh-CN" dirty="0" smtClean="0"/>
              <a:t>(32.9))</a:t>
            </a:r>
          </a:p>
          <a:p>
            <a:r>
              <a:rPr lang="zh-CN" altLang="zh-CN" b="1" dirty="0" smtClean="0"/>
              <a:t>变量</a:t>
            </a:r>
            <a:r>
              <a:rPr lang="zh-CN" altLang="zh-CN" dirty="0" smtClean="0"/>
              <a:t>：</a:t>
            </a:r>
          </a:p>
          <a:p>
            <a:r>
              <a:rPr lang="zh-CN" altLang="zh-CN" dirty="0" smtClean="0"/>
              <a:t>可以使用变量</a:t>
            </a:r>
            <a:r>
              <a:rPr lang="zh-CN" altLang="en-US" dirty="0" smtClean="0"/>
              <a:t>存储值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也可以用</a:t>
            </a:r>
            <a:r>
              <a:rPr lang="zh-CN" altLang="zh-CN" dirty="0" smtClean="0"/>
              <a:t>来引用函数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的函数指针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，即将某个函数赋给一个变量：</a:t>
            </a:r>
          </a:p>
          <a:p>
            <a:r>
              <a:rPr lang="en-US" altLang="zh-CN" dirty="0" err="1" smtClean="0"/>
              <a:t>foo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math.sqrt</a:t>
            </a:r>
            <a:endParaRPr lang="zh-CN" altLang="zh-CN" dirty="0" smtClean="0"/>
          </a:p>
          <a:p>
            <a:r>
              <a:rPr lang="en-US" altLang="zh-CN" dirty="0" err="1" smtClean="0"/>
              <a:t>foo</a:t>
            </a:r>
            <a:r>
              <a:rPr lang="en-US" altLang="zh-CN" dirty="0" smtClean="0"/>
              <a:t>(4)  #</a:t>
            </a:r>
            <a:r>
              <a:rPr lang="zh-CN" altLang="en-US" dirty="0" smtClean="0"/>
              <a:t>等价于 </a:t>
            </a:r>
            <a:r>
              <a:rPr lang="en-US" altLang="zh-CN" dirty="0" err="1" smtClean="0"/>
              <a:t>math.sqrt</a:t>
            </a:r>
            <a:r>
              <a:rPr lang="en-US" altLang="zh-CN" dirty="0" smtClean="0"/>
              <a:t>(4)</a:t>
            </a:r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1340766"/>
          <a:ext cx="7848871" cy="5184580"/>
        </p:xfrm>
        <a:graphic>
          <a:graphicData uri="http://schemas.openxmlformats.org/drawingml/2006/table">
            <a:tbl>
              <a:tblPr/>
              <a:tblGrid>
                <a:gridCol w="1208173"/>
                <a:gridCol w="4077130"/>
                <a:gridCol w="2563568"/>
              </a:tblGrid>
              <a:tr h="370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操作符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描述符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例子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+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加法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 -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对操作符的两侧增加值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 + b = 30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-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减法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 -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减去从左侧操作数右侧操作数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 - b = -10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*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乘法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 -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相乘的运算符两侧的值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 * b = 200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除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 -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由右侧操作数除以左侧操作数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 / a = 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%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模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 -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由右侧操作数和余返回除以左侧操作数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 % a = 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**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指数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-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执行对操作指数（幂）的计算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a**b </a:t>
                      </a:r>
                      <a:r>
                        <a:rPr lang="zh-CN" altLang="en-US" sz="16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09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//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地板除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 -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操作数的除法，其中结果是将小数点后的位数被除去的商。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9//2 =  4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而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 9.0//2.0 = 4.0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比较操作符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1520" y="1268760"/>
          <a:ext cx="8496943" cy="5256583"/>
        </p:xfrm>
        <a:graphic>
          <a:graphicData uri="http://schemas.openxmlformats.org/drawingml/2006/table">
            <a:tbl>
              <a:tblPr/>
              <a:tblGrid>
                <a:gridCol w="977525"/>
                <a:gridCol w="4796166"/>
                <a:gridCol w="2723252"/>
              </a:tblGrid>
              <a:tr h="478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运算符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描述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示例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==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检查，两个操作数的值是否相等，如果是则条件变为真。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(a == b)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不为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 true.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!=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检查两个操作数的值是否相等，如果值不相等，则条件变为真。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(a != b)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为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 true.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&lt;&gt;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检查两个操作数的值是否相等，如果值不相等，则条件变为真。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(a &lt;&gt; b)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为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 true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。这个类似于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 !=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运算符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&gt;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检查左操作数的值是否大于右操作数的值，如果是，则条件成立。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(a &gt; b)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不为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 true.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&lt;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检查左操作数的值是否小于右操作数的值，如果是，则条件成立。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(a &lt; b)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为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 true.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&gt;=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检查左操作数的值是否大于或等于右操作数的值，如果是，则条件成立。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(a &gt;= b)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不为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 true.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&lt;=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检查左操作数的值是否小于或等于右操作数的值，如果是，则条件成立。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(a &lt;= b)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为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 true.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赋值运算符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512" y="1397000"/>
          <a:ext cx="8784976" cy="4912321"/>
        </p:xfrm>
        <a:graphic>
          <a:graphicData uri="http://schemas.openxmlformats.org/drawingml/2006/table">
            <a:tbl>
              <a:tblPr/>
              <a:tblGrid>
                <a:gridCol w="800740"/>
                <a:gridCol w="5031908"/>
                <a:gridCol w="2952328"/>
              </a:tblGrid>
              <a:tr h="568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运算符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836" marR="27836" marT="27836" marB="278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描述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836" marR="27836" marT="27836" marB="278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示例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836" marR="27836" marT="27836" marB="278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1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=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简单的赋值运算符，赋值从右侧操作数左侧操作数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 = a + b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将指定的值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 a + b 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到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  c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2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+=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加法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AND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赋值操作符，它增加了右操作数左操作数和结果赋给左操作数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 += a 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相当于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 c = c + a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2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-=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减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AND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赋值操作符，它减去右边的操作数从左边操作数，并将结果赋给左操作数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 -= a 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相当于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 c = c - a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2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*=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乘法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AND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赋值操作符，它乘以右边的操作数与左操作数，并将结果赋给左操作数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 *= a 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相当于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 c = c * a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2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/=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除法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AND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赋值操作符，它把左操作数与正确的操作数，并将结果赋给左操作数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 /= a 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相当于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= c / a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2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%=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模量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AND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赋值操作符，它需要使用两个操作数的模量和分配结果左操作数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 %= a is equivalent to c = c % a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2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**=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指数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AND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赋值运算符，执行指数（功率）计算操作符和赋值给左操作数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 **= a 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相当于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 c = c ** a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2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//=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地板除，并分配一个值，执行地板除对操作和赋值给左操作数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 //= a 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相当于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 c = c // a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1520" y="1471930"/>
          <a:ext cx="8712969" cy="4693372"/>
        </p:xfrm>
        <a:graphic>
          <a:graphicData uri="http://schemas.openxmlformats.org/drawingml/2006/table">
            <a:tbl>
              <a:tblPr/>
              <a:tblGrid>
                <a:gridCol w="794175"/>
                <a:gridCol w="3958353"/>
                <a:gridCol w="3960441"/>
              </a:tblGrid>
              <a:tr h="491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操作符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描述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示例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&amp;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二进制和复制操作了一下，结果，如果它存在于两个操作数。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(a &amp; b) = 12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即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 0000 1100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|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二进制或复制操作了一个比特，如果它存在一个操作数中。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(a | b) = 61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即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 0011 1101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^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二进制异或运算符的副本，如果它被设置在一个操作数而不是两个比特。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(a ^ b) =  49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即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  0011 0001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~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二进制的补运算符是一元的，并有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“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翻转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”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位的效果。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(~a ) =  -61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即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 1100 0011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以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2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的补码形式由于带符号二进制数。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&lt;&lt;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二进位向左移位运算符。左操作数的值左移由右操作数指定的位数。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 &lt;&lt; 2 = 240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即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 1111 0000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&gt;&gt;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二进位向右移位运算符。左操作数的值是由右操作数指定的位数向右移动。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 &gt;&gt; 2 = 15 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即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 0000 1111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5" y="1628800"/>
          <a:ext cx="8136903" cy="4143567"/>
        </p:xfrm>
        <a:graphic>
          <a:graphicData uri="http://schemas.openxmlformats.org/drawingml/2006/table">
            <a:tbl>
              <a:tblPr/>
              <a:tblGrid>
                <a:gridCol w="1152127"/>
                <a:gridCol w="3672408"/>
                <a:gridCol w="3312368"/>
              </a:tblGrid>
              <a:tr h="1080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运算符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描述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示例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and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所谓逻辑与运算符。如果两个操作数都是真的，那么则条件成立。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(a and b)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为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 true.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or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所谓逻辑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OR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运算符。如果有两个操作数都是非零然后再条件变为真。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(a or b)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为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 true.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5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not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所谓逻辑非运算符。用于反转操作数的逻辑状态。如果一个条件为真，则逻辑非运算符将返回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false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。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not(a and b) 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为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 false.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成员运算符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536" y="1556791"/>
          <a:ext cx="8424935" cy="4320482"/>
        </p:xfrm>
        <a:graphic>
          <a:graphicData uri="http://schemas.openxmlformats.org/drawingml/2006/table">
            <a:tbl>
              <a:tblPr/>
              <a:tblGrid>
                <a:gridCol w="767921"/>
                <a:gridCol w="3625425"/>
                <a:gridCol w="4031589"/>
              </a:tblGrid>
              <a:tr h="15635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操作符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描述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示例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in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计算结果为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true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，如果它在指定找到变量的顺序，否则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false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。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x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在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y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中，在这里产生一个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，如果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x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是序列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y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的成员。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not in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计算结果为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true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，如果它不找到在指定的变量顺序，否则为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false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。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x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不在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y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中，这里产生结果不为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，如果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x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不是序列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y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的成员。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is(</a:t>
            </a:r>
            <a:r>
              <a:rPr lang="zh-CN" altLang="en-US" dirty="0" smtClean="0"/>
              <a:t>同一性运算符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==(</a:t>
            </a:r>
            <a:r>
              <a:rPr lang="zh-CN" altLang="en-US" dirty="0" smtClean="0"/>
              <a:t>相等运算符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==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标准操作符中的比较操作符，用来比较判断两个对象的</a:t>
            </a:r>
            <a:r>
              <a:rPr lang="en-US" altLang="zh-CN" dirty="0" smtClean="0"/>
              <a:t>value(</a:t>
            </a:r>
            <a:r>
              <a:rPr lang="zh-CN" altLang="en-US" dirty="0" smtClean="0"/>
              <a:t>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是否相等，例如下面两个字符串间的比较：</a:t>
            </a:r>
          </a:p>
          <a:p>
            <a:r>
              <a:rPr lang="en-US" altLang="zh-CN" dirty="0" smtClean="0"/>
              <a:t>&gt;&gt;&gt; a = ‘</a:t>
            </a:r>
            <a:r>
              <a:rPr lang="en-US" altLang="zh-CN" dirty="0" err="1" smtClean="0"/>
              <a:t>icom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&gt;&gt;&gt; b = ' </a:t>
            </a:r>
            <a:r>
              <a:rPr lang="en-US" altLang="zh-CN" dirty="0" err="1" smtClean="0"/>
              <a:t>icom</a:t>
            </a:r>
            <a:r>
              <a:rPr lang="en-US" altLang="zh-CN" dirty="0" smtClean="0"/>
              <a:t> '</a:t>
            </a:r>
          </a:p>
          <a:p>
            <a:r>
              <a:rPr lang="en-US" altLang="zh-CN" dirty="0" smtClean="0"/>
              <a:t>&gt;&gt;&gt; a == b</a:t>
            </a:r>
          </a:p>
          <a:p>
            <a:r>
              <a:rPr lang="en-US" altLang="zh-CN" dirty="0" smtClean="0"/>
              <a:t>True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is</a:t>
            </a:r>
            <a:r>
              <a:rPr lang="zh-CN" altLang="en-US" dirty="0" smtClean="0"/>
              <a:t>也被叫做同一性</a:t>
            </a:r>
            <a:r>
              <a:rPr lang="zh-CN" altLang="en-US" sz="4000" dirty="0" smtClean="0"/>
              <a:t>运算符</a:t>
            </a:r>
            <a:r>
              <a:rPr lang="zh-CN" altLang="en-US" dirty="0" smtClean="0"/>
              <a:t>，这个运算符比较判断的是对象间的唯一身份标识，也就是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是否相同。下面几个列表间的比较：</a:t>
            </a:r>
          </a:p>
          <a:p>
            <a:r>
              <a:rPr lang="en-US" altLang="zh-CN" dirty="0" smtClean="0"/>
              <a:t>&gt;&gt;&gt; x = y = [4,5,6]</a:t>
            </a:r>
          </a:p>
          <a:p>
            <a:r>
              <a:rPr lang="en-US" altLang="zh-CN" dirty="0" smtClean="0"/>
              <a:t>&gt;&gt;&gt; z = [4,5,6]</a:t>
            </a:r>
          </a:p>
          <a:p>
            <a:r>
              <a:rPr lang="en-US" altLang="zh-CN" dirty="0" smtClean="0"/>
              <a:t>&gt;&gt;&gt; x == 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（英国发音：</a:t>
            </a:r>
            <a:r>
              <a:rPr lang="en-US" altLang="zh-CN" dirty="0" smtClean="0"/>
              <a:t>/ˈ</a:t>
            </a:r>
            <a:r>
              <a:rPr lang="en-US" altLang="zh-CN" dirty="0" err="1" smtClean="0"/>
              <a:t>paɪθən</a:t>
            </a:r>
            <a:r>
              <a:rPr lang="en-US" altLang="zh-CN" dirty="0" smtClean="0"/>
              <a:t>/ </a:t>
            </a:r>
            <a:r>
              <a:rPr lang="zh-CN" altLang="en-US" dirty="0" smtClean="0"/>
              <a:t>美国发音：</a:t>
            </a:r>
            <a:r>
              <a:rPr lang="en-US" altLang="zh-CN" dirty="0" smtClean="0"/>
              <a:t>/ˈ</a:t>
            </a:r>
            <a:r>
              <a:rPr lang="en-US" altLang="zh-CN" dirty="0" err="1" smtClean="0"/>
              <a:t>paɪθɑːn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是一种面向对象、解释型计算机程序设计语言，由</a:t>
            </a:r>
            <a:r>
              <a:rPr lang="en-US" altLang="zh-CN" dirty="0" smtClean="0"/>
              <a:t>Guido van </a:t>
            </a:r>
            <a:r>
              <a:rPr lang="en-US" altLang="zh-CN" dirty="0" err="1" smtClean="0"/>
              <a:t>Rossum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年发明，第一个公开发行版发行于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年。</a:t>
            </a: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是纯粹的自由软件， 源代码和解释器</a:t>
            </a:r>
            <a:r>
              <a:rPr lang="en-US" altLang="zh-CN" dirty="0" err="1" smtClean="0"/>
              <a:t>CPython</a:t>
            </a:r>
            <a:r>
              <a:rPr lang="zh-CN" altLang="en-US" dirty="0" smtClean="0"/>
              <a:t>遵循 </a:t>
            </a:r>
            <a:r>
              <a:rPr lang="en-US" altLang="zh-CN" dirty="0" smtClean="0"/>
              <a:t>GPL(GNU General Public License)</a:t>
            </a:r>
            <a:r>
              <a:rPr lang="zh-CN" altLang="en-US" dirty="0" smtClean="0"/>
              <a:t>协议  。</a:t>
            </a: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语法简洁清晰，特色之一是强制用空白符</a:t>
            </a:r>
            <a:r>
              <a:rPr lang="en-US" altLang="zh-CN" dirty="0" smtClean="0"/>
              <a:t>(white space)</a:t>
            </a:r>
            <a:r>
              <a:rPr lang="zh-CN" altLang="en-US" dirty="0" smtClean="0"/>
              <a:t>作为语句缩进。</a:t>
            </a: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具有丰富和强大的库。它常被昵称为胶水语言，能够把用其他语言制作的各种模块（尤其是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）很轻松地联结在一起。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3754760" cy="5040560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去空格及特殊符号</a:t>
            </a:r>
          </a:p>
          <a:p>
            <a:r>
              <a:rPr lang="en-US" altLang="zh-CN" dirty="0" err="1" smtClean="0"/>
              <a:t>s.strip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lstrip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rstrip</a:t>
            </a:r>
            <a:r>
              <a:rPr lang="en-US" altLang="zh-CN" dirty="0" smtClean="0"/>
              <a:t>(',')</a:t>
            </a:r>
          </a:p>
          <a:p>
            <a:r>
              <a:rPr lang="zh-CN" altLang="en-US" dirty="0" smtClean="0"/>
              <a:t>复制字符串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(sStr1,sStr2)</a:t>
            </a:r>
          </a:p>
          <a:p>
            <a:r>
              <a:rPr lang="en-US" altLang="zh-CN" dirty="0" smtClean="0"/>
              <a:t>sStr1 = '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sStr2 = sStr1</a:t>
            </a:r>
          </a:p>
          <a:p>
            <a:r>
              <a:rPr lang="en-US" altLang="zh-CN" dirty="0" smtClean="0"/>
              <a:t>sStr1 = 'strcpy2'</a:t>
            </a:r>
          </a:p>
          <a:p>
            <a:r>
              <a:rPr lang="en-US" altLang="zh-CN" dirty="0" smtClean="0"/>
              <a:t>print(sStr2)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连接字符串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strcat</a:t>
            </a:r>
            <a:r>
              <a:rPr lang="en-US" altLang="zh-CN" dirty="0" smtClean="0"/>
              <a:t>(sStr1,sStr2)</a:t>
            </a:r>
          </a:p>
          <a:p>
            <a:r>
              <a:rPr lang="en-US" altLang="zh-CN" dirty="0" smtClean="0"/>
              <a:t>sStr1 = '</a:t>
            </a:r>
            <a:r>
              <a:rPr lang="en-US" altLang="zh-CN" dirty="0" err="1" smtClean="0"/>
              <a:t>strcat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sStr2 = 'append'</a:t>
            </a:r>
          </a:p>
          <a:p>
            <a:r>
              <a:rPr lang="en-US" altLang="zh-CN" dirty="0" smtClean="0"/>
              <a:t>sStr1 += sStr2</a:t>
            </a:r>
          </a:p>
          <a:p>
            <a:r>
              <a:rPr lang="en-US" altLang="zh-CN" dirty="0" smtClean="0"/>
              <a:t>print(sStr1)</a:t>
            </a:r>
          </a:p>
          <a:p>
            <a:r>
              <a:rPr lang="zh-CN" altLang="en-US" dirty="0" smtClean="0"/>
              <a:t>查找字符</a:t>
            </a:r>
          </a:p>
          <a:p>
            <a:r>
              <a:rPr lang="en-US" altLang="zh-CN" dirty="0" smtClean="0"/>
              <a:t>&gt;&gt;&gt; s='3.243abc333'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s.find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‘)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139952" y="1268760"/>
            <a:ext cx="4536504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字符串长度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strlen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(sStr1)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sStr1 = '01212abcd'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print(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(sStr1))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分割字符串</a:t>
            </a:r>
            <a:endParaRPr lang="en-US" altLang="zh-CN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&gt;&gt;&gt; str1='</a:t>
            </a:r>
            <a:r>
              <a:rPr lang="en-US" altLang="zh-CN" sz="3200" dirty="0" err="1" smtClean="0"/>
              <a:t>ab,cde,fgh,ijk</a:t>
            </a:r>
            <a:r>
              <a:rPr lang="en-US" altLang="zh-CN" sz="3200" dirty="0" smtClean="0"/>
              <a:t>'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&gt;&gt;&gt; str1.split(',')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截取字符串</a:t>
            </a:r>
            <a:endParaRPr lang="en-US" altLang="zh-CN" dirty="0" smtClean="0"/>
          </a:p>
          <a:p>
            <a:r>
              <a:rPr lang="en-US" altLang="zh-CN" dirty="0" err="1" smtClean="0"/>
              <a:t>str</a:t>
            </a:r>
            <a:r>
              <a:rPr lang="en-US" altLang="zh-CN" dirty="0" smtClean="0"/>
              <a:t> = ’0123456789′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[0:3]) #</a:t>
            </a:r>
            <a:r>
              <a:rPr lang="zh-CN" altLang="en-US" dirty="0" smtClean="0"/>
              <a:t>截取第一位到第三位的字符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[:]) #</a:t>
            </a:r>
            <a:r>
              <a:rPr lang="zh-CN" altLang="en-US" dirty="0" smtClean="0"/>
              <a:t>截取字符串的全部字符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[6:]) #</a:t>
            </a:r>
            <a:r>
              <a:rPr lang="zh-CN" altLang="en-US" dirty="0" smtClean="0"/>
              <a:t>截取第七个字符到结尾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[:-3]) #</a:t>
            </a:r>
            <a:r>
              <a:rPr lang="zh-CN" altLang="en-US" dirty="0" smtClean="0"/>
              <a:t>截取从头开始到倒数第三个字符之前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[2]) #</a:t>
            </a:r>
            <a:r>
              <a:rPr lang="zh-CN" altLang="en-US" dirty="0" smtClean="0"/>
              <a:t>截取第三个字符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[-1]) #</a:t>
            </a:r>
            <a:r>
              <a:rPr lang="zh-CN" altLang="en-US" dirty="0" smtClean="0"/>
              <a:t>截取倒数第一个字符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[::-1]) #</a:t>
            </a:r>
            <a:r>
              <a:rPr lang="zh-CN" altLang="en-US" dirty="0" smtClean="0"/>
              <a:t>创造一个与原字符串顺序相反的字符串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[-3:-1]) #</a:t>
            </a:r>
            <a:r>
              <a:rPr lang="zh-CN" altLang="en-US" dirty="0" smtClean="0"/>
              <a:t>截取倒数第三位与倒数第一位之前的字符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[-3:]) #</a:t>
            </a:r>
            <a:r>
              <a:rPr lang="zh-CN" altLang="en-US" dirty="0" smtClean="0"/>
              <a:t>截取倒数第三位到结尾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[:-5:-3]) #</a:t>
            </a:r>
            <a:r>
              <a:rPr lang="zh-CN" altLang="en-US" dirty="0" smtClean="0"/>
              <a:t>逆序截取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控制语句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语句，当条件成立时运行语句块。经常与</a:t>
            </a:r>
            <a:r>
              <a:rPr lang="en-US" altLang="zh-CN" dirty="0" smtClean="0"/>
              <a:t>else,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else if) </a:t>
            </a:r>
            <a:r>
              <a:rPr lang="zh-CN" altLang="en-US" dirty="0" smtClean="0"/>
              <a:t>配合使用。</a:t>
            </a:r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语句，遍历列表、字符串、字典、集合等迭代器，依次处理迭代器中的每个元素。</a:t>
            </a:r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语句，当条件为真时，循环运行语句块。</a:t>
            </a:r>
          </a:p>
          <a:p>
            <a:r>
              <a:rPr lang="en-US" altLang="zh-CN" dirty="0" smtClean="0"/>
              <a:t>try</a:t>
            </a:r>
            <a:r>
              <a:rPr lang="zh-CN" altLang="en-US" dirty="0" smtClean="0"/>
              <a:t>语句。与</a:t>
            </a:r>
            <a:r>
              <a:rPr lang="en-US" altLang="zh-CN" dirty="0" err="1" smtClean="0"/>
              <a:t>except,finally</a:t>
            </a:r>
            <a:r>
              <a:rPr lang="zh-CN" altLang="en-US" dirty="0" smtClean="0"/>
              <a:t>配合使用处理在程序运行中出现的异常情况。</a:t>
            </a:r>
          </a:p>
          <a:p>
            <a:r>
              <a:rPr lang="en-US" altLang="zh-CN" dirty="0" smtClean="0"/>
              <a:t>class</a:t>
            </a:r>
            <a:r>
              <a:rPr lang="zh-CN" altLang="en-US" dirty="0" smtClean="0"/>
              <a:t>语句。用于定义类型。</a:t>
            </a:r>
          </a:p>
          <a:p>
            <a:r>
              <a:rPr lang="en-US" altLang="zh-CN" dirty="0" smtClean="0"/>
              <a:t>def</a:t>
            </a:r>
            <a:r>
              <a:rPr lang="zh-CN" altLang="en-US" dirty="0" smtClean="0"/>
              <a:t>语句。用于定义函数和类型的方法。</a:t>
            </a:r>
          </a:p>
          <a:p>
            <a:r>
              <a:rPr lang="en-US" altLang="zh-CN" dirty="0" smtClean="0"/>
              <a:t>pass</a:t>
            </a:r>
            <a:r>
              <a:rPr lang="zh-CN" altLang="en-US" dirty="0" smtClean="0"/>
              <a:t>语句。表示此行为空，不运行任何操作。</a:t>
            </a:r>
          </a:p>
          <a:p>
            <a:r>
              <a:rPr lang="en-US" altLang="zh-CN" dirty="0" smtClean="0"/>
              <a:t>assert</a:t>
            </a:r>
            <a:r>
              <a:rPr lang="zh-CN" altLang="en-US" dirty="0" smtClean="0"/>
              <a:t>语句。用于程序调试阶段时测试运行条件是否满足。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控制语句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with</a:t>
            </a:r>
            <a:r>
              <a:rPr lang="zh-CN" altLang="en-US" dirty="0" smtClean="0"/>
              <a:t>语句。在一个场景中运行语句块。比如，运行语句块前加密，然后在语句块运行退出后解密。</a:t>
            </a:r>
          </a:p>
          <a:p>
            <a:r>
              <a:rPr lang="en-US" altLang="zh-CN" dirty="0" smtClean="0"/>
              <a:t>yield</a:t>
            </a:r>
            <a:r>
              <a:rPr lang="zh-CN" altLang="en-US" dirty="0" smtClean="0"/>
              <a:t>语句。在迭代器函数内使用，用于返回一个元素。自从</a:t>
            </a:r>
            <a:r>
              <a:rPr lang="en-US" altLang="zh-CN" dirty="0" smtClean="0"/>
              <a:t>Python 2.5</a:t>
            </a:r>
            <a:r>
              <a:rPr lang="zh-CN" altLang="en-US" dirty="0" smtClean="0"/>
              <a:t>版本以后。这个语句变成一个运算符。</a:t>
            </a:r>
          </a:p>
          <a:p>
            <a:r>
              <a:rPr lang="en-US" altLang="zh-CN" dirty="0" smtClean="0"/>
              <a:t>raise</a:t>
            </a:r>
            <a:r>
              <a:rPr lang="zh-CN" altLang="en-US" dirty="0" smtClean="0"/>
              <a:t>语句。制造一个错误。</a:t>
            </a:r>
          </a:p>
          <a:p>
            <a:r>
              <a:rPr lang="en-US" altLang="zh-CN" dirty="0" smtClean="0"/>
              <a:t>import</a:t>
            </a:r>
            <a:r>
              <a:rPr lang="zh-CN" altLang="en-US" dirty="0" smtClean="0"/>
              <a:t>语句。导入一个模块或包。</a:t>
            </a:r>
          </a:p>
          <a:p>
            <a:r>
              <a:rPr lang="en-US" altLang="zh-CN" dirty="0" smtClean="0"/>
              <a:t>from import</a:t>
            </a:r>
            <a:r>
              <a:rPr lang="zh-CN" altLang="en-US" dirty="0" smtClean="0"/>
              <a:t>语句。从包导入模块或从模块导入某个对象。</a:t>
            </a:r>
          </a:p>
          <a:p>
            <a:r>
              <a:rPr lang="en-US" altLang="zh-CN" dirty="0" smtClean="0"/>
              <a:t>import as</a:t>
            </a:r>
            <a:r>
              <a:rPr lang="zh-CN" altLang="en-US" dirty="0" smtClean="0"/>
              <a:t>语句。将导入的对象赋值给一个变量。</a:t>
            </a:r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语句。判断一个对象是否在一个字符串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元组里。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中最基本的数据结构是序列（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），序列中每个元素被分配一个序号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即元素的位置，也称为索引，第一个索引是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，最后一个元素索引标记为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中包含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种内建序列：</a:t>
            </a:r>
          </a:p>
          <a:p>
            <a:r>
              <a:rPr lang="zh-CN" altLang="en-US" dirty="0" smtClean="0"/>
              <a:t>列表、元组、字符串、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字符串、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对象、</a:t>
            </a:r>
            <a:r>
              <a:rPr lang="en-US" altLang="zh-CN" dirty="0" err="1" smtClean="0"/>
              <a:t>xrange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常见的一种应用情形是，使用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快速生成程序的原型（有时甚至是程序的最终界面），然后对其中 有特别要求的部分，用更合适的语言改写，比如</a:t>
            </a:r>
            <a:r>
              <a:rPr lang="en-US" altLang="zh-CN" dirty="0" smtClean="0"/>
              <a:t>3D</a:t>
            </a:r>
            <a:r>
              <a:rPr lang="zh-CN" altLang="en-US" dirty="0" smtClean="0"/>
              <a:t>游戏中的图形渲染模块，性能要求特别高，就可以用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重写，而后封装为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可以调用的扩展类库。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b="1" dirty="0" smtClean="0"/>
              <a:t>为什么 </a:t>
            </a:r>
            <a:r>
              <a:rPr lang="en-US" altLang="zh-CN" b="1" dirty="0" smtClean="0"/>
              <a:t>Python </a:t>
            </a:r>
            <a:r>
              <a:rPr lang="zh-CN" altLang="en-US" b="1" dirty="0" smtClean="0"/>
              <a:t>现在（</a:t>
            </a:r>
            <a:r>
              <a:rPr lang="en-US" altLang="zh-CN" b="1" dirty="0" smtClean="0"/>
              <a:t>2015</a:t>
            </a:r>
            <a:r>
              <a:rPr lang="zh-CN" altLang="en-US" b="1" dirty="0" smtClean="0"/>
              <a:t>年）越来越火</a:t>
            </a:r>
            <a:r>
              <a:rPr lang="zh-CN" altLang="en-US" b="1" dirty="0" smtClean="0"/>
              <a:t>了</a:t>
            </a:r>
            <a:endParaRPr lang="en-US" altLang="zh-CN" b="1" dirty="0" smtClean="0"/>
          </a:p>
          <a:p>
            <a:r>
              <a:rPr lang="en-US" altLang="zh-CN" dirty="0" smtClean="0"/>
              <a:t>(</a:t>
            </a:r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www.zhihu.com/question/30356973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要点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人生苦短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我用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语言火不火主要表现的是市场的需求，和语言本身好不好是有相关性，没有因果性</a:t>
            </a: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的核心是简洁直接</a:t>
            </a:r>
            <a:r>
              <a:rPr lang="zh-CN" altLang="en-US" dirty="0" smtClean="0"/>
              <a:t>清晰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的语法本身就是一种伪代码的最佳实践，而且这个</a:t>
            </a:r>
            <a:r>
              <a:rPr lang="en-US" altLang="zh-CN" dirty="0" smtClean="0"/>
              <a:t>『</a:t>
            </a:r>
            <a:r>
              <a:rPr lang="zh-CN" altLang="en-US" dirty="0" smtClean="0"/>
              <a:t>伪代码</a:t>
            </a:r>
            <a:r>
              <a:rPr lang="en-US" altLang="zh-CN" dirty="0" smtClean="0"/>
              <a:t>』</a:t>
            </a:r>
            <a:r>
              <a:rPr lang="zh-CN" altLang="en-US" dirty="0" smtClean="0"/>
              <a:t>还是可以运行的。这造就了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较低的使用门槛和极高极高的编程效率。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语言的简洁、易读以及可扩展性，在国外用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做科学计算的研究机构日益增多，一些知名大学已经采用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教授程序设计课程。例如卡耐基梅隆大学的编程基础、麻省理工学院的计算机科学及编程导论就使用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语言讲授。</a:t>
            </a:r>
            <a:endParaRPr lang="en-US" altLang="zh-CN" dirty="0" smtClean="0"/>
          </a:p>
          <a:p>
            <a:r>
              <a:rPr lang="zh-CN" altLang="en-US" dirty="0" smtClean="0"/>
              <a:t>众多开源的科学计算软件包都提供了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的调用接口，例如著名的计算机视觉库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、三维可视化库</a:t>
            </a:r>
            <a:r>
              <a:rPr lang="en-US" altLang="zh-CN" dirty="0" smtClean="0"/>
              <a:t>VTK</a:t>
            </a:r>
            <a:r>
              <a:rPr lang="zh-CN" altLang="en-US" dirty="0" smtClean="0"/>
              <a:t>、医学图像处理库</a:t>
            </a:r>
            <a:r>
              <a:rPr lang="en-US" altLang="zh-CN" dirty="0" smtClean="0"/>
              <a:t>ITK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专用的科学计算扩展库就更多了，例如经典的科学计算扩展库：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SciPy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，它们分别为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提供了快速数组处理、数值运算以及绘图功能。因此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语言及其众多的扩展库所构成的开发环境十分适合工程技术、科研人员处理实验数据、制作图表，甚至开发科学计算应用程序。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 </a:t>
            </a:r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百万行级不算大数据量，以目前的互联网应用来看，大数据量的起点是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亿条以上。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处理的具体含义，如果是数据载入和分发，用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是很高效的；如果是求一些常用的统计量和求一些基本算法的结果，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也有现成的高效的库，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实现的和并行化的</a:t>
            </a:r>
            <a:endParaRPr lang="en-US" altLang="zh-CN" dirty="0" smtClean="0"/>
          </a:p>
          <a:p>
            <a:r>
              <a:rPr lang="zh-CN" altLang="en-US" dirty="0" smtClean="0"/>
              <a:t>如果是纯粹自己写的算法，没有任何其他可借鉴的，什么库也用不上，用纯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写大数据处理模块是自讨苦吃。</a:t>
            </a: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的优势不在于运行效率，而在于开发效率和高可维护性。针对特定的问题挑选合适的工具，本身也是一项技术能力。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388843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——Python</a:t>
            </a:r>
            <a:r>
              <a:rPr lang="zh-CN" altLang="en-US" dirty="0" smtClean="0"/>
              <a:t>是一种代表简单主义思想的语言。阅读一个良好的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程序就感觉像是在读英语一样，尽管这个英语的要求非常严格！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的这种伪代码本质是它最大的优点之一。它使</a:t>
            </a:r>
            <a:r>
              <a:rPr lang="zh-CN" altLang="en-US" dirty="0"/>
              <a:t>开发</a:t>
            </a:r>
            <a:r>
              <a:rPr lang="zh-CN" altLang="en-US" dirty="0" smtClean="0"/>
              <a:t>者能够专注于解决问题而不是去搞明白语言本身。</a:t>
            </a:r>
          </a:p>
          <a:p>
            <a:r>
              <a:rPr lang="zh-CN" altLang="en-US" dirty="0" smtClean="0"/>
              <a:t>易学</a:t>
            </a:r>
            <a:r>
              <a:rPr lang="en-US" altLang="zh-CN" dirty="0" smtClean="0"/>
              <a:t>——Python</a:t>
            </a:r>
            <a:r>
              <a:rPr lang="zh-CN" altLang="en-US" dirty="0" smtClean="0"/>
              <a:t>极其容易上手。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有极其简单的语法。</a:t>
            </a:r>
          </a:p>
          <a:p>
            <a:r>
              <a:rPr lang="zh-CN" altLang="en-US" dirty="0" smtClean="0"/>
              <a:t>免费、开源</a:t>
            </a:r>
            <a:r>
              <a:rPr lang="en-US" altLang="zh-CN" dirty="0" smtClean="0"/>
              <a:t>——Python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FLOSS</a:t>
            </a:r>
            <a:r>
              <a:rPr lang="zh-CN" altLang="en-US" dirty="0" smtClean="0"/>
              <a:t>（自由</a:t>
            </a:r>
            <a:r>
              <a:rPr lang="en-US" altLang="zh-CN" dirty="0" smtClean="0"/>
              <a:t>/</a:t>
            </a:r>
            <a:r>
              <a:rPr lang="zh-CN" altLang="en-US" dirty="0" smtClean="0"/>
              <a:t>开放源码软件）之一。简单地说，开发者可以自由地发布这个软件的拷贝、阅读它的源代码、对它做改动、把它的一部分用于新的自由软件中。这是为什么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如此优秀的原因之一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它是由一群希望看到一个更加优秀的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的人创造并经常改进着的。</a:t>
            </a:r>
          </a:p>
          <a:p>
            <a:r>
              <a:rPr lang="zh-CN" altLang="en-US" dirty="0" smtClean="0"/>
              <a:t>高层语言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当开发者用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语言编写程序的时候， 无需考虑诸如如何管理程序使用的内存一类的底层细节。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在执行时，首先会将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文件中的源代码编译成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byte code</a:t>
            </a:r>
            <a:r>
              <a:rPr lang="zh-CN" altLang="en-US" dirty="0" smtClean="0"/>
              <a:t>（字节码），然后再由</a:t>
            </a:r>
            <a:r>
              <a:rPr lang="en-US" altLang="zh-CN" dirty="0" smtClean="0"/>
              <a:t>Python Virtual Machine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虚拟机）来执行这些编译好的</a:t>
            </a:r>
            <a:r>
              <a:rPr lang="en-US" altLang="zh-CN" dirty="0" smtClean="0"/>
              <a:t>byte code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这种机制的基本思想跟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是一致的。然而，</a:t>
            </a:r>
            <a:r>
              <a:rPr lang="en-US" altLang="zh-CN" dirty="0" smtClean="0"/>
              <a:t>Python VM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或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VM</a:t>
            </a:r>
            <a:r>
              <a:rPr lang="zh-CN" altLang="en-US" dirty="0" smtClean="0"/>
              <a:t>不同的是，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VM</a:t>
            </a:r>
            <a:r>
              <a:rPr lang="zh-CN" altLang="en-US" dirty="0" smtClean="0"/>
              <a:t>是一种更高级的</a:t>
            </a:r>
            <a:r>
              <a:rPr lang="en-US" altLang="zh-CN" dirty="0" smtClean="0"/>
              <a:t>VM </a:t>
            </a:r>
            <a:r>
              <a:rPr lang="zh-CN" altLang="en-US" dirty="0" smtClean="0"/>
              <a:t>。这里的高级并不是通常意义上的高级，不是说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VM</a:t>
            </a:r>
            <a:r>
              <a:rPr lang="zh-CN" altLang="en-US" dirty="0" smtClean="0"/>
              <a:t>比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或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的功能更强大，而是说和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相比，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VM</a:t>
            </a:r>
            <a:r>
              <a:rPr lang="zh-CN" altLang="en-US" dirty="0" smtClean="0"/>
              <a:t>距离真实机器的距离更远。或者可以这么说，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VM</a:t>
            </a:r>
            <a:r>
              <a:rPr lang="zh-CN" altLang="en-US" dirty="0" smtClean="0"/>
              <a:t>是一种抽象层次更高的</a:t>
            </a:r>
            <a:r>
              <a:rPr lang="en-US" altLang="zh-CN" dirty="0" smtClean="0"/>
              <a:t>Virtual Machine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缩进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开发者有意让违反了缩进规则的程序不能通过编译，以此来强制程序员养成良好的编程习惯。并且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语言利用缩进表示语句块的开始和退出（</a:t>
            </a:r>
            <a:r>
              <a:rPr lang="en-US" altLang="zh-CN" dirty="0" smtClean="0"/>
              <a:t>Off-side</a:t>
            </a:r>
            <a:r>
              <a:rPr lang="zh-CN" altLang="en-US" dirty="0" smtClean="0"/>
              <a:t>规则），而非使用花括号或者某种关键字。增加缩进表示语句块的开始，而减少缩进则表示语句块的退出。缩进成为了语法的一部分。例如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语句：</a:t>
            </a:r>
            <a:endParaRPr lang="en-US" altLang="zh-CN" dirty="0" smtClean="0"/>
          </a:p>
          <a:p>
            <a:r>
              <a:rPr lang="en-US" altLang="zh-CN" dirty="0" smtClean="0"/>
              <a:t>  if 3&gt;2:</a:t>
            </a:r>
          </a:p>
          <a:p>
            <a:r>
              <a:rPr lang="en-US" altLang="zh-CN" dirty="0" smtClean="0"/>
              <a:t>        print(“3&gt;2”)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CA82-1B31-446D-A0DE-3B00C4D289B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2815</Words>
  <Application>Microsoft Office PowerPoint</Application>
  <PresentationFormat>全屏显示(4:3)</PresentationFormat>
  <Paragraphs>282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Python</vt:lpstr>
      <vt:lpstr>幻灯片 2</vt:lpstr>
      <vt:lpstr>幻灯片 3</vt:lpstr>
      <vt:lpstr>幻灯片 4</vt:lpstr>
      <vt:lpstr>幻灯片 5</vt:lpstr>
      <vt:lpstr>Python  大数据</vt:lpstr>
      <vt:lpstr>python的优点</vt:lpstr>
      <vt:lpstr>Python虚拟机</vt:lpstr>
      <vt:lpstr>缩进 </vt:lpstr>
      <vt:lpstr>交互式解释器</vt:lpstr>
      <vt:lpstr>Python注释</vt:lpstr>
      <vt:lpstr>函数、变量、模块</vt:lpstr>
      <vt:lpstr>算术运算符</vt:lpstr>
      <vt:lpstr>比较操作符</vt:lpstr>
      <vt:lpstr>赋值运算符</vt:lpstr>
      <vt:lpstr>位运算</vt:lpstr>
      <vt:lpstr>逻辑运算符</vt:lpstr>
      <vt:lpstr>成员运算符</vt:lpstr>
      <vt:lpstr>is(同一性运算符)和==(相等运算符)</vt:lpstr>
      <vt:lpstr>字符串</vt:lpstr>
      <vt:lpstr>幻灯片 21</vt:lpstr>
      <vt:lpstr>控制语句1</vt:lpstr>
      <vt:lpstr>控制语句2</vt:lpstr>
      <vt:lpstr>列表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kmabc</dc:creator>
  <cp:lastModifiedBy>kmabc</cp:lastModifiedBy>
  <cp:revision>64</cp:revision>
  <dcterms:created xsi:type="dcterms:W3CDTF">2016-09-27T12:22:14Z</dcterms:created>
  <dcterms:modified xsi:type="dcterms:W3CDTF">2017-09-06T08:43:48Z</dcterms:modified>
</cp:coreProperties>
</file>