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94110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87474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164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372836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336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666895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2350562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96984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513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480B0-790A-45A1-8FB0-EF9F3D6FF987}"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63882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E480B0-790A-45A1-8FB0-EF9F3D6FF987}"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4312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E480B0-790A-45A1-8FB0-EF9F3D6FF987}"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20979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E480B0-790A-45A1-8FB0-EF9F3D6FF987}"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210945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480B0-790A-45A1-8FB0-EF9F3D6FF987}"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115739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E480B0-790A-45A1-8FB0-EF9F3D6FF987}"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241986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E480B0-790A-45A1-8FB0-EF9F3D6FF987}"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E64C2-E85D-4D9E-8A9F-8D07F5E541AA}" type="slidenum">
              <a:rPr lang="en-IN" smtClean="0"/>
              <a:t>‹#›</a:t>
            </a:fld>
            <a:endParaRPr lang="en-IN"/>
          </a:p>
        </p:txBody>
      </p:sp>
    </p:spTree>
    <p:extLst>
      <p:ext uri="{BB962C8B-B14F-4D97-AF65-F5344CB8AC3E}">
        <p14:creationId xmlns:p14="http://schemas.microsoft.com/office/powerpoint/2010/main" val="326526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E480B0-790A-45A1-8FB0-EF9F3D6FF987}"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0E64C2-E85D-4D9E-8A9F-8D07F5E541AA}" type="slidenum">
              <a:rPr lang="en-IN" smtClean="0"/>
              <a:t>‹#›</a:t>
            </a:fld>
            <a:endParaRPr lang="en-IN"/>
          </a:p>
        </p:txBody>
      </p:sp>
    </p:spTree>
    <p:extLst>
      <p:ext uri="{BB962C8B-B14F-4D97-AF65-F5344CB8AC3E}">
        <p14:creationId xmlns:p14="http://schemas.microsoft.com/office/powerpoint/2010/main" val="309638857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712" y="1020417"/>
            <a:ext cx="10124661" cy="3140766"/>
          </a:xfrm>
        </p:spPr>
        <p:txBody>
          <a:bodyPr>
            <a:normAutofit/>
          </a:bodyPr>
          <a:lstStyle/>
          <a:p>
            <a:r>
              <a:rPr lang="en-US" sz="9600" b="1" dirty="0" smtClean="0"/>
              <a:t>INTRODUCTION TO MYSQL </a:t>
            </a:r>
            <a:endParaRPr lang="en-IN" sz="9600" b="1" dirty="0"/>
          </a:p>
        </p:txBody>
      </p:sp>
      <p:sp>
        <p:nvSpPr>
          <p:cNvPr id="3" name="Subtitle 2"/>
          <p:cNvSpPr>
            <a:spLocks noGrp="1"/>
          </p:cNvSpPr>
          <p:nvPr>
            <p:ph type="subTitle" idx="1"/>
          </p:nvPr>
        </p:nvSpPr>
        <p:spPr/>
        <p:txBody>
          <a:bodyPr/>
          <a:lstStyle/>
          <a:p>
            <a:r>
              <a:rPr lang="en-US" dirty="0" smtClean="0"/>
              <a:t>                           -</a:t>
            </a:r>
            <a:r>
              <a:rPr lang="en-US" dirty="0" err="1" smtClean="0"/>
              <a:t>Muthu</a:t>
            </a:r>
            <a:r>
              <a:rPr lang="en-US" dirty="0" smtClean="0"/>
              <a:t> </a:t>
            </a:r>
            <a:r>
              <a:rPr lang="en-US" dirty="0" err="1" smtClean="0"/>
              <a:t>Jeya</a:t>
            </a:r>
            <a:r>
              <a:rPr lang="en-US" dirty="0" smtClean="0"/>
              <a:t> K</a:t>
            </a:r>
            <a:endParaRPr lang="en-IN" dirty="0"/>
          </a:p>
        </p:txBody>
      </p:sp>
    </p:spTree>
    <p:extLst>
      <p:ext uri="{BB962C8B-B14F-4D97-AF65-F5344CB8AC3E}">
        <p14:creationId xmlns:p14="http://schemas.microsoft.com/office/powerpoint/2010/main" val="187142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6600" dirty="0" smtClean="0"/>
              <a:t>THANK YOU</a:t>
            </a:r>
            <a:endParaRPr lang="en-IN" sz="6600" dirty="0"/>
          </a:p>
        </p:txBody>
      </p:sp>
    </p:spTree>
    <p:extLst>
      <p:ext uri="{BB962C8B-B14F-4D97-AF65-F5344CB8AC3E}">
        <p14:creationId xmlns:p14="http://schemas.microsoft.com/office/powerpoint/2010/main" val="37235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86900" cy="845820"/>
          </a:xfrm>
        </p:spPr>
        <p:txBody>
          <a:bodyPr/>
          <a:lstStyle/>
          <a:p>
            <a:r>
              <a:rPr lang="en-US" dirty="0" smtClean="0"/>
              <a:t>MYSQL INTRO</a:t>
            </a:r>
            <a:endParaRPr lang="en-IN" dirty="0"/>
          </a:p>
        </p:txBody>
      </p:sp>
      <p:sp>
        <p:nvSpPr>
          <p:cNvPr id="3" name="Content Placeholder 2"/>
          <p:cNvSpPr>
            <a:spLocks noGrp="1"/>
          </p:cNvSpPr>
          <p:nvPr>
            <p:ph idx="1"/>
          </p:nvPr>
        </p:nvSpPr>
        <p:spPr>
          <a:xfrm>
            <a:off x="0" y="640080"/>
            <a:ext cx="12192000" cy="6217920"/>
          </a:xfrm>
        </p:spPr>
        <p:txBody>
          <a:bodyPr>
            <a:normAutofit fontScale="85000" lnSpcReduction="20000"/>
          </a:bodyPr>
          <a:lstStyle/>
          <a:p>
            <a:r>
              <a:rPr lang="en-US" sz="2000" dirty="0" smtClean="0"/>
              <a:t>MySQL is an open-source, relational database management system (RDBMS) that uses Structured Query Language (SQL) for managing and manipulating databases. It is one of the most popular databases used by developers due to its speed, reliability, and ease of use.</a:t>
            </a:r>
          </a:p>
          <a:p>
            <a:pPr marL="0" indent="0">
              <a:buNone/>
            </a:pPr>
            <a:r>
              <a:rPr lang="en-US" sz="2000" b="1" dirty="0" smtClean="0"/>
              <a:t>Key Features Of MYSQL:</a:t>
            </a:r>
          </a:p>
          <a:p>
            <a:r>
              <a:rPr lang="en-US" sz="2000" b="1" dirty="0" smtClean="0"/>
              <a:t>Open </a:t>
            </a:r>
            <a:r>
              <a:rPr lang="en-US" sz="2000" b="1" dirty="0" err="1" smtClean="0"/>
              <a:t>source:</a:t>
            </a:r>
            <a:r>
              <a:rPr lang="en-US" sz="2000" dirty="0" err="1" smtClean="0"/>
              <a:t>is</a:t>
            </a:r>
            <a:r>
              <a:rPr lang="en-US" sz="2000" dirty="0" smtClean="0"/>
              <a:t> free to use and its source code is available for anyone to view, modify, or distribute under the terms of the GNU General Public License (GPL).</a:t>
            </a:r>
            <a:endParaRPr lang="en-US" sz="2000" b="1" dirty="0" smtClean="0"/>
          </a:p>
          <a:p>
            <a:r>
              <a:rPr lang="en-US" sz="2000" b="1" dirty="0" smtClean="0"/>
              <a:t>Relational </a:t>
            </a:r>
            <a:r>
              <a:rPr lang="en-US" sz="2000" b="1" dirty="0" err="1" smtClean="0"/>
              <a:t>Database:</a:t>
            </a:r>
            <a:r>
              <a:rPr lang="en-US" sz="2000" dirty="0" err="1" smtClean="0"/>
              <a:t>is</a:t>
            </a:r>
            <a:r>
              <a:rPr lang="en-US" sz="2000" dirty="0" smtClean="0"/>
              <a:t> a relational database, which means data is stored in tables with rows and columns. These tables are related to each other using keys.</a:t>
            </a:r>
            <a:endParaRPr lang="en-US" sz="2000" b="1" dirty="0" smtClean="0"/>
          </a:p>
          <a:p>
            <a:r>
              <a:rPr lang="en-US" sz="2000" b="1" dirty="0" smtClean="0"/>
              <a:t>Cross </a:t>
            </a:r>
            <a:r>
              <a:rPr lang="en-US" sz="2000" b="1" dirty="0" err="1" smtClean="0"/>
              <a:t>Platform:</a:t>
            </a:r>
            <a:r>
              <a:rPr lang="en-US" sz="2000" dirty="0" err="1" smtClean="0"/>
              <a:t>runs</a:t>
            </a:r>
            <a:r>
              <a:rPr lang="en-US" sz="2000" dirty="0" smtClean="0"/>
              <a:t> on various platforms, including Windows, Linux, </a:t>
            </a:r>
            <a:r>
              <a:rPr lang="en-US" sz="2000" dirty="0" err="1" smtClean="0"/>
              <a:t>macOS</a:t>
            </a:r>
            <a:r>
              <a:rPr lang="en-US" sz="2000" dirty="0" smtClean="0"/>
              <a:t>, and others, making it a versatile option for developers.</a:t>
            </a:r>
            <a:endParaRPr lang="en-US" sz="2000" b="1" dirty="0" smtClean="0"/>
          </a:p>
          <a:p>
            <a:r>
              <a:rPr lang="en-US" sz="2000" b="1" dirty="0" smtClean="0"/>
              <a:t>Support for </a:t>
            </a:r>
            <a:r>
              <a:rPr lang="en-US" sz="2000" b="1" dirty="0" err="1" smtClean="0"/>
              <a:t>SQL:</a:t>
            </a:r>
            <a:r>
              <a:rPr lang="en-US" sz="2000" dirty="0" err="1" smtClean="0"/>
              <a:t>uses</a:t>
            </a:r>
            <a:r>
              <a:rPr lang="en-US" sz="2000" dirty="0" smtClean="0"/>
              <a:t> SQL (Structured Query Language) to manage data. SQL allows for defining, querying, modifying, and managing data in the database.</a:t>
            </a:r>
            <a:endParaRPr lang="en-US" sz="2000" b="1" dirty="0" smtClean="0"/>
          </a:p>
          <a:p>
            <a:r>
              <a:rPr lang="en-US" sz="2000" b="1" dirty="0" smtClean="0"/>
              <a:t>High </a:t>
            </a:r>
            <a:r>
              <a:rPr lang="en-US" sz="2000" b="1" dirty="0" err="1" smtClean="0"/>
              <a:t>Performance:</a:t>
            </a:r>
            <a:r>
              <a:rPr lang="en-US" sz="2000" dirty="0" err="1" smtClean="0"/>
              <a:t>is</a:t>
            </a:r>
            <a:r>
              <a:rPr lang="en-US" sz="2000" dirty="0" smtClean="0"/>
              <a:t> known for its high performance and ability to handle large databases with millions of records while maintaining fast response times.</a:t>
            </a:r>
            <a:endParaRPr lang="en-US" sz="2000" b="1" dirty="0" smtClean="0"/>
          </a:p>
          <a:p>
            <a:r>
              <a:rPr lang="en-US" sz="2000" b="1" dirty="0" smtClean="0"/>
              <a:t>ACID </a:t>
            </a:r>
            <a:r>
              <a:rPr lang="en-US" sz="2000" b="1" dirty="0" err="1" smtClean="0"/>
              <a:t>Compliant:</a:t>
            </a:r>
            <a:r>
              <a:rPr lang="en-US" sz="2000" dirty="0" err="1" smtClean="0"/>
              <a:t>supports</a:t>
            </a:r>
            <a:r>
              <a:rPr lang="en-US" sz="2000" dirty="0" smtClean="0"/>
              <a:t> ACID (Atomicity, Consistency, Isolation, Durability) properties, ensuring reliable transactions and data integrity.</a:t>
            </a:r>
            <a:endParaRPr lang="en-US" sz="2000" b="1" dirty="0" smtClean="0"/>
          </a:p>
          <a:p>
            <a:r>
              <a:rPr lang="en-US" sz="2000" b="1" dirty="0" err="1" smtClean="0"/>
              <a:t>Scalability:</a:t>
            </a:r>
            <a:r>
              <a:rPr lang="en-US" sz="2000" dirty="0" err="1" smtClean="0"/>
              <a:t>can</a:t>
            </a:r>
            <a:r>
              <a:rPr lang="en-US" sz="2000" dirty="0" smtClean="0"/>
              <a:t> handle a small to large number of records and can be scaled as needed, from small applications to large enterprise-level systems.</a:t>
            </a:r>
            <a:endParaRPr lang="en-US" sz="2000" b="1" dirty="0" smtClean="0"/>
          </a:p>
          <a:p>
            <a:r>
              <a:rPr lang="en-US" sz="2000" b="1" dirty="0" err="1" smtClean="0"/>
              <a:t>Backup&amp;Recovery:</a:t>
            </a:r>
            <a:r>
              <a:rPr lang="en-US" sz="2000" dirty="0" err="1" smtClean="0"/>
              <a:t>provides</a:t>
            </a:r>
            <a:r>
              <a:rPr lang="en-US" sz="2000" dirty="0" smtClean="0"/>
              <a:t> features for backing up databases and restoring them when necessary. It offers both physical and logical backup options.</a:t>
            </a:r>
            <a:endParaRPr lang="en-US" sz="2000" b="1" dirty="0" smtClean="0"/>
          </a:p>
          <a:p>
            <a:r>
              <a:rPr lang="en-US" sz="2000" b="1" dirty="0" err="1" smtClean="0"/>
              <a:t>Security:</a:t>
            </a:r>
            <a:r>
              <a:rPr lang="en-US" sz="2000" dirty="0" err="1" smtClean="0"/>
              <a:t>supports</a:t>
            </a:r>
            <a:r>
              <a:rPr lang="en-US" sz="2000" dirty="0" smtClean="0"/>
              <a:t> user authentication, encryption of data, and access control features to ensure secure data management.</a:t>
            </a:r>
            <a:endParaRPr lang="en-US" sz="2000" b="1" dirty="0" smtClean="0"/>
          </a:p>
          <a:p>
            <a:endParaRPr lang="en-IN" sz="2000" b="1" dirty="0"/>
          </a:p>
        </p:txBody>
      </p:sp>
    </p:spTree>
    <p:extLst>
      <p:ext uri="{BB962C8B-B14F-4D97-AF65-F5344CB8AC3E}">
        <p14:creationId xmlns:p14="http://schemas.microsoft.com/office/powerpoint/2010/main" val="3841227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Components of MySQL</a:t>
            </a:r>
            <a:endParaRPr lang="en-IN" sz="6000" b="1" dirty="0"/>
          </a:p>
        </p:txBody>
      </p:sp>
      <p:sp>
        <p:nvSpPr>
          <p:cNvPr id="4" name="Rectangle 1"/>
          <p:cNvSpPr>
            <a:spLocks noGrp="1" noChangeArrowheads="1"/>
          </p:cNvSpPr>
          <p:nvPr>
            <p:ph idx="1"/>
          </p:nvPr>
        </p:nvSpPr>
        <p:spPr bwMode="auto">
          <a:xfrm>
            <a:off x="437322" y="2232977"/>
            <a:ext cx="1110532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MySQL Server</a:t>
            </a:r>
            <a:r>
              <a:rPr kumimoji="0" lang="en-US" altLang="en-US" b="0" i="0" u="none" strike="noStrike" cap="none" normalizeH="0" baseline="0" dirty="0" smtClean="0">
                <a:ln>
                  <a:noFill/>
                </a:ln>
                <a:solidFill>
                  <a:schemeClr val="tx1"/>
                </a:solidFill>
                <a:effectLst/>
              </a:rPr>
              <a:t>: Core engine that handles database operations.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MySQL Client</a:t>
            </a:r>
            <a:r>
              <a:rPr kumimoji="0" lang="en-US" altLang="en-US" b="0" i="0" u="none" strike="noStrike" cap="none" normalizeH="0" baseline="0" dirty="0" smtClean="0">
                <a:ln>
                  <a:noFill/>
                </a:ln>
                <a:solidFill>
                  <a:schemeClr val="tx1"/>
                </a:solidFill>
                <a:effectLst/>
              </a:rPr>
              <a:t>: Interface to interact with the MySQL server (e.g., MySQL Shell, MySQL Workbench).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MySQL Database</a:t>
            </a:r>
            <a:r>
              <a:rPr kumimoji="0" lang="en-US" altLang="en-US" b="0" i="0" u="none" strike="noStrike" cap="none" normalizeH="0" baseline="0" dirty="0" smtClean="0">
                <a:ln>
                  <a:noFill/>
                </a:ln>
                <a:solidFill>
                  <a:schemeClr val="tx1"/>
                </a:solidFill>
                <a:effectLst/>
              </a:rPr>
              <a:t>: A collection of tables that hold the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MySQL Tables</a:t>
            </a:r>
            <a:r>
              <a:rPr kumimoji="0" lang="en-US" altLang="en-US" b="0" i="0" u="none" strike="noStrike" cap="none" normalizeH="0" baseline="0" dirty="0" smtClean="0">
                <a:ln>
                  <a:noFill/>
                </a:ln>
                <a:solidFill>
                  <a:schemeClr val="tx1"/>
                </a:solidFill>
                <a:effectLst/>
              </a:rPr>
              <a:t>: Data is organized into tables (rows and columns).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MySQL Users</a:t>
            </a:r>
            <a:r>
              <a:rPr kumimoji="0" lang="en-US" altLang="en-US" b="0" i="0" u="none" strike="noStrike" cap="none" normalizeH="0" baseline="0" dirty="0" smtClean="0">
                <a:ln>
                  <a:noFill/>
                </a:ln>
                <a:solidFill>
                  <a:schemeClr val="tx1"/>
                </a:solidFill>
                <a:effectLst/>
              </a:rPr>
              <a:t>: Manage user accounts and access levels. </a:t>
            </a:r>
          </a:p>
        </p:txBody>
      </p:sp>
    </p:spTree>
    <p:extLst>
      <p:ext uri="{BB962C8B-B14F-4D97-AF65-F5344CB8AC3E}">
        <p14:creationId xmlns:p14="http://schemas.microsoft.com/office/powerpoint/2010/main" val="423735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lstStyle/>
          <a:p>
            <a:r>
              <a:rPr lang="en-IN" dirty="0" smtClean="0"/>
              <a:t>MySQL Architecture</a:t>
            </a:r>
            <a:endParaRPr lang="en-IN" dirty="0"/>
          </a:p>
        </p:txBody>
      </p:sp>
      <p:sp>
        <p:nvSpPr>
          <p:cNvPr id="4" name="Rectangle 1"/>
          <p:cNvSpPr>
            <a:spLocks noGrp="1" noChangeArrowheads="1"/>
          </p:cNvSpPr>
          <p:nvPr>
            <p:ph idx="1"/>
          </p:nvPr>
        </p:nvSpPr>
        <p:spPr bwMode="auto">
          <a:xfrm>
            <a:off x="212035" y="1631743"/>
            <a:ext cx="1171492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Client-Server Model</a:t>
            </a:r>
            <a:r>
              <a:rPr kumimoji="0" lang="en-US" altLang="en-US" sz="24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rPr>
              <a:t>Clients (users, applications) send queries to the MySQL Server.</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rPr>
              <a:t>MySQL Server processes and returns the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Storage Engine</a:t>
            </a:r>
            <a:r>
              <a:rPr kumimoji="0" lang="en-US" altLang="en-US" sz="24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rPr>
              <a:t>MySQL supports multiple storage engines like </a:t>
            </a:r>
            <a:r>
              <a:rPr kumimoji="0" lang="en-US" altLang="en-US" sz="2000" b="0" i="0" u="none" strike="noStrike" cap="none" normalizeH="0" baseline="0" dirty="0" err="1" smtClean="0">
                <a:ln>
                  <a:noFill/>
                </a:ln>
                <a:solidFill>
                  <a:schemeClr val="tx1"/>
                </a:solidFill>
                <a:effectLst/>
              </a:rPr>
              <a:t>InnoDB</a:t>
            </a:r>
            <a:r>
              <a:rPr kumimoji="0" lang="en-US" altLang="en-US" sz="2000" b="0" i="0" u="none" strike="noStrike" cap="none" normalizeH="0" baseline="0" dirty="0" smtClean="0">
                <a:ln>
                  <a:noFill/>
                </a:ln>
                <a:solidFill>
                  <a:schemeClr val="tx1"/>
                </a:solidFill>
                <a:effectLst/>
              </a:rPr>
              <a:t> and </a:t>
            </a:r>
            <a:r>
              <a:rPr kumimoji="0" lang="en-US" altLang="en-US" sz="2000" b="0" i="0" u="none" strike="noStrike" cap="none" normalizeH="0" baseline="0" dirty="0" err="1" smtClean="0">
                <a:ln>
                  <a:noFill/>
                </a:ln>
                <a:solidFill>
                  <a:schemeClr val="tx1"/>
                </a:solidFill>
                <a:effectLst/>
              </a:rPr>
              <a:t>MyISAM</a:t>
            </a:r>
            <a:r>
              <a:rPr kumimoji="0" lang="en-US" altLang="en-US" sz="20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smtClean="0">
                <a:latin typeface="Calibri" panose="020F0502020204030204" pitchFamily="34" charset="0"/>
                <a:ea typeface="Calibri" panose="020F0502020204030204" pitchFamily="34" charset="0"/>
                <a:cs typeface="Calibri" panose="020F0502020204030204" pitchFamily="34" charset="0"/>
              </a:rPr>
              <a:t>MySQL Data Types</a:t>
            </a: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b="1" dirty="0" smtClean="0"/>
              <a:t>Numeric Types: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smtClean="0"/>
              <a:t>         </a:t>
            </a:r>
            <a:r>
              <a:rPr kumimoji="0" lang="en-US" altLang="en-US" sz="1600" b="1" i="0" u="none" strike="noStrike" cap="none" normalizeH="0" dirty="0" smtClean="0">
                <a:ln>
                  <a:noFill/>
                </a:ln>
                <a:solidFill>
                  <a:schemeClr val="tx1"/>
                </a:solidFill>
                <a:effectLst/>
              </a:rPr>
              <a:t> </a:t>
            </a:r>
            <a:r>
              <a:rPr lang="en-US" altLang="en-US" sz="1600" dirty="0" smtClean="0"/>
              <a:t>INT,DECIMAL,FLOAT,DOUBLE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smtClean="0">
                <a:ln>
                  <a:noFill/>
                </a:ln>
                <a:solidFill>
                  <a:schemeClr val="tx1"/>
                </a:solidFill>
                <a:effectLst/>
              </a:rPr>
              <a:t>String</a:t>
            </a:r>
            <a:r>
              <a:rPr kumimoji="0" lang="en-US" altLang="en-US" sz="1600" b="1" i="0" u="none" strike="noStrike" cap="none" normalizeH="0" dirty="0" smtClean="0">
                <a:ln>
                  <a:noFill/>
                </a:ln>
                <a:solidFill>
                  <a:schemeClr val="tx1"/>
                </a:solidFill>
                <a:effectLst/>
              </a:rPr>
              <a:t> Types: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t> </a:t>
            </a:r>
            <a:r>
              <a:rPr lang="en-US" altLang="en-US" sz="1600" b="1" dirty="0" smtClean="0"/>
              <a:t>         </a:t>
            </a:r>
            <a:r>
              <a:rPr lang="en-US" altLang="en-US" sz="1600" dirty="0" smtClean="0"/>
              <a:t>VARCHAR,TEXT,CHAR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smtClean="0">
                <a:ln>
                  <a:noFill/>
                </a:ln>
                <a:solidFill>
                  <a:schemeClr val="tx1"/>
                </a:solidFill>
                <a:effectLst/>
              </a:rPr>
              <a:t>Date</a:t>
            </a:r>
            <a:r>
              <a:rPr kumimoji="0" lang="en-US" altLang="en-US" sz="1600" b="1" i="0" u="none" strike="noStrike" cap="none" normalizeH="0" dirty="0" smtClean="0">
                <a:ln>
                  <a:noFill/>
                </a:ln>
                <a:solidFill>
                  <a:schemeClr val="tx1"/>
                </a:solidFill>
                <a:effectLst/>
              </a:rPr>
              <a:t> and Time Types: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smtClean="0"/>
              <a:t>          </a:t>
            </a:r>
            <a:r>
              <a:rPr lang="en-US" altLang="en-US" sz="1600" dirty="0" smtClean="0"/>
              <a:t>DATE,DATETIME,TIME,YEAR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smtClean="0">
                <a:ln>
                  <a:noFill/>
                </a:ln>
                <a:solidFill>
                  <a:schemeClr val="tx1"/>
                </a:solidFill>
                <a:effectLst/>
              </a:rPr>
              <a:t>Binary</a:t>
            </a:r>
            <a:r>
              <a:rPr kumimoji="0" lang="en-US" altLang="en-US" sz="1600" b="1" i="0" u="none" strike="noStrike" cap="none" normalizeH="0" dirty="0" smtClean="0">
                <a:ln>
                  <a:noFill/>
                </a:ln>
                <a:solidFill>
                  <a:schemeClr val="tx1"/>
                </a:solidFill>
                <a:effectLst/>
              </a:rPr>
              <a:t> Types: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t> </a:t>
            </a:r>
            <a:r>
              <a:rPr lang="en-US" altLang="en-US" sz="1600" b="1" dirty="0" smtClean="0"/>
              <a:t>      </a:t>
            </a:r>
            <a:r>
              <a:rPr lang="en-US" altLang="en-US" sz="1600" dirty="0" smtClean="0"/>
              <a:t>BLOB,VARBINARY</a:t>
            </a:r>
            <a:endParaRPr kumimoji="0" lang="en-US" altLang="en-US" sz="16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4104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MySQL Command Types</a:t>
            </a:r>
            <a:endParaRPr lang="en-IN" b="1" dirty="0"/>
          </a:p>
        </p:txBody>
      </p:sp>
      <p:sp>
        <p:nvSpPr>
          <p:cNvPr id="3" name="Content Placeholder 2"/>
          <p:cNvSpPr>
            <a:spLocks noGrp="1"/>
          </p:cNvSpPr>
          <p:nvPr>
            <p:ph idx="1"/>
          </p:nvPr>
        </p:nvSpPr>
        <p:spPr/>
        <p:txBody>
          <a:bodyPr>
            <a:normAutofit fontScale="47500" lnSpcReduction="20000"/>
          </a:bodyPr>
          <a:lstStyle/>
          <a:p>
            <a:r>
              <a:rPr lang="en-US" sz="3100" b="1" dirty="0" smtClean="0"/>
              <a:t>DDL(Data Deficient Language):</a:t>
            </a:r>
          </a:p>
          <a:p>
            <a:pPr marL="0" indent="0">
              <a:buNone/>
            </a:pPr>
            <a:r>
              <a:rPr lang="en-US" sz="3100" dirty="0"/>
              <a:t> </a:t>
            </a:r>
            <a:r>
              <a:rPr lang="en-US" sz="3100" dirty="0" smtClean="0"/>
              <a:t>       Defines and modifies the structure of database objects</a:t>
            </a:r>
            <a:endParaRPr lang="en-IN" sz="3100" dirty="0"/>
          </a:p>
          <a:p>
            <a:pPr marL="0" indent="0">
              <a:buNone/>
            </a:pPr>
            <a:r>
              <a:rPr lang="en-US" sz="3100" dirty="0" smtClean="0"/>
              <a:t>        </a:t>
            </a:r>
            <a:r>
              <a:rPr lang="en-IN" sz="3100" dirty="0" smtClean="0"/>
              <a:t>CREATE, ALTER, DROP, TRUNCATE, RENAME</a:t>
            </a:r>
          </a:p>
          <a:p>
            <a:r>
              <a:rPr lang="en-US" sz="3100" b="1" dirty="0" smtClean="0"/>
              <a:t>DML(Data Manipulation Language):</a:t>
            </a:r>
          </a:p>
          <a:p>
            <a:pPr marL="0" indent="0">
              <a:buNone/>
            </a:pPr>
            <a:r>
              <a:rPr lang="en-US" sz="3100" dirty="0"/>
              <a:t> </a:t>
            </a:r>
            <a:r>
              <a:rPr lang="en-US" sz="3100" dirty="0" smtClean="0"/>
              <a:t>       Manipulates the data stored within the database objects</a:t>
            </a:r>
          </a:p>
          <a:p>
            <a:pPr marL="0" indent="0">
              <a:buNone/>
            </a:pPr>
            <a:r>
              <a:rPr lang="en-IN" sz="3100" dirty="0" smtClean="0"/>
              <a:t>         SELECT, INSERT, UPDATE, DELETE</a:t>
            </a:r>
          </a:p>
          <a:p>
            <a:r>
              <a:rPr lang="en-US" sz="3100" b="1" dirty="0" smtClean="0"/>
              <a:t>DCL(Data control Language)</a:t>
            </a:r>
          </a:p>
          <a:p>
            <a:pPr marL="457200" lvl="1" indent="0">
              <a:buNone/>
            </a:pPr>
            <a:r>
              <a:rPr lang="en-US" sz="3100" dirty="0" smtClean="0"/>
              <a:t>Controls access to the database and its objects</a:t>
            </a:r>
          </a:p>
          <a:p>
            <a:pPr marL="0" indent="0">
              <a:buNone/>
            </a:pPr>
            <a:r>
              <a:rPr lang="en-US" sz="3100" dirty="0" smtClean="0"/>
              <a:t>       GRANT,REVOKE</a:t>
            </a:r>
          </a:p>
          <a:p>
            <a:r>
              <a:rPr lang="en-US" sz="3100" b="1" dirty="0" smtClean="0"/>
              <a:t>TCL(Transaction Control Language)</a:t>
            </a:r>
            <a:r>
              <a:rPr lang="en-US" sz="3100" dirty="0" smtClean="0"/>
              <a:t> </a:t>
            </a:r>
          </a:p>
          <a:p>
            <a:pPr marL="457200" lvl="1" indent="0">
              <a:buNone/>
            </a:pPr>
            <a:r>
              <a:rPr lang="en-US" sz="3100" dirty="0" smtClean="0"/>
              <a:t>Manages transactions within the database</a:t>
            </a:r>
          </a:p>
          <a:p>
            <a:pPr marL="457200" lvl="1" indent="0">
              <a:buNone/>
            </a:pPr>
            <a:r>
              <a:rPr lang="en-US" sz="3100" dirty="0" smtClean="0"/>
              <a:t>COMMIT, ROLLBACK, SAVEPOINT, SET TRANSACTION</a:t>
            </a:r>
          </a:p>
          <a:p>
            <a:pPr marL="0" indent="0">
              <a:buNone/>
            </a:pPr>
            <a:endParaRPr lang="en-IN" dirty="0"/>
          </a:p>
        </p:txBody>
      </p:sp>
    </p:spTree>
    <p:extLst>
      <p:ext uri="{BB962C8B-B14F-4D97-AF65-F5344CB8AC3E}">
        <p14:creationId xmlns:p14="http://schemas.microsoft.com/office/powerpoint/2010/main" val="109237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MySQL Querying Dara</a:t>
            </a:r>
            <a:endParaRPr lang="en-IN" sz="6000" b="1" dirty="0"/>
          </a:p>
        </p:txBody>
      </p:sp>
      <p:sp>
        <p:nvSpPr>
          <p:cNvPr id="4" name="Rectangle 1"/>
          <p:cNvSpPr>
            <a:spLocks noGrp="1" noChangeArrowheads="1"/>
          </p:cNvSpPr>
          <p:nvPr>
            <p:ph idx="1"/>
          </p:nvPr>
        </p:nvSpPr>
        <p:spPr bwMode="auto">
          <a:xfrm>
            <a:off x="838200" y="2170024"/>
            <a:ext cx="11803380"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SELECT</a:t>
            </a:r>
            <a:r>
              <a:rPr kumimoji="0" lang="en-US" altLang="en-US"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Retrieve data from a table.</a:t>
            </a:r>
          </a:p>
          <a:p>
            <a:pPr marL="457200" lvl="1" indent="0"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chemeClr val="tx1"/>
                </a:solidFill>
                <a:effectLst/>
              </a:rPr>
              <a:t>SELECT * FROM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WHERE</a:t>
            </a:r>
            <a:r>
              <a:rPr kumimoji="0" lang="en-US" altLang="en-US"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Filter results.</a:t>
            </a:r>
          </a:p>
          <a:p>
            <a:pPr marL="457200" lvl="1" indent="0"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chemeClr val="tx1"/>
                </a:solidFill>
                <a:effectLst/>
              </a:rPr>
              <a:t>SELECT * FROM students WHERE age &gt; 18;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ORDER BY</a:t>
            </a:r>
            <a:r>
              <a:rPr kumimoji="0" lang="en-US" altLang="en-US"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Sort results.</a:t>
            </a:r>
          </a:p>
          <a:p>
            <a:pPr marL="457200" lvl="1" indent="0"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chemeClr val="tx1"/>
                </a:solidFill>
                <a:effectLst/>
              </a:rPr>
              <a:t>SELECT * FROM students ORDER BY age DESC;</a:t>
            </a:r>
            <a:endParaRPr lang="en-US" altLang="en-US" sz="2800" dirty="0"/>
          </a:p>
        </p:txBody>
      </p:sp>
    </p:spTree>
    <p:extLst>
      <p:ext uri="{BB962C8B-B14F-4D97-AF65-F5344CB8AC3E}">
        <p14:creationId xmlns:p14="http://schemas.microsoft.com/office/powerpoint/2010/main" val="383879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MySQL Indexing</a:t>
            </a:r>
            <a:endParaRPr lang="en-IN" b="1" dirty="0"/>
          </a:p>
        </p:txBody>
      </p:sp>
      <p:sp>
        <p:nvSpPr>
          <p:cNvPr id="3" name="Content Placeholder 2"/>
          <p:cNvSpPr>
            <a:spLocks noGrp="1"/>
          </p:cNvSpPr>
          <p:nvPr>
            <p:ph idx="1"/>
          </p:nvPr>
        </p:nvSpPr>
        <p:spPr/>
        <p:txBody>
          <a:bodyPr>
            <a:normAutofit/>
          </a:bodyPr>
          <a:lstStyle/>
          <a:p>
            <a:r>
              <a:rPr lang="en-US" dirty="0" smtClean="0"/>
              <a:t>An index is a data structure used to speed up data retrieval.</a:t>
            </a:r>
            <a:endParaRPr lang="en-US" dirty="0"/>
          </a:p>
          <a:p>
            <a:pPr marL="0" indent="0">
              <a:buNone/>
            </a:pPr>
            <a:r>
              <a:rPr lang="en-US" sz="3600" b="1" dirty="0" smtClean="0"/>
              <a:t>Types of Indexes</a:t>
            </a:r>
            <a:r>
              <a:rPr lang="en-US" dirty="0" smtClean="0"/>
              <a:t>:</a:t>
            </a:r>
          </a:p>
          <a:p>
            <a:r>
              <a:rPr lang="en-US" dirty="0" smtClean="0"/>
              <a:t>Primary Index:</a:t>
            </a:r>
          </a:p>
          <a:p>
            <a:pPr marL="0" indent="0">
              <a:buNone/>
            </a:pPr>
            <a:r>
              <a:rPr lang="en-US" dirty="0"/>
              <a:t> </a:t>
            </a:r>
            <a:r>
              <a:rPr lang="en-US" dirty="0" smtClean="0"/>
              <a:t>        </a:t>
            </a:r>
            <a:r>
              <a:rPr lang="en-IN" dirty="0" smtClean="0"/>
              <a:t>Uniquely identifies records.</a:t>
            </a:r>
            <a:endParaRPr lang="en-US" dirty="0" smtClean="0"/>
          </a:p>
          <a:p>
            <a:r>
              <a:rPr lang="en-US" dirty="0" smtClean="0"/>
              <a:t>Unique Index:</a:t>
            </a:r>
          </a:p>
          <a:p>
            <a:pPr marL="0" indent="0">
              <a:buNone/>
            </a:pPr>
            <a:r>
              <a:rPr lang="en-US" dirty="0" smtClean="0"/>
              <a:t>         </a:t>
            </a:r>
            <a:r>
              <a:rPr lang="en-IN" dirty="0" smtClean="0"/>
              <a:t>Prevents duplicate values in a column.</a:t>
            </a:r>
            <a:endParaRPr lang="en-US" dirty="0" smtClean="0"/>
          </a:p>
          <a:p>
            <a:r>
              <a:rPr lang="en-US" dirty="0" smtClean="0"/>
              <a:t>Full-text Index:</a:t>
            </a:r>
          </a:p>
          <a:p>
            <a:pPr marL="0" indent="0">
              <a:buNone/>
            </a:pPr>
            <a:r>
              <a:rPr lang="en-US" dirty="0"/>
              <a:t> </a:t>
            </a:r>
            <a:r>
              <a:rPr lang="en-US" dirty="0" smtClean="0"/>
              <a:t>          </a:t>
            </a:r>
            <a:r>
              <a:rPr lang="en-IN" dirty="0" smtClean="0"/>
              <a:t>Prevents duplicate values in a column.</a:t>
            </a:r>
            <a:endParaRPr lang="en-US" dirty="0" smtClean="0"/>
          </a:p>
          <a:p>
            <a:pPr marL="0" indent="0">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41394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365125"/>
            <a:ext cx="10965180" cy="1325563"/>
          </a:xfrm>
        </p:spPr>
        <p:txBody>
          <a:bodyPr/>
          <a:lstStyle/>
          <a:p>
            <a:r>
              <a:rPr lang="en-US" b="1" dirty="0" smtClean="0"/>
              <a:t>MySQL Keys</a:t>
            </a:r>
            <a:endParaRPr lang="en-IN" b="1" dirty="0"/>
          </a:p>
        </p:txBody>
      </p:sp>
      <p:sp>
        <p:nvSpPr>
          <p:cNvPr id="4" name="Rectangle 1"/>
          <p:cNvSpPr>
            <a:spLocks noGrp="1" noChangeArrowheads="1"/>
          </p:cNvSpPr>
          <p:nvPr>
            <p:ph idx="1"/>
          </p:nvPr>
        </p:nvSpPr>
        <p:spPr bwMode="auto">
          <a:xfrm>
            <a:off x="838200" y="2629588"/>
            <a:ext cx="1010809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Primary Key</a:t>
            </a:r>
            <a:r>
              <a:rPr kumimoji="0" lang="en-US" altLang="en-US" b="0" i="0" u="none" strike="noStrike" cap="none" normalizeH="0" baseline="0" dirty="0" smtClean="0">
                <a:ln>
                  <a:noFill/>
                </a:ln>
                <a:solidFill>
                  <a:schemeClr val="tx1"/>
                </a:solidFill>
                <a:effectLst/>
              </a:rPr>
              <a:t>: Uniquely identifies each record in a table.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Foreign Key</a:t>
            </a:r>
            <a:r>
              <a:rPr kumimoji="0" lang="en-US" altLang="en-US" b="0" i="0" u="none" strike="noStrike" cap="none" normalizeH="0" baseline="0" dirty="0" smtClean="0">
                <a:ln>
                  <a:noFill/>
                </a:ln>
                <a:solidFill>
                  <a:schemeClr val="tx1"/>
                </a:solidFill>
                <a:effectLst/>
              </a:rPr>
              <a:t>: A reference to a primary key in another table to establish a relationship.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Unique Key</a:t>
            </a:r>
            <a:r>
              <a:rPr kumimoji="0" lang="en-US" altLang="en-US" b="0" i="0" u="none" strike="noStrike" cap="none" normalizeH="0" baseline="0" dirty="0" smtClean="0">
                <a:ln>
                  <a:noFill/>
                </a:ln>
                <a:solidFill>
                  <a:schemeClr val="tx1"/>
                </a:solidFill>
                <a:effectLst/>
              </a:rPr>
              <a:t>: Ensures all values in a column are unique.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371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4" name="Rectangle 1"/>
          <p:cNvSpPr>
            <a:spLocks noGrp="1" noChangeArrowheads="1"/>
          </p:cNvSpPr>
          <p:nvPr>
            <p:ph idx="1"/>
          </p:nvPr>
        </p:nvSpPr>
        <p:spPr bwMode="auto">
          <a:xfrm>
            <a:off x="838201" y="2739410"/>
            <a:ext cx="105156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rPr>
              <a:t>MySQL is a powerful and reliable RDBMS used by developers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rPr>
              <a:t>It is well-suited for both small and large-scale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rPr>
              <a:t>Key skills include understanding SQL syntax, indexing, and database optimization. </a:t>
            </a:r>
          </a:p>
        </p:txBody>
      </p:sp>
    </p:spTree>
    <p:extLst>
      <p:ext uri="{BB962C8B-B14F-4D97-AF65-F5344CB8AC3E}">
        <p14:creationId xmlns:p14="http://schemas.microsoft.com/office/powerpoint/2010/main" val="1576084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668</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INTRODUCTION TO MYSQL </vt:lpstr>
      <vt:lpstr>MYSQL INTRO</vt:lpstr>
      <vt:lpstr>Components of MySQL</vt:lpstr>
      <vt:lpstr>MySQL Architecture</vt:lpstr>
      <vt:lpstr>MySQL Command Types</vt:lpstr>
      <vt:lpstr>MySQL Querying Dara</vt:lpstr>
      <vt:lpstr>MySQL Indexing</vt:lpstr>
      <vt:lpstr>MySQL Keys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K.MUTHU JEYA</dc:creator>
  <cp:lastModifiedBy>K.MUTHU JEYA</cp:lastModifiedBy>
  <cp:revision>9</cp:revision>
  <dcterms:created xsi:type="dcterms:W3CDTF">2024-11-26T06:42:17Z</dcterms:created>
  <dcterms:modified xsi:type="dcterms:W3CDTF">2024-11-27T03:32:12Z</dcterms:modified>
</cp:coreProperties>
</file>