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690215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72760E-4698-4196-A007-E80DBD4E5515}"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04592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401896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396886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316987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345399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654988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641827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41274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73174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2760E-4698-4196-A007-E80DBD4E5515}"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0978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72760E-4698-4196-A007-E80DBD4E5515}"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328574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72760E-4698-4196-A007-E80DBD4E5515}"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16708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72760E-4698-4196-A007-E80DBD4E5515}"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25451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D72760E-4698-4196-A007-E80DBD4E5515}"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38375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72760E-4698-4196-A007-E80DBD4E5515}"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414210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72760E-4698-4196-A007-E80DBD4E5515}"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859A8-E749-4E26-B60D-21C7373F821A}" type="slidenum">
              <a:rPr lang="en-IN" smtClean="0"/>
              <a:t>‹#›</a:t>
            </a:fld>
            <a:endParaRPr lang="en-IN"/>
          </a:p>
        </p:txBody>
      </p:sp>
    </p:spTree>
    <p:extLst>
      <p:ext uri="{BB962C8B-B14F-4D97-AF65-F5344CB8AC3E}">
        <p14:creationId xmlns:p14="http://schemas.microsoft.com/office/powerpoint/2010/main" val="273291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72760E-4698-4196-A007-E80DBD4E5515}" type="datetimeFigureOut">
              <a:rPr lang="en-IN" smtClean="0"/>
              <a:t>19-11-2024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859A8-E749-4E26-B60D-21C7373F821A}" type="slidenum">
              <a:rPr lang="en-IN" smtClean="0"/>
              <a:t>‹#›</a:t>
            </a:fld>
            <a:endParaRPr lang="en-IN"/>
          </a:p>
        </p:txBody>
      </p:sp>
    </p:spTree>
    <p:extLst>
      <p:ext uri="{BB962C8B-B14F-4D97-AF65-F5344CB8AC3E}">
        <p14:creationId xmlns:p14="http://schemas.microsoft.com/office/powerpoint/2010/main" val="20810568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Memory </a:t>
            </a:r>
            <a:r>
              <a:rPr lang="en-US" b="1" dirty="0"/>
              <a:t>management, Garbage collection and Generations in java </a:t>
            </a:r>
          </a:p>
        </p:txBody>
      </p:sp>
      <p:sp>
        <p:nvSpPr>
          <p:cNvPr id="3" name="Subtitle 2"/>
          <p:cNvSpPr>
            <a:spLocks noGrp="1"/>
          </p:cNvSpPr>
          <p:nvPr>
            <p:ph type="subTitle" idx="1"/>
          </p:nvPr>
        </p:nvSpPr>
        <p:spPr/>
        <p:txBody>
          <a:bodyPr/>
          <a:lstStyle/>
          <a:p>
            <a:r>
              <a:rPr lang="en-US" dirty="0" smtClean="0"/>
              <a:t>                                                                                       -</a:t>
            </a:r>
            <a:r>
              <a:rPr lang="en-US" dirty="0" err="1" smtClean="0"/>
              <a:t>Muthu</a:t>
            </a:r>
            <a:r>
              <a:rPr lang="en-US" dirty="0" smtClean="0"/>
              <a:t> </a:t>
            </a:r>
            <a:r>
              <a:rPr lang="en-US" dirty="0" err="1" smtClean="0"/>
              <a:t>Jeya</a:t>
            </a:r>
            <a:endParaRPr lang="en-IN" dirty="0"/>
          </a:p>
        </p:txBody>
      </p:sp>
    </p:spTree>
    <p:extLst>
      <p:ext uri="{BB962C8B-B14F-4D97-AF65-F5344CB8AC3E}">
        <p14:creationId xmlns:p14="http://schemas.microsoft.com/office/powerpoint/2010/main" val="4008311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051560"/>
          </a:xfrm>
        </p:spPr>
        <p:txBody>
          <a:bodyPr/>
          <a:lstStyle/>
          <a:p>
            <a:r>
              <a:rPr lang="en-US" b="1" dirty="0" smtClean="0"/>
              <a:t>                              Young Generation</a:t>
            </a:r>
            <a:endParaRPr lang="en-IN" b="1" dirty="0"/>
          </a:p>
        </p:txBody>
      </p:sp>
      <p:sp>
        <p:nvSpPr>
          <p:cNvPr id="4" name="Rectangle 1"/>
          <p:cNvSpPr>
            <a:spLocks noGrp="1" noChangeArrowheads="1"/>
          </p:cNvSpPr>
          <p:nvPr>
            <p:ph idx="1"/>
          </p:nvPr>
        </p:nvSpPr>
        <p:spPr bwMode="auto">
          <a:xfrm>
            <a:off x="228600" y="1021470"/>
            <a:ext cx="11658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Purpose</a:t>
            </a:r>
            <a:r>
              <a:rPr kumimoji="0" lang="en-US" altLang="en-US" sz="28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smtClean="0">
                <a:ln>
                  <a:noFill/>
                </a:ln>
                <a:solidFill>
                  <a:schemeClr val="tx1"/>
                </a:solidFill>
                <a:effectLst/>
              </a:rPr>
              <a:t>Stores newly created objects.</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smtClean="0">
                <a:ln>
                  <a:noFill/>
                </a:ln>
                <a:solidFill>
                  <a:schemeClr val="tx1"/>
                </a:solidFill>
                <a:effectLst/>
              </a:rPr>
              <a:t>Objects here are short-lived and often garbage collected quickly.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Subdivisions</a:t>
            </a:r>
            <a:r>
              <a:rPr kumimoji="0" lang="en-US" altLang="en-US" sz="28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800" b="1" i="0" u="none" strike="noStrike" cap="none" normalizeH="0" baseline="0" dirty="0" smtClean="0">
                <a:ln>
                  <a:noFill/>
                </a:ln>
                <a:solidFill>
                  <a:schemeClr val="tx1"/>
                </a:solidFill>
                <a:effectLst/>
              </a:rPr>
              <a:t>Eden Space</a:t>
            </a:r>
            <a:r>
              <a:rPr kumimoji="0" lang="en-US" altLang="en-US" sz="2800" b="0" i="0" u="none" strike="noStrike" cap="none" normalizeH="0" baseline="0" dirty="0" smtClean="0">
                <a:ln>
                  <a:noFill/>
                </a:ln>
                <a:solidFill>
                  <a:schemeClr val="tx1"/>
                </a:solidFill>
                <a:effectLst/>
              </a:rPr>
              <a:t>:</a:t>
            </a:r>
          </a:p>
          <a:p>
            <a:pPr marL="914400" lvl="2" indent="0" eaLnBrk="0" fontAlgn="base" hangingPunct="0">
              <a:lnSpc>
                <a:spcPct val="100000"/>
              </a:lnSpc>
              <a:spcBef>
                <a:spcPct val="0"/>
              </a:spcBef>
              <a:spcAft>
                <a:spcPct val="0"/>
              </a:spcAft>
              <a:buNone/>
            </a:pPr>
            <a:r>
              <a:rPr kumimoji="0" lang="en-US" altLang="en-US" sz="2800" b="0" i="0" u="none" strike="noStrike" cap="none" normalizeH="0" baseline="0" dirty="0" smtClean="0">
                <a:ln>
                  <a:noFill/>
                </a:ln>
                <a:solidFill>
                  <a:schemeClr val="tx1"/>
                </a:solidFill>
                <a:effectLst/>
              </a:rPr>
              <a:t>Most objects are created here.</a:t>
            </a:r>
          </a:p>
          <a:p>
            <a:pPr marL="457200" lvl="1" indent="0" eaLnBrk="0" fontAlgn="base" hangingPunct="0">
              <a:lnSpc>
                <a:spcPct val="100000"/>
              </a:lnSpc>
              <a:spcBef>
                <a:spcPct val="0"/>
              </a:spcBef>
              <a:spcAft>
                <a:spcPct val="0"/>
              </a:spcAft>
              <a:buFontTx/>
              <a:buChar char="•"/>
            </a:pPr>
            <a:r>
              <a:rPr kumimoji="0" lang="en-US" altLang="en-US" sz="2800" b="1" i="0" u="none" strike="noStrike" cap="none" normalizeH="0" baseline="0" dirty="0" smtClean="0">
                <a:ln>
                  <a:noFill/>
                </a:ln>
                <a:solidFill>
                  <a:schemeClr val="tx1"/>
                </a:solidFill>
                <a:effectLst/>
              </a:rPr>
              <a:t>Survivor Spaces (S0, S1)</a:t>
            </a:r>
            <a:r>
              <a:rPr kumimoji="0" lang="en-US" altLang="en-US" sz="2800" b="0" i="0" u="none" strike="noStrike" cap="none" normalizeH="0" baseline="0" dirty="0" smtClean="0">
                <a:ln>
                  <a:noFill/>
                </a:ln>
                <a:solidFill>
                  <a:schemeClr val="tx1"/>
                </a:solidFill>
                <a:effectLst/>
              </a:rPr>
              <a:t>:</a:t>
            </a:r>
          </a:p>
          <a:p>
            <a:pPr marL="914400" lvl="2" indent="0" eaLnBrk="0" fontAlgn="base" hangingPunct="0">
              <a:lnSpc>
                <a:spcPct val="100000"/>
              </a:lnSpc>
              <a:spcBef>
                <a:spcPct val="0"/>
              </a:spcBef>
              <a:spcAft>
                <a:spcPct val="0"/>
              </a:spcAft>
              <a:buNone/>
            </a:pPr>
            <a:r>
              <a:rPr kumimoji="0" lang="en-US" altLang="en-US" sz="2800" b="0" i="0" u="none" strike="noStrike" cap="none" normalizeH="0" baseline="0" dirty="0" smtClean="0">
                <a:ln>
                  <a:noFill/>
                </a:ln>
                <a:solidFill>
                  <a:schemeClr val="tx1"/>
                </a:solidFill>
                <a:effectLst/>
              </a:rPr>
              <a:t>Objects that survive garbage collection in Eden are moved here.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Garbage Collection</a:t>
            </a:r>
            <a:r>
              <a:rPr kumimoji="0" lang="en-US" altLang="en-US" sz="28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800" b="1" i="0" u="none" strike="noStrike" cap="none" normalizeH="0" baseline="0" dirty="0" smtClean="0">
                <a:ln>
                  <a:noFill/>
                </a:ln>
                <a:solidFill>
                  <a:schemeClr val="tx1"/>
                </a:solidFill>
                <a:effectLst/>
              </a:rPr>
              <a:t>Minor GC</a:t>
            </a:r>
            <a:r>
              <a:rPr kumimoji="0" lang="en-US" altLang="en-US" sz="2800" b="0" i="0" u="none" strike="noStrike" cap="none" normalizeH="0" baseline="0" dirty="0" smtClean="0">
                <a:ln>
                  <a:noFill/>
                </a:ln>
                <a:solidFill>
                  <a:schemeClr val="tx1"/>
                </a:solidFill>
                <a:effectLst/>
              </a:rPr>
              <a:t>: Quick and frequent; cleans only the Young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2768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629900" cy="1028700"/>
          </a:xfrm>
        </p:spPr>
        <p:txBody>
          <a:bodyPr/>
          <a:lstStyle/>
          <a:p>
            <a:r>
              <a:rPr lang="en-US" b="1" dirty="0" smtClean="0">
                <a:latin typeface="+mn-lt"/>
              </a:rPr>
              <a:t>                             Old Generation</a:t>
            </a:r>
            <a:endParaRPr lang="en-IN" b="1" dirty="0">
              <a:latin typeface="+mn-lt"/>
            </a:endParaRPr>
          </a:p>
        </p:txBody>
      </p:sp>
      <p:sp>
        <p:nvSpPr>
          <p:cNvPr id="4" name="Rectangle 1"/>
          <p:cNvSpPr>
            <a:spLocks noGrp="1" noChangeArrowheads="1"/>
          </p:cNvSpPr>
          <p:nvPr>
            <p:ph idx="1"/>
          </p:nvPr>
        </p:nvSpPr>
        <p:spPr bwMode="auto">
          <a:xfrm>
            <a:off x="0" y="1105644"/>
            <a:ext cx="1175072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Purpose</a:t>
            </a:r>
            <a:r>
              <a:rPr kumimoji="0" lang="en-US" altLang="en-US" sz="28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smtClean="0">
                <a:ln>
                  <a:noFill/>
                </a:ln>
                <a:solidFill>
                  <a:schemeClr val="tx1"/>
                </a:solidFill>
                <a:effectLst/>
              </a:rPr>
              <a:t>Holds objects that have survived multiple garbage collection cycles in the Young Generation.</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smtClean="0">
                <a:ln>
                  <a:noFill/>
                </a:ln>
                <a:solidFill>
                  <a:schemeClr val="tx1"/>
                </a:solidFill>
                <a:effectLst/>
              </a:rPr>
              <a:t>Long-lived objects reside here.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Garbage Collection</a:t>
            </a:r>
            <a:r>
              <a:rPr kumimoji="0" lang="en-US" altLang="en-US" sz="2800" b="0" i="0" u="none" strike="noStrike" cap="none" normalizeH="0" baseline="0" dirty="0" smtClean="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2800" b="1" i="0" u="none" strike="noStrike" cap="none" normalizeH="0" baseline="0" dirty="0" smtClean="0">
                <a:ln>
                  <a:noFill/>
                </a:ln>
                <a:solidFill>
                  <a:schemeClr val="tx1"/>
                </a:solidFill>
                <a:effectLst/>
              </a:rPr>
              <a:t>Major GC</a:t>
            </a:r>
            <a:r>
              <a:rPr kumimoji="0" lang="en-US" altLang="en-US" sz="2800" b="0" i="0" u="none" strike="noStrike" cap="none" normalizeH="0" baseline="0" dirty="0" smtClean="0">
                <a:ln>
                  <a:noFill/>
                </a:ln>
                <a:solidFill>
                  <a:schemeClr val="tx1"/>
                </a:solidFill>
                <a:effectLst/>
              </a:rPr>
              <a:t>: Less frequent but more time-consuming as it processes larger memory.</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b="1" dirty="0" smtClean="0"/>
              <a:t>                        Permanent Generation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smtClean="0">
                <a:ln>
                  <a:noFill/>
                </a:ln>
                <a:solidFill>
                  <a:schemeClr val="tx1"/>
                </a:solidFill>
                <a:effectLst/>
              </a:rPr>
              <a:t>Purpose:</a:t>
            </a:r>
          </a:p>
          <a:p>
            <a:pPr marL="457200" lvl="1" indent="0" eaLnBrk="0" fontAlgn="base" hangingPunct="0">
              <a:lnSpc>
                <a:spcPct val="100000"/>
              </a:lnSpc>
              <a:spcBef>
                <a:spcPct val="0"/>
              </a:spcBef>
              <a:spcAft>
                <a:spcPct val="0"/>
              </a:spcAft>
              <a:buFontTx/>
              <a:buChar char="•"/>
            </a:pPr>
            <a:r>
              <a:rPr lang="en-US" altLang="en-US" sz="2800" dirty="0" smtClean="0"/>
              <a:t>Contains metadata about classes ,methods and constants</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smtClean="0">
                <a:ln>
                  <a:noFill/>
                </a:ln>
                <a:solidFill>
                  <a:schemeClr val="tx1"/>
                </a:solidFill>
                <a:effectLst/>
              </a:rPr>
              <a:t>Static</a:t>
            </a:r>
            <a:r>
              <a:rPr kumimoji="0" lang="en-US" altLang="en-US" sz="2800" b="0" i="0" u="none" strike="noStrike" cap="none" normalizeH="0" dirty="0" smtClean="0">
                <a:ln>
                  <a:noFill/>
                </a:ln>
                <a:solidFill>
                  <a:schemeClr val="tx1"/>
                </a:solidFill>
                <a:effectLst/>
              </a:rPr>
              <a:t> field and methods are stored here</a:t>
            </a:r>
          </a:p>
          <a:p>
            <a:pPr marL="457200" lvl="1" indent="0" eaLnBrk="0" fontAlgn="base" hangingPunct="0">
              <a:lnSpc>
                <a:spcPct val="100000"/>
              </a:lnSpc>
              <a:spcBef>
                <a:spcPct val="0"/>
              </a:spcBef>
              <a:spcAft>
                <a:spcPct val="0"/>
              </a:spcAft>
              <a:buFontTx/>
              <a:buChar char="•"/>
            </a:pP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6155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Benefits of Generational Model</a:t>
            </a:r>
            <a:br>
              <a:rPr lang="en-IN" b="1" dirty="0" smtClean="0"/>
            </a:br>
            <a:endParaRPr lang="en-IN" dirty="0"/>
          </a:p>
        </p:txBody>
      </p:sp>
      <p:sp>
        <p:nvSpPr>
          <p:cNvPr id="4" name="Rectangle 1"/>
          <p:cNvSpPr>
            <a:spLocks noGrp="1" noChangeArrowheads="1"/>
          </p:cNvSpPr>
          <p:nvPr>
            <p:ph idx="1"/>
          </p:nvPr>
        </p:nvSpPr>
        <p:spPr bwMode="auto">
          <a:xfrm>
            <a:off x="838200" y="2528446"/>
            <a:ext cx="1095346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800" b="1" i="0" u="none" strike="noStrike" cap="none" normalizeH="0" baseline="0" dirty="0" smtClean="0">
                <a:ln>
                  <a:noFill/>
                </a:ln>
                <a:solidFill>
                  <a:schemeClr val="tx1"/>
                </a:solidFill>
                <a:effectLst/>
              </a:rPr>
              <a:t>Improved </a:t>
            </a:r>
            <a:r>
              <a:rPr kumimoji="0" lang="en-US" altLang="en-US" sz="2800" b="1" i="0" u="none" strike="noStrike" cap="none" normalizeH="0" baseline="0" dirty="0" err="1" smtClean="0">
                <a:ln>
                  <a:noFill/>
                </a:ln>
                <a:solidFill>
                  <a:schemeClr val="tx1"/>
                </a:solidFill>
                <a:effectLst/>
              </a:rPr>
              <a:t>Performance</a:t>
            </a:r>
            <a:r>
              <a:rPr kumimoji="0" lang="en-US" altLang="en-US" sz="2800" b="0" i="0" u="none" strike="noStrike" cap="none" normalizeH="0" baseline="0" dirty="0" err="1" smtClean="0">
                <a:ln>
                  <a:noFill/>
                </a:ln>
                <a:solidFill>
                  <a:schemeClr val="tx1"/>
                </a:solidFill>
                <a:effectLst/>
              </a:rPr>
              <a:t>:Segregates</a:t>
            </a:r>
            <a:r>
              <a:rPr kumimoji="0" lang="en-US" altLang="en-US" sz="2800" b="0" i="0" u="none" strike="noStrike" cap="none" normalizeH="0" baseline="0" dirty="0" smtClean="0">
                <a:ln>
                  <a:noFill/>
                </a:ln>
                <a:solidFill>
                  <a:schemeClr val="tx1"/>
                </a:solidFill>
                <a:effectLst/>
              </a:rPr>
              <a:t> objects based on their lifespan, reducing the workload of garbage collectors.</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800" b="1" i="0" u="none" strike="noStrike" cap="none" normalizeH="0" baseline="0" dirty="0" smtClean="0">
                <a:ln>
                  <a:noFill/>
                </a:ln>
                <a:solidFill>
                  <a:schemeClr val="tx1"/>
                </a:solidFill>
                <a:effectLst/>
              </a:rPr>
              <a:t>Optimized Resource </a:t>
            </a:r>
            <a:r>
              <a:rPr kumimoji="0" lang="en-US" altLang="en-US" sz="2800" b="1" i="0" u="none" strike="noStrike" cap="none" normalizeH="0" baseline="0" dirty="0" err="1" smtClean="0">
                <a:ln>
                  <a:noFill/>
                </a:ln>
                <a:solidFill>
                  <a:schemeClr val="tx1"/>
                </a:solidFill>
                <a:effectLst/>
              </a:rPr>
              <a:t>Usage</a:t>
            </a:r>
            <a:r>
              <a:rPr kumimoji="0" lang="en-US" altLang="en-US" sz="2800" b="0" i="0" u="none" strike="noStrike" cap="none" normalizeH="0" baseline="0" dirty="0" err="1" smtClean="0">
                <a:ln>
                  <a:noFill/>
                </a:ln>
                <a:solidFill>
                  <a:schemeClr val="tx1"/>
                </a:solidFill>
                <a:effectLst/>
              </a:rPr>
              <a:t>:Minor</a:t>
            </a:r>
            <a:r>
              <a:rPr kumimoji="0" lang="en-US" altLang="en-US" sz="2800" b="0" i="0" u="none" strike="noStrike" cap="none" normalizeH="0" baseline="0" dirty="0" smtClean="0">
                <a:ln>
                  <a:noFill/>
                </a:ln>
                <a:solidFill>
                  <a:schemeClr val="tx1"/>
                </a:solidFill>
                <a:effectLst/>
              </a:rPr>
              <a:t> GC focuses on smaller Young Generation, while Major GC deals with larger Old Generation.</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800" b="1" i="0" u="none" strike="noStrike" cap="none" normalizeH="0" baseline="0" dirty="0" smtClean="0">
                <a:ln>
                  <a:noFill/>
                </a:ln>
                <a:solidFill>
                  <a:schemeClr val="tx1"/>
                </a:solidFill>
                <a:effectLst/>
              </a:rPr>
              <a:t>Better Memory </a:t>
            </a:r>
            <a:r>
              <a:rPr kumimoji="0" lang="en-US" altLang="en-US" sz="2800" b="1" i="0" u="none" strike="noStrike" cap="none" normalizeH="0" baseline="0" dirty="0" err="1" smtClean="0">
                <a:ln>
                  <a:noFill/>
                </a:ln>
                <a:solidFill>
                  <a:schemeClr val="tx1"/>
                </a:solidFill>
                <a:effectLst/>
              </a:rPr>
              <a:t>Management</a:t>
            </a:r>
            <a:r>
              <a:rPr kumimoji="0" lang="en-US" altLang="en-US" sz="2800" b="0" i="0" u="none" strike="noStrike" cap="none" normalizeH="0" baseline="0" dirty="0" err="1" smtClean="0">
                <a:ln>
                  <a:noFill/>
                </a:ln>
                <a:solidFill>
                  <a:schemeClr val="tx1"/>
                </a:solidFill>
                <a:effectLst/>
              </a:rPr>
              <a:t>:Frees</a:t>
            </a:r>
            <a:r>
              <a:rPr kumimoji="0" lang="en-US" altLang="en-US" sz="2800" b="0" i="0" u="none" strike="noStrike" cap="none" normalizeH="0" baseline="0" dirty="0" smtClean="0">
                <a:ln>
                  <a:noFill/>
                </a:ln>
                <a:solidFill>
                  <a:schemeClr val="tx1"/>
                </a:solidFill>
                <a:effectLst/>
              </a:rPr>
              <a:t> memory efficiently, enhancing application stability.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1892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52" y="418134"/>
            <a:ext cx="8623852" cy="6062179"/>
          </a:xfrm>
        </p:spPr>
        <p:txBody>
          <a:bodyPr/>
          <a:lstStyle/>
          <a:p>
            <a:r>
              <a:rPr lang="en-US" b="1" dirty="0" smtClean="0"/>
              <a:t>THANK YOU</a:t>
            </a:r>
            <a:endParaRPr lang="en-IN" b="1" dirty="0"/>
          </a:p>
        </p:txBody>
      </p:sp>
    </p:spTree>
    <p:extLst>
      <p:ext uri="{BB962C8B-B14F-4D97-AF65-F5344CB8AC3E}">
        <p14:creationId xmlns:p14="http://schemas.microsoft.com/office/powerpoint/2010/main" val="285483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32522"/>
            <a:ext cx="10207626" cy="2198389"/>
          </a:xfrm>
        </p:spPr>
        <p:txBody>
          <a:bodyPr/>
          <a:lstStyle/>
          <a:p>
            <a:r>
              <a:rPr lang="en-US" b="1" dirty="0" smtClean="0"/>
              <a:t>                         Memory Management</a:t>
            </a:r>
            <a:endParaRPr lang="en-IN" b="1" dirty="0"/>
          </a:p>
        </p:txBody>
      </p:sp>
      <p:sp>
        <p:nvSpPr>
          <p:cNvPr id="3" name="Content Placeholder 2"/>
          <p:cNvSpPr>
            <a:spLocks noGrp="1"/>
          </p:cNvSpPr>
          <p:nvPr>
            <p:ph idx="1"/>
          </p:nvPr>
        </p:nvSpPr>
        <p:spPr>
          <a:xfrm>
            <a:off x="342900" y="1348740"/>
            <a:ext cx="11430000" cy="5280660"/>
          </a:xfrm>
        </p:spPr>
        <p:txBody>
          <a:bodyPr>
            <a:normAutofit/>
          </a:bodyPr>
          <a:lstStyle/>
          <a:p>
            <a:pPr>
              <a:lnSpc>
                <a:spcPct val="100000"/>
              </a:lnSpc>
            </a:pPr>
            <a:r>
              <a:rPr lang="en-US" sz="2800" dirty="0" smtClean="0"/>
              <a:t>Memory Management in Java refers to the process of efficiently allocating, using, and releasing memory during a program's execution. Java has a robust memory management model that automates these tasks, primarily managed by the Java Virtual Machine (JVM)</a:t>
            </a:r>
          </a:p>
          <a:p>
            <a:pPr>
              <a:lnSpc>
                <a:spcPct val="100000"/>
              </a:lnSpc>
            </a:pPr>
            <a:r>
              <a:rPr lang="en-US" sz="2800" dirty="0" smtClean="0"/>
              <a:t>Java Memory Model</a:t>
            </a:r>
          </a:p>
          <a:p>
            <a:pPr>
              <a:lnSpc>
                <a:spcPct val="100000"/>
              </a:lnSpc>
              <a:buFont typeface="Wingdings" panose="05000000000000000000" pitchFamily="2" charset="2"/>
              <a:buChar char="Ø"/>
            </a:pPr>
            <a:r>
              <a:rPr lang="en-US" sz="2800" dirty="0"/>
              <a:t> </a:t>
            </a:r>
            <a:r>
              <a:rPr lang="en-US" sz="2800" dirty="0" smtClean="0"/>
              <a:t>     Heap Memory</a:t>
            </a:r>
          </a:p>
          <a:p>
            <a:pPr>
              <a:lnSpc>
                <a:spcPct val="100000"/>
              </a:lnSpc>
              <a:buFont typeface="Wingdings" panose="05000000000000000000" pitchFamily="2" charset="2"/>
              <a:buChar char="Ø"/>
            </a:pPr>
            <a:r>
              <a:rPr lang="en-US" sz="2800" dirty="0"/>
              <a:t> </a:t>
            </a:r>
            <a:r>
              <a:rPr lang="en-US" sz="2800" dirty="0" smtClean="0"/>
              <a:t>     Stack Memory</a:t>
            </a:r>
          </a:p>
          <a:p>
            <a:pPr marL="0" indent="0">
              <a:lnSpc>
                <a:spcPct val="100000"/>
              </a:lnSpc>
              <a:buNone/>
            </a:pPr>
            <a:r>
              <a:rPr lang="en-US" sz="2800" dirty="0"/>
              <a:t> </a:t>
            </a:r>
            <a:r>
              <a:rPr lang="en-US" sz="2800" dirty="0" smtClean="0"/>
              <a:t>  Memory is Managed by</a:t>
            </a:r>
          </a:p>
          <a:p>
            <a:pPr>
              <a:lnSpc>
                <a:spcPct val="100000"/>
              </a:lnSpc>
              <a:buFont typeface="Wingdings" panose="05000000000000000000" pitchFamily="2" charset="2"/>
              <a:buChar char="Ø"/>
            </a:pPr>
            <a:r>
              <a:rPr lang="en-US" sz="2800" dirty="0"/>
              <a:t> </a:t>
            </a:r>
            <a:r>
              <a:rPr lang="en-US" sz="2800" dirty="0" smtClean="0"/>
              <a:t>      Allocation</a:t>
            </a:r>
          </a:p>
          <a:p>
            <a:pPr>
              <a:lnSpc>
                <a:spcPct val="100000"/>
              </a:lnSpc>
              <a:buFont typeface="Wingdings" panose="05000000000000000000" pitchFamily="2" charset="2"/>
              <a:buChar char="Ø"/>
            </a:pPr>
            <a:r>
              <a:rPr lang="en-US" sz="2800" dirty="0"/>
              <a:t> </a:t>
            </a:r>
            <a:r>
              <a:rPr lang="en-US" sz="2800" dirty="0" smtClean="0"/>
              <a:t>      Deallocation</a:t>
            </a:r>
            <a:endParaRPr lang="en-IN" sz="2800" dirty="0"/>
          </a:p>
        </p:txBody>
      </p:sp>
    </p:spTree>
    <p:extLst>
      <p:ext uri="{BB962C8B-B14F-4D97-AF65-F5344CB8AC3E}">
        <p14:creationId xmlns:p14="http://schemas.microsoft.com/office/powerpoint/2010/main" val="2000276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247120" cy="914399"/>
          </a:xfrm>
        </p:spPr>
        <p:txBody>
          <a:bodyPr/>
          <a:lstStyle/>
          <a:p>
            <a:r>
              <a:rPr lang="en-US" b="1" dirty="0" smtClean="0"/>
              <a:t>                           Heap Memory</a:t>
            </a:r>
            <a:endParaRPr lang="en-IN" b="1" dirty="0"/>
          </a:p>
        </p:txBody>
      </p:sp>
      <p:sp>
        <p:nvSpPr>
          <p:cNvPr id="3" name="Content Placeholder 2"/>
          <p:cNvSpPr>
            <a:spLocks noGrp="1"/>
          </p:cNvSpPr>
          <p:nvPr>
            <p:ph idx="1"/>
          </p:nvPr>
        </p:nvSpPr>
        <p:spPr>
          <a:xfrm>
            <a:off x="160020" y="754380"/>
            <a:ext cx="11727180" cy="5760720"/>
          </a:xfrm>
        </p:spPr>
        <p:txBody>
          <a:bodyPr>
            <a:normAutofit fontScale="32500" lnSpcReduction="20000"/>
          </a:bodyPr>
          <a:lstStyle/>
          <a:p>
            <a:pPr marL="0" indent="0">
              <a:buNone/>
            </a:pPr>
            <a:r>
              <a:rPr lang="en-US" sz="5900" b="1" dirty="0" smtClean="0"/>
              <a:t>Purpose</a:t>
            </a:r>
            <a:r>
              <a:rPr lang="en-US" sz="5900" dirty="0" smtClean="0"/>
              <a:t>:</a:t>
            </a:r>
          </a:p>
          <a:p>
            <a:pPr lvl="1"/>
            <a:r>
              <a:rPr lang="en-US" sz="5900" dirty="0" smtClean="0"/>
              <a:t>Stores objects and instance variables.</a:t>
            </a:r>
          </a:p>
          <a:p>
            <a:pPr lvl="1"/>
            <a:r>
              <a:rPr lang="en-US" sz="5900" dirty="0" smtClean="0"/>
              <a:t>Used for dynamic memory allocation.</a:t>
            </a:r>
          </a:p>
          <a:p>
            <a:pPr marL="0" indent="0">
              <a:buNone/>
            </a:pPr>
            <a:r>
              <a:rPr lang="en-US" sz="5900" b="1" dirty="0" smtClean="0"/>
              <a:t>Characteristics</a:t>
            </a:r>
            <a:r>
              <a:rPr lang="en-US" sz="5900" dirty="0" smtClean="0"/>
              <a:t>:</a:t>
            </a:r>
          </a:p>
          <a:p>
            <a:pPr lvl="1"/>
            <a:r>
              <a:rPr lang="en-US" sz="5900" dirty="0" smtClean="0"/>
              <a:t>Shared by all threads.</a:t>
            </a:r>
          </a:p>
          <a:p>
            <a:pPr lvl="1"/>
            <a:r>
              <a:rPr lang="en-US" sz="5900" dirty="0" smtClean="0"/>
              <a:t>Global access: Any thread can access objects stored here.</a:t>
            </a:r>
          </a:p>
          <a:p>
            <a:pPr marL="0" indent="0">
              <a:buNone/>
            </a:pPr>
            <a:r>
              <a:rPr lang="en-US" sz="5900" b="1" dirty="0" smtClean="0"/>
              <a:t>Structure</a:t>
            </a:r>
            <a:r>
              <a:rPr lang="en-US" sz="5900" dirty="0" smtClean="0"/>
              <a:t>:</a:t>
            </a:r>
          </a:p>
          <a:p>
            <a:pPr lvl="1"/>
            <a:r>
              <a:rPr lang="en-US" sz="5900" dirty="0" smtClean="0"/>
              <a:t>Young Generation: For new objects (Eden and Survivor Spaces).</a:t>
            </a:r>
          </a:p>
          <a:p>
            <a:pPr lvl="1"/>
            <a:r>
              <a:rPr lang="en-US" sz="5900" dirty="0" smtClean="0"/>
              <a:t>Old Generation: For objects that survive multiple garbage collection cycles.</a:t>
            </a:r>
          </a:p>
          <a:p>
            <a:pPr marL="0" indent="0">
              <a:buNone/>
            </a:pPr>
            <a:r>
              <a:rPr lang="en-US" sz="5900" b="1" dirty="0" smtClean="0"/>
              <a:t>Garbage Collection</a:t>
            </a:r>
            <a:r>
              <a:rPr lang="en-US" sz="5900" dirty="0" smtClean="0"/>
              <a:t>:</a:t>
            </a:r>
          </a:p>
          <a:p>
            <a:pPr lvl="1"/>
            <a:r>
              <a:rPr lang="en-US" sz="5900" dirty="0" smtClean="0"/>
              <a:t>JVM automatically removes unused objects to free memory.</a:t>
            </a:r>
          </a:p>
          <a:p>
            <a:pPr marL="0" indent="0">
              <a:buNone/>
            </a:pPr>
            <a:r>
              <a:rPr lang="en-US" sz="5900" b="1" dirty="0" smtClean="0"/>
              <a:t>Advantages</a:t>
            </a:r>
            <a:r>
              <a:rPr lang="en-US" sz="5900" dirty="0" smtClean="0"/>
              <a:t>:</a:t>
            </a:r>
          </a:p>
          <a:p>
            <a:pPr lvl="1"/>
            <a:r>
              <a:rPr lang="en-US" sz="5900" dirty="0" smtClean="0"/>
              <a:t>Large memory area for long-lived objects.</a:t>
            </a:r>
          </a:p>
          <a:p>
            <a:pPr lvl="1"/>
            <a:r>
              <a:rPr lang="en-US" sz="5900" dirty="0" smtClean="0"/>
              <a:t>Automatically managed by JVM</a:t>
            </a:r>
            <a:r>
              <a:rPr lang="en-US" dirty="0" smtClean="0"/>
              <a:t>.</a:t>
            </a:r>
            <a:endParaRPr lang="en-US" dirty="0"/>
          </a:p>
        </p:txBody>
      </p:sp>
    </p:spTree>
    <p:extLst>
      <p:ext uri="{BB962C8B-B14F-4D97-AF65-F5344CB8AC3E}">
        <p14:creationId xmlns:p14="http://schemas.microsoft.com/office/powerpoint/2010/main" val="234794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60119"/>
          </a:xfrm>
        </p:spPr>
        <p:txBody>
          <a:bodyPr/>
          <a:lstStyle/>
          <a:p>
            <a:r>
              <a:rPr lang="en-US" b="1" dirty="0" smtClean="0"/>
              <a:t>                       Stack Memory</a:t>
            </a:r>
            <a:endParaRPr lang="en-IN" b="1" dirty="0"/>
          </a:p>
        </p:txBody>
      </p:sp>
      <p:sp>
        <p:nvSpPr>
          <p:cNvPr id="4" name="Rectangle 1"/>
          <p:cNvSpPr>
            <a:spLocks noGrp="1" noChangeArrowheads="1"/>
          </p:cNvSpPr>
          <p:nvPr>
            <p:ph idx="1"/>
          </p:nvPr>
        </p:nvSpPr>
        <p:spPr bwMode="auto">
          <a:xfrm>
            <a:off x="0" y="1125513"/>
            <a:ext cx="12192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Purpose</a:t>
            </a:r>
            <a:r>
              <a:rPr kumimoji="0" lang="en-US" altLang="en-US" sz="2400" b="0" i="0" u="none" strike="noStrike" cap="none" normalizeH="0" baseline="0" dirty="0" smtClean="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Stores method calls, local variables, and function parameters.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Characteristics</a:t>
            </a:r>
            <a:r>
              <a:rPr kumimoji="0" lang="en-US" altLang="en-US" sz="2400" b="0" i="0" u="none" strike="noStrike" cap="none" normalizeH="0" baseline="0" dirty="0" smtClean="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Thread-local: Each thread gets its own stack.</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Limited in size: Fixed amount allocated for each thread.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Structure</a:t>
            </a:r>
            <a:r>
              <a:rPr kumimoji="0" lang="en-US" altLang="en-US" sz="2400" b="0" i="0" u="none" strike="noStrike" cap="none" normalizeH="0" baseline="0" dirty="0" smtClean="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Organized as frames.</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Each frame corresponds to a single method call.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Automatic Management</a:t>
            </a:r>
            <a:r>
              <a:rPr kumimoji="0" lang="en-US" altLang="en-US" sz="2400" b="0" i="0" u="none" strike="noStrike" cap="none" normalizeH="0" baseline="0" dirty="0" smtClean="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Memory is allocated when a method is invoked.</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Deallocated when the method execution is complete.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Advantages</a:t>
            </a:r>
            <a:r>
              <a:rPr kumimoji="0" lang="en-US" altLang="en-US" sz="2400" b="0" i="0" u="none" strike="noStrike" cap="none" normalizeH="0" baseline="0" dirty="0" smtClean="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Faster memory access compared to the heap.</a:t>
            </a:r>
          </a:p>
          <a:p>
            <a:pPr marL="457200" lvl="1" indent="0" defTabSz="914400" eaLnBrk="0" fontAlgn="base" hangingPunct="0">
              <a:spcBef>
                <a:spcPct val="0"/>
              </a:spcBef>
              <a:spcAft>
                <a:spcPct val="0"/>
              </a:spcAft>
              <a:buClrTx/>
              <a:buSzTx/>
              <a:buFontTx/>
              <a:buChar char="•"/>
            </a:pPr>
            <a:r>
              <a:rPr kumimoji="0" lang="en-US" altLang="en-US" sz="2400" b="0" i="0" u="none" strike="noStrike" cap="none" normalizeH="0" baseline="0" dirty="0" smtClean="0">
                <a:ln>
                  <a:noFill/>
                </a:ln>
                <a:solidFill>
                  <a:schemeClr val="tx1"/>
                </a:solidFill>
                <a:effectLst/>
              </a:rPr>
              <a:t>No garbage collection required.</a:t>
            </a:r>
          </a:p>
          <a:p>
            <a:pPr marL="457200" lvl="1" indent="0" defTabSz="914400" eaLnBrk="0" fontAlgn="base" hangingPunct="0">
              <a:spcBef>
                <a:spcPct val="0"/>
              </a:spcBef>
              <a:spcAft>
                <a:spcPct val="0"/>
              </a:spcAft>
              <a:buClrTx/>
              <a:buSzTx/>
              <a:buFontTx/>
              <a:buNone/>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207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799"/>
            <a:ext cx="11125200" cy="2263140"/>
          </a:xfrm>
        </p:spPr>
        <p:txBody>
          <a:bodyPr/>
          <a:lstStyle/>
          <a:p>
            <a:r>
              <a:rPr lang="en-US" b="1" dirty="0" smtClean="0"/>
              <a:t>                    Key Features and Advantages</a:t>
            </a:r>
            <a:endParaRPr lang="en-IN" b="1" dirty="0"/>
          </a:p>
        </p:txBody>
      </p:sp>
      <p:sp>
        <p:nvSpPr>
          <p:cNvPr id="3" name="Content Placeholder 2"/>
          <p:cNvSpPr>
            <a:spLocks noGrp="1"/>
          </p:cNvSpPr>
          <p:nvPr>
            <p:ph idx="1"/>
          </p:nvPr>
        </p:nvSpPr>
        <p:spPr>
          <a:xfrm>
            <a:off x="0" y="911224"/>
            <a:ext cx="12192000" cy="5946775"/>
          </a:xfrm>
        </p:spPr>
        <p:txBody>
          <a:bodyPr>
            <a:normAutofit/>
          </a:bodyPr>
          <a:lstStyle/>
          <a:p>
            <a:pPr>
              <a:buFont typeface="Wingdings" panose="05000000000000000000" pitchFamily="2" charset="2"/>
              <a:buChar char="Ø"/>
            </a:pPr>
            <a:r>
              <a:rPr lang="en-US" sz="2400" b="1" dirty="0" smtClean="0"/>
              <a:t>Automatic Memory </a:t>
            </a:r>
            <a:r>
              <a:rPr lang="en-US" sz="2400" b="1" dirty="0" err="1" smtClean="0"/>
              <a:t>Managemen</a:t>
            </a:r>
            <a:r>
              <a:rPr lang="en-US" sz="2400" dirty="0" err="1" smtClean="0"/>
              <a:t>t:JVM</a:t>
            </a:r>
            <a:r>
              <a:rPr lang="en-US" sz="2400" dirty="0" smtClean="0"/>
              <a:t> handles memory allocation and garbage collection.</a:t>
            </a:r>
          </a:p>
          <a:p>
            <a:pPr>
              <a:buFont typeface="Wingdings" panose="05000000000000000000" pitchFamily="2" charset="2"/>
              <a:buChar char="Ø"/>
            </a:pPr>
            <a:r>
              <a:rPr lang="en-US" sz="2400" b="1" dirty="0" smtClean="0"/>
              <a:t>Garbage </a:t>
            </a:r>
            <a:r>
              <a:rPr lang="en-US" sz="2400" b="1" dirty="0" err="1" smtClean="0"/>
              <a:t>Collection</a:t>
            </a:r>
            <a:r>
              <a:rPr lang="en-US" sz="2400" dirty="0" err="1" smtClean="0"/>
              <a:t>:Identifies</a:t>
            </a:r>
            <a:r>
              <a:rPr lang="en-US" sz="2400" dirty="0" smtClean="0"/>
              <a:t> and removes unused objects to free up memory.</a:t>
            </a:r>
          </a:p>
          <a:p>
            <a:pPr>
              <a:buFont typeface="Wingdings" panose="05000000000000000000" pitchFamily="2" charset="2"/>
              <a:buChar char="Ø"/>
            </a:pPr>
            <a:r>
              <a:rPr lang="en-US" sz="2400" b="1" dirty="0" smtClean="0"/>
              <a:t>Memory leaks </a:t>
            </a:r>
            <a:r>
              <a:rPr lang="en-US" sz="2400" b="1" dirty="0" err="1" smtClean="0"/>
              <a:t>Prevention</a:t>
            </a:r>
            <a:r>
              <a:rPr lang="en-US" sz="2400" dirty="0" err="1" smtClean="0"/>
              <a:t>:Reduces</a:t>
            </a:r>
            <a:r>
              <a:rPr lang="en-US" sz="2400" dirty="0" smtClean="0"/>
              <a:t> the chances of memory leaks through proper garbage collection mechanisms.</a:t>
            </a:r>
            <a:endParaRPr lang="en-IN" sz="2400" dirty="0"/>
          </a:p>
          <a:p>
            <a:pPr marL="0" indent="0">
              <a:buNone/>
            </a:pPr>
            <a:r>
              <a:rPr lang="en-US" sz="2400" b="1" dirty="0" smtClean="0"/>
              <a:t>Advantages</a:t>
            </a:r>
          </a:p>
          <a:p>
            <a:pPr>
              <a:buFont typeface="Wingdings" panose="05000000000000000000" pitchFamily="2" charset="2"/>
              <a:buChar char="Ø"/>
            </a:pPr>
            <a:r>
              <a:rPr lang="en-US" sz="2400" b="1" dirty="0" smtClean="0"/>
              <a:t> </a:t>
            </a:r>
            <a:r>
              <a:rPr lang="en-US" sz="2400" dirty="0" smtClean="0"/>
              <a:t>Simplifies application development by abstracting manual memory handling</a:t>
            </a:r>
          </a:p>
          <a:p>
            <a:pPr>
              <a:buFont typeface="Wingdings" panose="05000000000000000000" pitchFamily="2" charset="2"/>
              <a:buChar char="Ø"/>
            </a:pPr>
            <a:r>
              <a:rPr lang="en-US" sz="2400" dirty="0" smtClean="0"/>
              <a:t> Reduces runtime errors like invalid memory access or double freeing of memory.</a:t>
            </a:r>
          </a:p>
          <a:p>
            <a:pPr>
              <a:buFont typeface="Wingdings" panose="05000000000000000000" pitchFamily="2" charset="2"/>
              <a:buChar char="Ø"/>
            </a:pPr>
            <a:r>
              <a:rPr lang="en-US" sz="2400" dirty="0"/>
              <a:t> </a:t>
            </a:r>
            <a:r>
              <a:rPr lang="en-US" sz="2400" dirty="0" smtClean="0"/>
              <a:t>Enhances performance by optimizing memory usage</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3988232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519"/>
            <a:ext cx="11521440" cy="2285999"/>
          </a:xfrm>
        </p:spPr>
        <p:txBody>
          <a:bodyPr/>
          <a:lstStyle/>
          <a:p>
            <a:r>
              <a:rPr lang="en-US" b="1" dirty="0" smtClean="0"/>
              <a:t>                           Garbage Collection</a:t>
            </a:r>
            <a:endParaRPr lang="en-IN" b="1" dirty="0"/>
          </a:p>
        </p:txBody>
      </p:sp>
      <p:sp>
        <p:nvSpPr>
          <p:cNvPr id="3" name="Content Placeholder 2"/>
          <p:cNvSpPr>
            <a:spLocks noGrp="1"/>
          </p:cNvSpPr>
          <p:nvPr>
            <p:ph idx="1"/>
          </p:nvPr>
        </p:nvSpPr>
        <p:spPr>
          <a:xfrm>
            <a:off x="0" y="960120"/>
            <a:ext cx="12072730" cy="6023776"/>
          </a:xfrm>
        </p:spPr>
        <p:txBody>
          <a:bodyPr>
            <a:noAutofit/>
          </a:bodyPr>
          <a:lstStyle/>
          <a:p>
            <a:r>
              <a:rPr lang="en-US" sz="2400" dirty="0" smtClean="0"/>
              <a:t>Garbage Collection in Java is the process of automatically reclaiming memory by identifying and removing objects that are no longer in use. It ensures efficient memory management and prevents memory leaks.</a:t>
            </a:r>
          </a:p>
          <a:p>
            <a:pPr marL="0" indent="0">
              <a:buNone/>
            </a:pPr>
            <a:r>
              <a:rPr lang="en-US" sz="2400" b="1" dirty="0" smtClean="0"/>
              <a:t>Key Features of Garbage Collection</a:t>
            </a:r>
          </a:p>
          <a:p>
            <a:pPr>
              <a:buFont typeface="Wingdings" panose="05000000000000000000" pitchFamily="2" charset="2"/>
              <a:buChar char="Ø"/>
            </a:pPr>
            <a:r>
              <a:rPr lang="en-US" sz="2400" b="1" dirty="0" smtClean="0"/>
              <a:t>Automatic Memory Management</a:t>
            </a:r>
            <a:r>
              <a:rPr lang="en-US" sz="2400" dirty="0" smtClean="0"/>
              <a:t>:</a:t>
            </a:r>
          </a:p>
          <a:p>
            <a:pPr lvl="1">
              <a:buFont typeface="Wingdings" panose="05000000000000000000" pitchFamily="2" charset="2"/>
              <a:buChar char="Ø"/>
            </a:pPr>
            <a:r>
              <a:rPr lang="en-US" sz="2400" dirty="0" smtClean="0"/>
              <a:t>Relieves developers from explicitly deallocating memory, as required in languages .</a:t>
            </a:r>
          </a:p>
          <a:p>
            <a:pPr>
              <a:buFont typeface="Wingdings" panose="05000000000000000000" pitchFamily="2" charset="2"/>
              <a:buChar char="Ø"/>
            </a:pPr>
            <a:r>
              <a:rPr lang="en-US" sz="2400" b="1" dirty="0" smtClean="0"/>
              <a:t>Works on Unreachable Objects</a:t>
            </a:r>
            <a:r>
              <a:rPr lang="en-US" sz="2400" dirty="0" smtClean="0"/>
              <a:t>:</a:t>
            </a:r>
          </a:p>
          <a:p>
            <a:pPr lvl="1">
              <a:buFont typeface="Wingdings" panose="05000000000000000000" pitchFamily="2" charset="2"/>
              <a:buChar char="Ø"/>
            </a:pPr>
            <a:r>
              <a:rPr lang="en-US" sz="2400" dirty="0" smtClean="0"/>
              <a:t>Objects that are no longer referenced are considered unreachable and eligible for garbage collection.</a:t>
            </a:r>
          </a:p>
          <a:p>
            <a:pPr>
              <a:buFont typeface="Wingdings" panose="05000000000000000000" pitchFamily="2" charset="2"/>
              <a:buChar char="Ø"/>
            </a:pPr>
            <a:r>
              <a:rPr lang="en-US" sz="2400" b="1" dirty="0" smtClean="0"/>
              <a:t>Managed by the JVM</a:t>
            </a:r>
            <a:r>
              <a:rPr lang="en-US" sz="2400" dirty="0" smtClean="0"/>
              <a:t>:</a:t>
            </a:r>
          </a:p>
          <a:p>
            <a:pPr lvl="1">
              <a:buFont typeface="Wingdings" panose="05000000000000000000" pitchFamily="2" charset="2"/>
              <a:buChar char="Ø"/>
            </a:pPr>
            <a:r>
              <a:rPr lang="en-US" sz="2400" dirty="0" smtClean="0"/>
              <a:t>The Java Virtual Machine (JVM) performs garbage collection as part of its runtime environment.</a:t>
            </a:r>
          </a:p>
          <a:p>
            <a:endParaRPr lang="en-IN" sz="2400" dirty="0"/>
          </a:p>
        </p:txBody>
      </p:sp>
    </p:spTree>
    <p:extLst>
      <p:ext uri="{BB962C8B-B14F-4D97-AF65-F5344CB8AC3E}">
        <p14:creationId xmlns:p14="http://schemas.microsoft.com/office/powerpoint/2010/main" val="392433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87100" cy="1211579"/>
          </a:xfrm>
        </p:spPr>
        <p:txBody>
          <a:bodyPr/>
          <a:lstStyle/>
          <a:p>
            <a:r>
              <a:rPr lang="en-IN" b="1" dirty="0" smtClean="0"/>
              <a:t>          Garbage Collection-Related Methods</a:t>
            </a:r>
            <a:endParaRPr lang="en-IN" b="1" dirty="0"/>
          </a:p>
        </p:txBody>
      </p:sp>
      <p:sp>
        <p:nvSpPr>
          <p:cNvPr id="4" name="Rectangle 1"/>
          <p:cNvSpPr>
            <a:spLocks noGrp="1" noChangeArrowheads="1"/>
          </p:cNvSpPr>
          <p:nvPr>
            <p:ph idx="1"/>
          </p:nvPr>
        </p:nvSpPr>
        <p:spPr bwMode="auto">
          <a:xfrm>
            <a:off x="182880" y="1429671"/>
            <a:ext cx="1200912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err="1" smtClean="0">
                <a:ln>
                  <a:noFill/>
                </a:ln>
                <a:solidFill>
                  <a:schemeClr val="tx1"/>
                </a:solidFill>
                <a:effectLst/>
              </a:rPr>
              <a:t>System.gc</a:t>
            </a:r>
            <a:r>
              <a:rPr kumimoji="0" lang="en-US" altLang="en-US" sz="2800" b="1" i="0" u="none" strike="noStrike" cap="none" normalizeH="0" baseline="0" dirty="0" smtClean="0">
                <a:ln>
                  <a:noFill/>
                </a:ln>
                <a:solidFill>
                  <a:schemeClr val="tx1"/>
                </a:solidFill>
                <a:effectLst/>
              </a:rPr>
              <a:t>()</a:t>
            </a:r>
          </a:p>
          <a:p>
            <a:pPr marL="0" indent="0" eaLnBrk="0" fontAlgn="base" hangingPunct="0">
              <a:lnSpc>
                <a:spcPct val="100000"/>
              </a:lnSpc>
              <a:spcBef>
                <a:spcPct val="0"/>
              </a:spcBef>
              <a:spcAft>
                <a:spcPct val="0"/>
              </a:spcAft>
              <a:buNone/>
            </a:pPr>
            <a:r>
              <a:rPr lang="en-US" altLang="en-US" sz="2800" dirty="0"/>
              <a:t> </a:t>
            </a:r>
            <a:r>
              <a:rPr lang="en-US" altLang="en-US" sz="2800" dirty="0" smtClean="0"/>
              <a:t>    </a:t>
            </a:r>
            <a:r>
              <a:rPr kumimoji="0" lang="en-US" altLang="en-US" sz="2800" b="0" i="0" u="none" strike="noStrike" cap="none" normalizeH="0" baseline="0" dirty="0" smtClean="0">
                <a:ln>
                  <a:noFill/>
                </a:ln>
                <a:solidFill>
                  <a:schemeClr val="tx1"/>
                </a:solidFill>
                <a:effectLst/>
              </a:rPr>
              <a:t>Suggests the JVM to perform garbage collection.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rPr>
              <a:t>It’s not guaranteed to run immediately; the JVM may ignore the request.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rPr>
              <a:t>Invokes the garbage collector indirectly using the </a:t>
            </a:r>
            <a:r>
              <a:rPr kumimoji="0" lang="en-US" altLang="en-US" sz="2800" b="0" i="0" u="none" strike="noStrike" cap="none" normalizeH="0" baseline="0" dirty="0" err="1" smtClean="0">
                <a:ln>
                  <a:noFill/>
                </a:ln>
                <a:solidFill>
                  <a:schemeClr val="tx1"/>
                </a:solidFill>
                <a:effectLst/>
              </a:rPr>
              <a:t>Runtime.getRuntime</a:t>
            </a:r>
            <a:r>
              <a:rPr kumimoji="0" lang="en-US" altLang="en-US" sz="2800" b="0" i="0" u="none" strike="noStrike" cap="none" normalizeH="0" baseline="0" dirty="0" smtClean="0">
                <a:ln>
                  <a:noFill/>
                </a:ln>
                <a:solidFill>
                  <a:schemeClr val="tx1"/>
                </a:solidFill>
                <a:effectLst/>
              </a:rPr>
              <a:t>().</a:t>
            </a:r>
            <a:r>
              <a:rPr kumimoji="0" lang="en-US" altLang="en-US" sz="2800" b="0" i="0" u="none" strike="noStrike" cap="none" normalizeH="0" baseline="0" dirty="0" err="1" smtClean="0">
                <a:ln>
                  <a:noFill/>
                </a:ln>
                <a:solidFill>
                  <a:schemeClr val="tx1"/>
                </a:solidFill>
                <a:effectLst/>
              </a:rPr>
              <a:t>gc</a:t>
            </a:r>
            <a:r>
              <a:rPr kumimoji="0" lang="en-US" altLang="en-US" sz="2800" b="0" i="0" u="none" strike="noStrike" cap="none" normalizeH="0" baseline="0" dirty="0" smtClean="0">
                <a:ln>
                  <a:noFill/>
                </a:ln>
                <a:solidFill>
                  <a:schemeClr val="tx1"/>
                </a:solidFill>
                <a:effectLst/>
              </a:rPr>
              <a:t>() method.</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err="1" smtClean="0">
                <a:ln>
                  <a:noFill/>
                </a:ln>
                <a:solidFill>
                  <a:schemeClr val="tx1"/>
                </a:solidFill>
                <a:effectLst/>
              </a:rPr>
              <a:t>Runtime.getRuntime</a:t>
            </a:r>
            <a:r>
              <a:rPr kumimoji="0" lang="en-US" altLang="en-US" sz="2800" b="1" i="0" u="none" strike="noStrike" cap="none" normalizeH="0" baseline="0" dirty="0" smtClean="0">
                <a:ln>
                  <a:noFill/>
                </a:ln>
                <a:solidFill>
                  <a:schemeClr val="tx1"/>
                </a:solidFill>
                <a:effectLst/>
              </a:rPr>
              <a:t>().</a:t>
            </a:r>
            <a:r>
              <a:rPr kumimoji="0" lang="en-US" altLang="en-US" sz="2800" b="1" i="0" u="none" strike="noStrike" cap="none" normalizeH="0" baseline="0" dirty="0" err="1" smtClean="0">
                <a:ln>
                  <a:noFill/>
                </a:ln>
                <a:solidFill>
                  <a:schemeClr val="tx1"/>
                </a:solidFill>
                <a:effectLst/>
              </a:rPr>
              <a:t>gc</a:t>
            </a:r>
            <a:r>
              <a:rPr kumimoji="0" lang="en-US" altLang="en-US" sz="2800" b="1" i="0" u="none" strike="noStrike" cap="none" normalizeH="0" baseline="0" dirty="0" smtClean="0">
                <a:ln>
                  <a:noFill/>
                </a:ln>
                <a:solidFill>
                  <a:schemeClr val="tx1"/>
                </a:solidFill>
                <a:effectLst/>
              </a:rPr>
              <a:t>()</a:t>
            </a:r>
          </a:p>
          <a:p>
            <a:pPr marL="0" indent="0" eaLnBrk="0" fontAlgn="base" hangingPunct="0">
              <a:lnSpc>
                <a:spcPct val="100000"/>
              </a:lnSpc>
              <a:spcBef>
                <a:spcPct val="0"/>
              </a:spcBef>
              <a:spcAft>
                <a:spcPct val="0"/>
              </a:spcAft>
              <a:buNone/>
            </a:pPr>
            <a:r>
              <a:rPr lang="en-US" altLang="en-US" sz="2800" dirty="0"/>
              <a:t> </a:t>
            </a:r>
            <a:r>
              <a:rPr lang="en-US" altLang="en-US" sz="2800" dirty="0" smtClean="0"/>
              <a:t>     </a:t>
            </a:r>
            <a:r>
              <a:rPr kumimoji="0" lang="en-US" altLang="en-US" sz="2800" b="0" i="0" u="none" strike="noStrike" cap="none" normalizeH="0" baseline="0" dirty="0" smtClean="0">
                <a:ln>
                  <a:noFill/>
                </a:ln>
                <a:solidFill>
                  <a:schemeClr val="tx1"/>
                </a:solidFill>
                <a:effectLst/>
              </a:rPr>
              <a:t>Directly requests garbage collection from the Runtime instance.</a:t>
            </a:r>
          </a:p>
          <a:p>
            <a:pPr marL="457200" lvl="1" indent="0" eaLnBrk="0" fontAlgn="base" hangingPunct="0">
              <a:lnSpc>
                <a:spcPct val="100000"/>
              </a:lnSpc>
              <a:spcBef>
                <a:spcPct val="0"/>
              </a:spcBef>
              <a:spcAft>
                <a:spcPct val="0"/>
              </a:spcAft>
              <a:buNone/>
            </a:pPr>
            <a:r>
              <a:rPr kumimoji="0" lang="en-US" altLang="en-US" sz="2800" b="0" i="0" u="none" strike="noStrike" cap="none" normalizeH="0" baseline="0" dirty="0" smtClean="0">
                <a:ln>
                  <a:noFill/>
                </a:ln>
                <a:solidFill>
                  <a:schemeClr val="tx1"/>
                </a:solidFill>
                <a:effectLst/>
              </a:rPr>
              <a:t>Similar to </a:t>
            </a:r>
            <a:r>
              <a:rPr kumimoji="0" lang="en-US" altLang="en-US" sz="2800" b="0" i="0" u="none" strike="noStrike" cap="none" normalizeH="0" baseline="0" dirty="0" err="1" smtClean="0">
                <a:ln>
                  <a:noFill/>
                </a:ln>
                <a:solidFill>
                  <a:schemeClr val="tx1"/>
                </a:solidFill>
                <a:effectLst/>
              </a:rPr>
              <a:t>System.gc</a:t>
            </a:r>
            <a:r>
              <a:rPr kumimoji="0" lang="en-US" altLang="en-US" sz="2800" b="0" i="0" u="none" strike="noStrike" cap="none" normalizeH="0" baseline="0" dirty="0" smtClean="0">
                <a:ln>
                  <a:noFill/>
                </a:ln>
                <a:solidFill>
                  <a:schemeClr val="tx1"/>
                </a:solidFill>
                <a:effectLst/>
              </a:rPr>
              <a:t>(), but allows interacting with the runtime environment.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smtClean="0">
                <a:ln>
                  <a:noFill/>
                </a:ln>
                <a:solidFill>
                  <a:schemeClr val="tx1"/>
                </a:solidFill>
                <a:effectLst/>
              </a:rPr>
              <a:t>finalize() </a:t>
            </a:r>
          </a:p>
          <a:p>
            <a:pPr marL="0" marR="0" lvl="0" indent="0" defTabSz="914400" rtl="0" eaLnBrk="0" fontAlgn="base" latinLnBrk="0" hangingPunct="0">
              <a:lnSpc>
                <a:spcPct val="100000"/>
              </a:lnSpc>
              <a:spcBef>
                <a:spcPct val="0"/>
              </a:spcBef>
              <a:spcAft>
                <a:spcPct val="0"/>
              </a:spcAft>
              <a:buClrTx/>
              <a:buSzTx/>
              <a:buNone/>
              <a:tabLst/>
            </a:pPr>
            <a:r>
              <a:rPr lang="en-US" altLang="en-US" sz="2800" dirty="0" smtClean="0"/>
              <a:t>   </a:t>
            </a:r>
            <a:r>
              <a:rPr kumimoji="0" lang="en-US" altLang="en-US" sz="2800" b="0" i="0" u="none" strike="noStrike" cap="none" normalizeH="0" baseline="0" dirty="0" smtClean="0">
                <a:ln>
                  <a:noFill/>
                </a:ln>
                <a:solidFill>
                  <a:schemeClr val="tx1"/>
                </a:solidFill>
                <a:effectLst/>
              </a:rPr>
              <a:t>Allows an object to perform cleanup operations before it is garbage collected.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2938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59"/>
            <a:ext cx="11353800" cy="1600200"/>
          </a:xfrm>
        </p:spPr>
        <p:txBody>
          <a:bodyPr/>
          <a:lstStyle/>
          <a:p>
            <a:r>
              <a:rPr lang="en-US" b="1" dirty="0" smtClean="0"/>
              <a:t>        Garbage Collection Process &amp;Phases</a:t>
            </a:r>
            <a:endParaRPr lang="en-IN" b="1" dirty="0"/>
          </a:p>
        </p:txBody>
      </p:sp>
      <p:sp>
        <p:nvSpPr>
          <p:cNvPr id="5" name="Rectangle 2"/>
          <p:cNvSpPr>
            <a:spLocks noGrp="1" noChangeArrowheads="1"/>
          </p:cNvSpPr>
          <p:nvPr>
            <p:ph idx="1"/>
          </p:nvPr>
        </p:nvSpPr>
        <p:spPr bwMode="auto">
          <a:xfrm>
            <a:off x="205740" y="1757592"/>
            <a:ext cx="113782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rPr>
              <a:t>Mark </a:t>
            </a:r>
            <a:r>
              <a:rPr kumimoji="0" lang="en-US" altLang="en-US" sz="2400" b="1" i="0" u="none" strike="noStrike" cap="none" normalizeH="0" baseline="0" dirty="0" err="1" smtClean="0">
                <a:ln>
                  <a:noFill/>
                </a:ln>
                <a:solidFill>
                  <a:schemeClr val="tx1"/>
                </a:solidFill>
                <a:effectLst/>
              </a:rPr>
              <a:t>Phase</a:t>
            </a:r>
            <a:r>
              <a:rPr kumimoji="0" lang="en-US" altLang="en-US" sz="2400" b="0" i="0" u="none" strike="noStrike" cap="none" normalizeH="0" baseline="0" dirty="0" err="1" smtClean="0">
                <a:ln>
                  <a:noFill/>
                </a:ln>
                <a:solidFill>
                  <a:schemeClr val="tx1"/>
                </a:solidFill>
                <a:effectLst/>
              </a:rPr>
              <a:t>:Identifies</a:t>
            </a:r>
            <a:r>
              <a:rPr kumimoji="0" lang="en-US" altLang="en-US" sz="2400" b="0" i="0" u="none" strike="noStrike" cap="none" normalizeH="0" baseline="0" dirty="0" smtClean="0">
                <a:ln>
                  <a:noFill/>
                </a:ln>
                <a:solidFill>
                  <a:schemeClr val="tx1"/>
                </a:solidFill>
                <a:effectLst/>
              </a:rPr>
              <a:t> all live (reachable) objects.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rPr>
              <a:t>Sweep </a:t>
            </a:r>
            <a:r>
              <a:rPr kumimoji="0" lang="en-US" altLang="en-US" sz="2400" b="1" i="0" u="none" strike="noStrike" cap="none" normalizeH="0" baseline="0" dirty="0" err="1" smtClean="0">
                <a:ln>
                  <a:noFill/>
                </a:ln>
                <a:solidFill>
                  <a:schemeClr val="tx1"/>
                </a:solidFill>
                <a:effectLst/>
              </a:rPr>
              <a:t>Phase</a:t>
            </a:r>
            <a:r>
              <a:rPr kumimoji="0" lang="en-US" altLang="en-US" sz="2400" b="0" i="0" u="none" strike="noStrike" cap="none" normalizeH="0" baseline="0" dirty="0" err="1" smtClean="0">
                <a:ln>
                  <a:noFill/>
                </a:ln>
                <a:solidFill>
                  <a:schemeClr val="tx1"/>
                </a:solidFill>
                <a:effectLst/>
              </a:rPr>
              <a:t>:Removes</a:t>
            </a:r>
            <a:r>
              <a:rPr kumimoji="0" lang="en-US" altLang="en-US" sz="2400" b="0" i="0" u="none" strike="noStrike" cap="none" normalizeH="0" baseline="0" dirty="0" smtClean="0">
                <a:ln>
                  <a:noFill/>
                </a:ln>
                <a:solidFill>
                  <a:schemeClr val="tx1"/>
                </a:solidFill>
                <a:effectLst/>
              </a:rPr>
              <a:t> unused objects, reclaiming memory.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rPr>
              <a:t>Compact </a:t>
            </a:r>
            <a:r>
              <a:rPr kumimoji="0" lang="en-US" altLang="en-US" sz="2400" b="1" i="0" u="none" strike="noStrike" cap="none" normalizeH="0" baseline="0" dirty="0" err="1" smtClean="0">
                <a:ln>
                  <a:noFill/>
                </a:ln>
                <a:solidFill>
                  <a:schemeClr val="tx1"/>
                </a:solidFill>
                <a:effectLst/>
              </a:rPr>
              <a:t>Phase</a:t>
            </a:r>
            <a:r>
              <a:rPr lang="en-US" altLang="en-US" sz="2400" dirty="0" err="1" smtClean="0"/>
              <a:t>:</a:t>
            </a:r>
            <a:r>
              <a:rPr kumimoji="0" lang="en-US" altLang="en-US" sz="2400" b="0" i="0" u="none" strike="noStrike" cap="none" normalizeH="0" baseline="0" dirty="0" err="1" smtClean="0">
                <a:ln>
                  <a:noFill/>
                </a:ln>
                <a:solidFill>
                  <a:schemeClr val="tx1"/>
                </a:solidFill>
                <a:effectLst/>
              </a:rPr>
              <a:t>Defragments</a:t>
            </a:r>
            <a:r>
              <a:rPr kumimoji="0" lang="en-US" altLang="en-US" sz="2400" b="0" i="0" u="none" strike="noStrike" cap="none" normalizeH="0" baseline="0" dirty="0" smtClean="0">
                <a:ln>
                  <a:noFill/>
                </a:ln>
                <a:solidFill>
                  <a:schemeClr val="tx1"/>
                </a:solidFill>
                <a:effectLst/>
              </a:rPr>
              <a:t> memory to optimize allocation of new objects.</a:t>
            </a:r>
          </a:p>
          <a:p>
            <a:pPr marL="0" marR="0" lvl="0" indent="0" algn="l" defTabSz="914400" rtl="0" eaLnBrk="0" fontAlgn="base" latinLnBrk="0" hangingPunct="0">
              <a:lnSpc>
                <a:spcPct val="150000"/>
              </a:lnSpc>
              <a:spcBef>
                <a:spcPct val="0"/>
              </a:spcBef>
              <a:spcAft>
                <a:spcPct val="0"/>
              </a:spcAft>
              <a:buClrTx/>
              <a:buSzTx/>
              <a:buNone/>
              <a:tabLst/>
            </a:pPr>
            <a:r>
              <a:rPr lang="en-US" altLang="en-US" sz="2400" b="1" dirty="0" smtClean="0"/>
              <a:t>Phases: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smtClean="0"/>
              <a:t>Minor </a:t>
            </a:r>
            <a:r>
              <a:rPr lang="en-US" altLang="en-US" sz="2400" dirty="0" err="1" smtClean="0"/>
              <a:t>GC:Cleans</a:t>
            </a:r>
            <a:r>
              <a:rPr lang="en-US" altLang="en-US" sz="2400" dirty="0" smtClean="0"/>
              <a:t> the Young Generation (Eden and survivor spaces).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smtClean="0"/>
              <a:t>Major </a:t>
            </a:r>
            <a:r>
              <a:rPr lang="en-US" altLang="en-US" sz="2400" dirty="0" err="1" smtClean="0"/>
              <a:t>GC:Cleans</a:t>
            </a:r>
            <a:r>
              <a:rPr lang="en-US" altLang="en-US" sz="2400" dirty="0" smtClean="0"/>
              <a:t> the old Generation(long-lived objects).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smtClean="0"/>
              <a:t>Full </a:t>
            </a:r>
            <a:r>
              <a:rPr lang="en-US" altLang="en-US" sz="2400" dirty="0" err="1" smtClean="0"/>
              <a:t>GC:Collects</a:t>
            </a:r>
            <a:r>
              <a:rPr lang="en-US" altLang="en-US" sz="2400" dirty="0" smtClean="0"/>
              <a:t> the entire </a:t>
            </a:r>
            <a:r>
              <a:rPr lang="en-US" altLang="en-US" sz="2400" dirty="0" err="1" smtClean="0"/>
              <a:t>heap,including</a:t>
            </a:r>
            <a:r>
              <a:rPr lang="en-US" altLang="en-US" sz="2400" dirty="0" smtClean="0"/>
              <a:t> the young and old generation.</a:t>
            </a:r>
            <a:endParaRPr lang="en-US" altLang="en-US" sz="2400" dirty="0"/>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altLang="en-US" sz="2400" dirty="0" smtClean="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20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Generations in java</a:t>
            </a:r>
            <a:endParaRPr lang="en-IN" b="1" dirty="0"/>
          </a:p>
        </p:txBody>
      </p:sp>
      <p:sp>
        <p:nvSpPr>
          <p:cNvPr id="3" name="Content Placeholder 2"/>
          <p:cNvSpPr>
            <a:spLocks noGrp="1"/>
          </p:cNvSpPr>
          <p:nvPr>
            <p:ph idx="1"/>
          </p:nvPr>
        </p:nvSpPr>
        <p:spPr/>
        <p:txBody>
          <a:bodyPr>
            <a:normAutofit/>
          </a:bodyPr>
          <a:lstStyle/>
          <a:p>
            <a:pPr marL="0" indent="0">
              <a:buNone/>
            </a:pPr>
            <a:r>
              <a:rPr lang="en-US" sz="2800" dirty="0"/>
              <a:t>I</a:t>
            </a:r>
            <a:r>
              <a:rPr lang="en-US" sz="2800" dirty="0" smtClean="0"/>
              <a:t>n Java, </a:t>
            </a:r>
            <a:r>
              <a:rPr lang="en-US" sz="2800" b="1" dirty="0" smtClean="0"/>
              <a:t>heap memory</a:t>
            </a:r>
            <a:r>
              <a:rPr lang="en-US" sz="2800" dirty="0" smtClean="0"/>
              <a:t> is divided into generations to optimize garbage collection performance. Each generation has a specific purpose, and objects are allocated or promoted to different generations based on their lifespan.</a:t>
            </a:r>
          </a:p>
          <a:p>
            <a:pPr>
              <a:buFont typeface="Wingdings" panose="05000000000000000000" pitchFamily="2" charset="2"/>
              <a:buChar char="Ø"/>
            </a:pPr>
            <a:r>
              <a:rPr lang="en-US" sz="2800" dirty="0"/>
              <a:t> </a:t>
            </a:r>
            <a:r>
              <a:rPr lang="en-US" sz="2800" dirty="0" smtClean="0"/>
              <a:t>       Young Generation</a:t>
            </a:r>
          </a:p>
          <a:p>
            <a:pPr>
              <a:buFont typeface="Wingdings" panose="05000000000000000000" pitchFamily="2" charset="2"/>
              <a:buChar char="Ø"/>
            </a:pPr>
            <a:r>
              <a:rPr lang="en-US" sz="2800" dirty="0"/>
              <a:t> </a:t>
            </a:r>
            <a:r>
              <a:rPr lang="en-US" sz="2800" dirty="0" smtClean="0"/>
              <a:t>       Old Generation</a:t>
            </a:r>
          </a:p>
          <a:p>
            <a:pPr>
              <a:buFont typeface="Wingdings" panose="05000000000000000000" pitchFamily="2" charset="2"/>
              <a:buChar char="Ø"/>
            </a:pPr>
            <a:r>
              <a:rPr lang="en-US" sz="2800" dirty="0"/>
              <a:t> </a:t>
            </a:r>
            <a:r>
              <a:rPr lang="en-US" sz="2800" dirty="0" smtClean="0"/>
              <a:t>       Permanent Generation</a:t>
            </a:r>
            <a:endParaRPr lang="en-US" sz="2800" dirty="0"/>
          </a:p>
        </p:txBody>
      </p:sp>
    </p:spTree>
    <p:extLst>
      <p:ext uri="{BB962C8B-B14F-4D97-AF65-F5344CB8AC3E}">
        <p14:creationId xmlns:p14="http://schemas.microsoft.com/office/powerpoint/2010/main" val="359770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74</TotalTime>
  <Words>798</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Celestial</vt:lpstr>
      <vt:lpstr>Memory management, Garbage collection and Generations in java </vt:lpstr>
      <vt:lpstr>                         Memory Management</vt:lpstr>
      <vt:lpstr>                           Heap Memory</vt:lpstr>
      <vt:lpstr>                       Stack Memory</vt:lpstr>
      <vt:lpstr>                    Key Features and Advantages</vt:lpstr>
      <vt:lpstr>                           Garbage Collection</vt:lpstr>
      <vt:lpstr>          Garbage Collection-Related Methods</vt:lpstr>
      <vt:lpstr>        Garbage Collection Process &amp;Phases</vt:lpstr>
      <vt:lpstr>                  Generations in java</vt:lpstr>
      <vt:lpstr>                              Young Generation</vt:lpstr>
      <vt:lpstr>                             Old Generation</vt:lpstr>
      <vt:lpstr>              Benefits of Generational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Garbage collection and Generations in java</dc:title>
  <dc:creator>K.MUTHU JEYA</dc:creator>
  <cp:lastModifiedBy>K.MUTHU JEYA</cp:lastModifiedBy>
  <cp:revision>10</cp:revision>
  <dcterms:created xsi:type="dcterms:W3CDTF">2024-11-19T05:56:09Z</dcterms:created>
  <dcterms:modified xsi:type="dcterms:W3CDTF">2024-11-19T07:17:12Z</dcterms:modified>
</cp:coreProperties>
</file>