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1"/>
            <a:ext cx="12687300" cy="3543300"/>
          </a:xfrm>
        </p:spPr>
        <p:txBody>
          <a:bodyPr/>
          <a:lstStyle/>
          <a:p>
            <a:r>
              <a:rPr lang="en-IN" dirty="0"/>
              <a:t>Object-Oriented Programming (OOP) Concepts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5440" y="4777380"/>
            <a:ext cx="2956560" cy="861420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Muthu</a:t>
            </a:r>
            <a:r>
              <a:rPr lang="en-US" dirty="0" smtClean="0"/>
              <a:t> </a:t>
            </a:r>
            <a:r>
              <a:rPr lang="en-US" dirty="0" err="1" smtClean="0"/>
              <a:t>jeya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02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1"/>
    </mc:Choice>
    <mc:Fallback>
      <p:transition spd="slow" advTm="483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51760"/>
            <a:ext cx="11103929" cy="1257300"/>
          </a:xfrm>
        </p:spPr>
        <p:txBody>
          <a:bodyPr/>
          <a:lstStyle/>
          <a:p>
            <a:r>
              <a:rPr lang="en-US" b="1" dirty="0" smtClean="0"/>
              <a:t>                       </a:t>
            </a:r>
            <a:r>
              <a:rPr lang="en-US" sz="9600" b="1" dirty="0" smtClean="0">
                <a:latin typeface="72 Condensed" panose="020B0506030000000003" pitchFamily="34" charset="0"/>
                <a:cs typeface="72 Condensed" panose="020B0506030000000003" pitchFamily="34" charset="0"/>
              </a:rPr>
              <a:t>THANK</a:t>
            </a:r>
            <a:r>
              <a:rPr lang="en-US" sz="9600" b="1" dirty="0" smtClean="0"/>
              <a:t>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153676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43574" y="2438400"/>
            <a:ext cx="8825659" cy="361950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Object-Oriented Programming is a paradigm based on the concept of "objects," which can contain data and code.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Java is an object-oriented language, which helps in building modular and reusable code 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 smtClean="0"/>
              <a:t>It </a:t>
            </a:r>
            <a:r>
              <a:rPr lang="en-US" dirty="0"/>
              <a:t>represent real-world entities</a:t>
            </a:r>
            <a:r>
              <a:rPr lang="en-US" dirty="0" smtClean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 smtClean="0"/>
              <a:t> </a:t>
            </a:r>
            <a:r>
              <a:rPr lang="en-US" dirty="0"/>
              <a:t>Each object contains </a:t>
            </a:r>
            <a:r>
              <a:rPr lang="en-US" b="1" dirty="0"/>
              <a:t>data</a:t>
            </a:r>
            <a:r>
              <a:rPr lang="en-US" dirty="0"/>
              <a:t> (attributes) and </a:t>
            </a:r>
            <a:r>
              <a:rPr lang="en-US" b="1" dirty="0"/>
              <a:t>methods</a:t>
            </a:r>
            <a:r>
              <a:rPr lang="en-US" dirty="0"/>
              <a:t> (functions) that define its behavior. </a:t>
            </a:r>
            <a:endParaRPr 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 smtClean="0"/>
              <a:t>OOP </a:t>
            </a:r>
            <a:r>
              <a:rPr lang="en-US" dirty="0"/>
              <a:t>promotes a structured approach to programming that makes code modular, reusable, and easier to maintain.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Concepts of 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377440"/>
            <a:ext cx="8825659" cy="3642360"/>
          </a:xfrm>
        </p:spPr>
        <p:txBody>
          <a:bodyPr/>
          <a:lstStyle/>
          <a:p>
            <a:r>
              <a:rPr lang="en-US" dirty="0"/>
              <a:t>OOP is built on four foundational principles, often referred to as the "Four Pillars of </a:t>
            </a:r>
            <a:r>
              <a:rPr lang="en-US" dirty="0" smtClean="0"/>
              <a:t>OOP“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72 Black" panose="020B0A04030603020204" pitchFamily="34" charset="0"/>
                <a:cs typeface="72 Black" panose="020B0A04030603020204" pitchFamily="34" charset="0"/>
              </a:rPr>
              <a:t> </a:t>
            </a:r>
            <a:r>
              <a:rPr lang="en-US" sz="2400" dirty="0" smtClean="0">
                <a:latin typeface="72 Black" panose="020B0A04030603020204" pitchFamily="34" charset="0"/>
                <a:cs typeface="72 Black" panose="020B0A04030603020204" pitchFamily="34" charset="0"/>
              </a:rPr>
              <a:t>         Encapsulation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72 Black" panose="020B0A04030603020204" pitchFamily="34" charset="0"/>
                <a:cs typeface="72 Black" panose="020B0A04030603020204" pitchFamily="34" charset="0"/>
              </a:rPr>
              <a:t> </a:t>
            </a:r>
            <a:r>
              <a:rPr lang="en-US" sz="2400" dirty="0" smtClean="0">
                <a:latin typeface="72 Black" panose="020B0A04030603020204" pitchFamily="34" charset="0"/>
                <a:cs typeface="72 Black" panose="020B0A04030603020204" pitchFamily="34" charset="0"/>
              </a:rPr>
              <a:t>        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72 Black" panose="020B0A04030603020204" pitchFamily="34" charset="0"/>
                <a:cs typeface="72 Black" panose="020B0A04030603020204" pitchFamily="34" charset="0"/>
              </a:rPr>
              <a:t> </a:t>
            </a:r>
            <a:r>
              <a:rPr lang="en-US" sz="2400" dirty="0" smtClean="0">
                <a:latin typeface="72 Black" panose="020B0A04030603020204" pitchFamily="34" charset="0"/>
                <a:cs typeface="72 Black" panose="020B0A04030603020204" pitchFamily="34" charset="0"/>
              </a:rPr>
              <a:t>         Polymorphism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72 Black" panose="020B0A04030603020204" pitchFamily="34" charset="0"/>
                <a:cs typeface="72 Black" panose="020B0A04030603020204" pitchFamily="34" charset="0"/>
              </a:rPr>
              <a:t> </a:t>
            </a:r>
            <a:r>
              <a:rPr lang="en-US" sz="2400" dirty="0" smtClean="0">
                <a:latin typeface="72 Black" panose="020B0A04030603020204" pitchFamily="34" charset="0"/>
                <a:cs typeface="72 Black" panose="020B0A04030603020204" pitchFamily="34" charset="0"/>
              </a:rPr>
              <a:t>         Abstraction </a:t>
            </a:r>
            <a:endParaRPr lang="en-IN" sz="2400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10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112520"/>
          </a:xfrm>
        </p:spPr>
        <p:txBody>
          <a:bodyPr/>
          <a:lstStyle/>
          <a:p>
            <a:r>
              <a:rPr lang="en-US" dirty="0" smtClean="0"/>
              <a:t>Encapsulation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54954" y="2357647"/>
            <a:ext cx="1061794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72 Condensed" panose="020B0506030000000003" pitchFamily="34" charset="0"/>
              <a:cs typeface="72 Condensed" panose="020B05060300000000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Encapsulation is the bundling of data and methods that operate on that data within one unit or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Purpose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: Protects data from unauthorized access and misuse.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 smtClean="0">
                <a:latin typeface="72 Condensed" panose="020B0506030000000003" pitchFamily="34" charset="0"/>
                <a:cs typeface="72 Condensed" panose="020B0506030000000003" pitchFamily="34" charset="0"/>
              </a:rPr>
              <a:t>Encapsulation helps protect data from outside interference and </a:t>
            </a:r>
            <a:r>
              <a:rPr lang="en-US" altLang="en-US" sz="3200" dirty="0" err="1" smtClean="0">
                <a:latin typeface="72 Condensed" panose="020B0506030000000003" pitchFamily="34" charset="0"/>
                <a:cs typeface="72 Condensed" panose="020B0506030000000003" pitchFamily="34" charset="0"/>
              </a:rPr>
              <a:t>misuse,often</a:t>
            </a:r>
            <a:r>
              <a:rPr lang="en-US" altLang="en-US" sz="3200" dirty="0" smtClean="0">
                <a:latin typeface="72 Condensed" panose="020B0506030000000003" pitchFamily="34" charset="0"/>
                <a:cs typeface="72 Condensed" panose="020B0506030000000003" pitchFamily="34" charset="0"/>
              </a:rPr>
              <a:t> through access modifiers like </a:t>
            </a:r>
            <a:r>
              <a:rPr lang="en-US" altLang="en-US" sz="3200" dirty="0" err="1" smtClean="0">
                <a:latin typeface="72 Condensed" panose="020B0506030000000003" pitchFamily="34" charset="0"/>
                <a:cs typeface="72 Condensed" panose="020B0506030000000003" pitchFamily="34" charset="0"/>
              </a:rPr>
              <a:t>private,public</a:t>
            </a:r>
            <a:r>
              <a:rPr lang="en-US" altLang="en-US" sz="3200" dirty="0" smtClean="0">
                <a:latin typeface="72 Condensed" panose="020B0506030000000003" pitchFamily="34" charset="0"/>
                <a:cs typeface="72 Condensed" panose="020B0506030000000003" pitchFamily="34" charset="0"/>
              </a:rPr>
              <a:t> and protected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87680"/>
            <a:ext cx="8825659" cy="769620"/>
          </a:xfrm>
        </p:spPr>
        <p:txBody>
          <a:bodyPr/>
          <a:lstStyle/>
          <a:p>
            <a:r>
              <a:rPr lang="en-US" dirty="0" smtClean="0">
                <a:latin typeface="72 Black" panose="020B0A04030603020204" pitchFamily="34" charset="0"/>
                <a:cs typeface="72 Black" panose="020B0A04030603020204" pitchFamily="34" charset="0"/>
              </a:rPr>
              <a:t>Inheritance</a:t>
            </a:r>
            <a:endParaRPr lang="en-IN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05740" y="1882244"/>
            <a:ext cx="1198626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Allows one class (child or subclass) to inherit attributes and methods from another class (parent or superclass).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Inheritance promotes code reuse and helps create a hierarchical relationship between classes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8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55" y="647700"/>
            <a:ext cx="7829026" cy="998220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40556" y="2181940"/>
            <a:ext cx="1770454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Polymorphism allows a method to perform different functions based on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object it is acting upon.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Types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                    Compile-time (Method Overloading)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72 Condensed" panose="020B0506030000000003" pitchFamily="34" charset="0"/>
              <a:cs typeface="72 Condensed" panose="020B05060300000000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                     Run-time (Method Overriding)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72 Condensed" panose="020B0506030000000003" pitchFamily="34" charset="0"/>
              <a:cs typeface="72 Condensed" panose="020B05060300000000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72 Condensed" panose="020B0506030000000003" pitchFamily="34" charset="0"/>
              <a:cs typeface="72 Condensed" panose="020B0506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1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548640"/>
            <a:ext cx="9706293" cy="891540"/>
          </a:xfrm>
        </p:spPr>
        <p:txBody>
          <a:bodyPr/>
          <a:lstStyle/>
          <a:p>
            <a:r>
              <a:rPr lang="en-US" dirty="0" smtClean="0"/>
              <a:t>Abstraction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74320" y="1870696"/>
            <a:ext cx="1145286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Abstraction is the process of hiding complex implementation details and showing only the essential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Purpose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: Reduces complexity and increases readability. </a:t>
            </a:r>
          </a:p>
        </p:txBody>
      </p:sp>
    </p:spTree>
    <p:extLst>
      <p:ext uri="{BB962C8B-B14F-4D97-AF65-F5344CB8AC3E}">
        <p14:creationId xmlns:p14="http://schemas.microsoft.com/office/powerpoint/2010/main" val="220619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760"/>
            <a:ext cx="9006840" cy="868680"/>
          </a:xfrm>
        </p:spPr>
        <p:txBody>
          <a:bodyPr/>
          <a:lstStyle/>
          <a:p>
            <a:r>
              <a:rPr lang="en-US" dirty="0"/>
              <a:t>Advantages of OOP in Java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463040"/>
            <a:ext cx="9523413" cy="45567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72 Condensed" panose="020B0506030000000003" pitchFamily="34" charset="0"/>
                <a:cs typeface="72 Condensed" panose="020B0506030000000003" pitchFamily="34" charset="0"/>
              </a:rPr>
              <a:t>Code Reusability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72 Condensed" panose="020B0506030000000003" pitchFamily="34" charset="0"/>
                <a:cs typeface="72 Condensed" panose="020B0506030000000003" pitchFamily="34" charset="0"/>
              </a:rPr>
              <a:t>Modularity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72 Condensed" panose="020B0506030000000003" pitchFamily="34" charset="0"/>
                <a:cs typeface="72 Condensed" panose="020B0506030000000003" pitchFamily="34" charset="0"/>
              </a:rPr>
              <a:t>Improved Productivity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72 Condensed" panose="020B0506030000000003" pitchFamily="34" charset="0"/>
                <a:cs typeface="72 Condensed" panose="020B0506030000000003" pitchFamily="34" charset="0"/>
              </a:rPr>
              <a:t>Ease of Maintenance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72 Condensed" panose="020B0506030000000003" pitchFamily="34" charset="0"/>
                <a:cs typeface="72 Condensed" panose="020B0506030000000003" pitchFamily="34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6427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411480"/>
            <a:ext cx="9441180" cy="914400"/>
          </a:xfrm>
        </p:spPr>
        <p:txBody>
          <a:bodyPr/>
          <a:lstStyle/>
          <a:p>
            <a:r>
              <a:rPr lang="en-IN" dirty="0"/>
              <a:t>Real-World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82882" y="1325880"/>
            <a:ext cx="11635738" cy="469392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72 Condensed" panose="020B0506030000000003" pitchFamily="34" charset="0"/>
                <a:cs typeface="72 Condensed" panose="020B0506030000000003" pitchFamily="34" charset="0"/>
              </a:rPr>
              <a:t>Encapsulation</a:t>
            </a:r>
            <a:r>
              <a:rPr lang="en-IN" sz="3200" dirty="0">
                <a:latin typeface="72 Condensed" panose="020B0506030000000003" pitchFamily="34" charset="0"/>
                <a:cs typeface="72 Condensed" panose="020B0506030000000003" pitchFamily="34" charset="0"/>
              </a:rPr>
              <a:t>: Bank Account (private balance, deposit/withdraw methods)</a:t>
            </a:r>
          </a:p>
          <a:p>
            <a:r>
              <a:rPr lang="en-IN" sz="3200" b="1" dirty="0">
                <a:latin typeface="72 Condensed" panose="020B0506030000000003" pitchFamily="34" charset="0"/>
                <a:cs typeface="72 Condensed" panose="020B0506030000000003" pitchFamily="34" charset="0"/>
              </a:rPr>
              <a:t>Inheritance</a:t>
            </a:r>
            <a:r>
              <a:rPr lang="en-IN" sz="3200" dirty="0">
                <a:latin typeface="72 Condensed" panose="020B0506030000000003" pitchFamily="34" charset="0"/>
                <a:cs typeface="72 Condensed" panose="020B0506030000000003" pitchFamily="34" charset="0"/>
              </a:rPr>
              <a:t>: Employee Management System (e.g., Manager inherits Employee)</a:t>
            </a:r>
          </a:p>
          <a:p>
            <a:r>
              <a:rPr lang="en-IN" sz="3200" b="1" dirty="0">
                <a:latin typeface="72 Condensed" panose="020B0506030000000003" pitchFamily="34" charset="0"/>
                <a:cs typeface="72 Condensed" panose="020B0506030000000003" pitchFamily="34" charset="0"/>
              </a:rPr>
              <a:t>Polymorphism</a:t>
            </a:r>
            <a:r>
              <a:rPr lang="en-IN" sz="3200" dirty="0">
                <a:latin typeface="72 Condensed" panose="020B0506030000000003" pitchFamily="34" charset="0"/>
                <a:cs typeface="72 Condensed" panose="020B0506030000000003" pitchFamily="34" charset="0"/>
              </a:rPr>
              <a:t>: Payment Processing (different payment methods)</a:t>
            </a:r>
          </a:p>
          <a:p>
            <a:r>
              <a:rPr lang="en-IN" sz="3200" b="1" dirty="0">
                <a:latin typeface="72 Condensed" panose="020B0506030000000003" pitchFamily="34" charset="0"/>
                <a:cs typeface="72 Condensed" panose="020B0506030000000003" pitchFamily="34" charset="0"/>
              </a:rPr>
              <a:t>Abstraction</a:t>
            </a:r>
            <a:r>
              <a:rPr lang="en-IN" sz="3200" dirty="0">
                <a:latin typeface="72 Condensed" panose="020B0506030000000003" pitchFamily="34" charset="0"/>
                <a:cs typeface="72 Condensed" panose="020B0506030000000003" pitchFamily="34" charset="0"/>
              </a:rPr>
              <a:t>: GUI frameworks (show interface, hide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1509654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323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72 Black</vt:lpstr>
      <vt:lpstr>72 Condensed</vt:lpstr>
      <vt:lpstr>Arial</vt:lpstr>
      <vt:lpstr>Century Gothic</vt:lpstr>
      <vt:lpstr>Wingdings 3</vt:lpstr>
      <vt:lpstr>Ion</vt:lpstr>
      <vt:lpstr>Object-Oriented Programming (OOP) Concepts in Java</vt:lpstr>
      <vt:lpstr>Introduction to OOP</vt:lpstr>
      <vt:lpstr>Key Concepts of OOP</vt:lpstr>
      <vt:lpstr>Encapsulation</vt:lpstr>
      <vt:lpstr>Inheritance</vt:lpstr>
      <vt:lpstr>Polymorphism</vt:lpstr>
      <vt:lpstr>Abstraction</vt:lpstr>
      <vt:lpstr>Advantages of OOP in Java</vt:lpstr>
      <vt:lpstr>Real-World Examples</vt:lpstr>
      <vt:lpstr>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 Concepts in Java</dc:title>
  <dc:creator>K.MUTHU JEYA</dc:creator>
  <cp:lastModifiedBy>K.MUTHU JEYA</cp:lastModifiedBy>
  <cp:revision>6</cp:revision>
  <dcterms:created xsi:type="dcterms:W3CDTF">2024-11-04T05:08:06Z</dcterms:created>
  <dcterms:modified xsi:type="dcterms:W3CDTF">2024-11-04T07:29:23Z</dcterms:modified>
</cp:coreProperties>
</file>