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74" r:id="rId15"/>
    <p:sldId id="275" r:id="rId16"/>
    <p:sldId id="276" r:id="rId17"/>
    <p:sldId id="277" r:id="rId18"/>
    <p:sldId id="278" r:id="rId19"/>
    <p:sldId id="279" r:id="rId20"/>
    <p:sldId id="269" r:id="rId21"/>
    <p:sldId id="270" r:id="rId22"/>
    <p:sldId id="271" r:id="rId23"/>
    <p:sldId id="272" r:id="rId24"/>
    <p:sldId id="273" r:id="rId25"/>
    <p:sldId id="284" r:id="rId26"/>
    <p:sldId id="280" r:id="rId27"/>
    <p:sldId id="281" r:id="rId28"/>
    <p:sldId id="282"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59" autoAdjust="0"/>
  </p:normalViewPr>
  <p:slideViewPr>
    <p:cSldViewPr snapToGrid="0">
      <p:cViewPr>
        <p:scale>
          <a:sx n="66" d="100"/>
          <a:sy n="66" d="100"/>
        </p:scale>
        <p:origin x="900" y="1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DBE72B-78DC-4ABC-9E16-987BEC11AE94}"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2884975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DBE72B-78DC-4ABC-9E16-987BEC11AE94}"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287692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DBE72B-78DC-4ABC-9E16-987BEC11AE94}"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15534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DBE72B-78DC-4ABC-9E16-987BEC11AE94}"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10602862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DBE72B-78DC-4ABC-9E16-987BEC11AE94}"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1127472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DBE72B-78DC-4ABC-9E16-987BEC11AE94}" type="datetimeFigureOut">
              <a:rPr lang="en-IN" smtClean="0"/>
              <a:t>16-01-2025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3296152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DBE72B-78DC-4ABC-9E16-987BEC11AE94}" type="datetimeFigureOut">
              <a:rPr lang="en-IN" smtClean="0"/>
              <a:t>16-01-2025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3901690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DBE72B-78DC-4ABC-9E16-987BEC11AE94}" type="datetimeFigureOut">
              <a:rPr lang="en-IN" smtClean="0"/>
              <a:t>16-01-2025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68470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BE72B-78DC-4ABC-9E16-987BEC11AE94}" type="datetimeFigureOut">
              <a:rPr lang="en-IN" smtClean="0"/>
              <a:t>16-01-2025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2221359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DBE72B-78DC-4ABC-9E16-987BEC11AE94}" type="datetimeFigureOut">
              <a:rPr lang="en-IN" smtClean="0"/>
              <a:t>16-01-2025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3084497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DBE72B-78DC-4ABC-9E16-987BEC11AE94}" type="datetimeFigureOut">
              <a:rPr lang="en-IN" smtClean="0"/>
              <a:t>16-01-2025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752573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BE72B-78DC-4ABC-9E16-987BEC11AE94}" type="datetimeFigureOut">
              <a:rPr lang="en-IN" smtClean="0"/>
              <a:t>16-01-2025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E2F7C-406B-4C56-85D7-5E5A6ED54FD2}" type="slidenum">
              <a:rPr lang="en-IN" smtClean="0"/>
              <a:t>‹#›</a:t>
            </a:fld>
            <a:endParaRPr lang="en-IN"/>
          </a:p>
        </p:txBody>
      </p:sp>
    </p:spTree>
    <p:extLst>
      <p:ext uri="{BB962C8B-B14F-4D97-AF65-F5344CB8AC3E}">
        <p14:creationId xmlns:p14="http://schemas.microsoft.com/office/powerpoint/2010/main" val="1214773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99500">
              <a:schemeClr val="bg1">
                <a:lumMod val="85000"/>
              </a:schemeClr>
            </a:gs>
            <a:gs pos="99000">
              <a:schemeClr val="bg1">
                <a:lumMod val="75000"/>
              </a:schemeClr>
            </a:gs>
            <a:gs pos="1000">
              <a:srgbClr val="A5C39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604000" y="449942"/>
            <a:ext cx="5588000" cy="3294744"/>
          </a:xfrm>
        </p:spPr>
        <p:txBody>
          <a:bodyPr>
            <a:normAutofit fontScale="90000"/>
          </a:bodyPr>
          <a:lstStyle/>
          <a:p>
            <a:r>
              <a:rPr lang="en-US" dirty="0" smtClean="0"/>
              <a:t>                           </a:t>
            </a:r>
            <a:br>
              <a:rPr lang="en-US" dirty="0" smtClean="0"/>
            </a:br>
            <a:r>
              <a:rPr lang="en-US" dirty="0"/>
              <a:t> </a:t>
            </a:r>
            <a:r>
              <a:rPr lang="en-US" dirty="0" smtClean="0"/>
              <a:t>                 </a:t>
            </a:r>
            <a:r>
              <a:rPr lang="en-US" sz="5300" b="1" dirty="0" smtClean="0">
                <a:latin typeface="Broadway" panose="04040905080B02020502" pitchFamily="82" charset="0"/>
              </a:rPr>
              <a:t>Ecommerce</a:t>
            </a:r>
            <a:br>
              <a:rPr lang="en-US" sz="5300" b="1" dirty="0" smtClean="0">
                <a:latin typeface="Broadway" panose="04040905080B02020502" pitchFamily="82" charset="0"/>
              </a:rPr>
            </a:br>
            <a:r>
              <a:rPr lang="en-US" sz="2700" b="1" dirty="0" smtClean="0">
                <a:latin typeface="Broadway" panose="04040905080B02020502" pitchFamily="82" charset="0"/>
              </a:rPr>
              <a:t>DEVELOPED USING SPRINGBOOT &amp; ANGULAR</a:t>
            </a:r>
            <a:br>
              <a:rPr lang="en-US" sz="2700" b="1" dirty="0" smtClean="0">
                <a:latin typeface="Broadway" panose="04040905080B02020502" pitchFamily="82" charset="0"/>
              </a:rPr>
            </a:br>
            <a:r>
              <a:rPr lang="en-US" sz="2700" b="1" dirty="0" smtClean="0"/>
              <a:t/>
            </a:r>
            <a:br>
              <a:rPr lang="en-US" sz="2700" b="1" dirty="0" smtClean="0"/>
            </a:br>
            <a:endParaRPr lang="en-IN" sz="5300" b="1" dirty="0"/>
          </a:p>
        </p:txBody>
      </p:sp>
      <p:sp>
        <p:nvSpPr>
          <p:cNvPr id="5" name="Subtitle 4"/>
          <p:cNvSpPr>
            <a:spLocks noGrp="1"/>
          </p:cNvSpPr>
          <p:nvPr>
            <p:ph type="subTitle" idx="1"/>
          </p:nvPr>
        </p:nvSpPr>
        <p:spPr>
          <a:xfrm>
            <a:off x="7068456" y="3744685"/>
            <a:ext cx="4601030" cy="2409372"/>
          </a:xfrm>
        </p:spPr>
        <p:txBody>
          <a:bodyPr>
            <a:noAutofit/>
          </a:bodyPr>
          <a:lstStyle/>
          <a:p>
            <a:pPr>
              <a:lnSpc>
                <a:spcPct val="100000"/>
              </a:lnSpc>
            </a:pPr>
            <a:r>
              <a:rPr lang="en-US" b="1" dirty="0"/>
              <a:t>PROJECT </a:t>
            </a:r>
            <a:r>
              <a:rPr lang="en-US" b="1" dirty="0" smtClean="0"/>
              <a:t>MEMBERS</a:t>
            </a:r>
            <a:r>
              <a:rPr lang="en-US" b="1" dirty="0"/>
              <a:t>:</a:t>
            </a:r>
            <a:br>
              <a:rPr lang="en-US" b="1" dirty="0"/>
            </a:br>
            <a:r>
              <a:rPr lang="en-US" b="1" dirty="0"/>
              <a:t>ARUNA BHARATHI</a:t>
            </a:r>
            <a:br>
              <a:rPr lang="en-US" b="1" dirty="0"/>
            </a:br>
            <a:r>
              <a:rPr lang="en-US" b="1" dirty="0"/>
              <a:t>MUTHU </a:t>
            </a:r>
            <a:r>
              <a:rPr lang="en-US" b="1" dirty="0" smtClean="0"/>
              <a:t>JEYA</a:t>
            </a:r>
          </a:p>
          <a:p>
            <a:pPr>
              <a:lnSpc>
                <a:spcPct val="100000"/>
              </a:lnSpc>
            </a:pPr>
            <a:r>
              <a:rPr lang="en-US" b="1" dirty="0" smtClean="0"/>
              <a:t>GUIDED BY:</a:t>
            </a:r>
          </a:p>
          <a:p>
            <a:r>
              <a:rPr lang="en-US" b="1" dirty="0" smtClean="0"/>
              <a:t>PROF:</a:t>
            </a:r>
            <a:r>
              <a:rPr lang="en-IN" dirty="0"/>
              <a:t> </a:t>
            </a:r>
            <a:r>
              <a:rPr lang="en-IN" b="1" dirty="0"/>
              <a:t>INDRAKKA MALI</a:t>
            </a:r>
            <a:endParaRPr lang="en-IN" b="1" dirty="0" smtClean="0">
              <a:effectLst/>
            </a:endParaRPr>
          </a:p>
          <a:p>
            <a:r>
              <a:rPr lang="en-IN" dirty="0" smtClean="0"/>
              <a:t/>
            </a:r>
            <a:br>
              <a:rPr lang="en-IN" dirty="0" smtClean="0"/>
            </a:br>
            <a:r>
              <a:rPr lang="en-IN" dirty="0" smtClean="0"/>
              <a:t/>
            </a:r>
            <a:br>
              <a:rPr lang="en-IN" dirty="0" smtClean="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604000" cy="6858000"/>
          </a:xfrm>
          <a:prstGeom prst="rect">
            <a:avLst/>
          </a:prstGeom>
        </p:spPr>
      </p:pic>
    </p:spTree>
    <p:extLst>
      <p:ext uri="{BB962C8B-B14F-4D97-AF65-F5344CB8AC3E}">
        <p14:creationId xmlns:p14="http://schemas.microsoft.com/office/powerpoint/2010/main" val="1597884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My Profile/Admin</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827" y="1825625"/>
            <a:ext cx="9914345" cy="4351338"/>
          </a:xfrm>
        </p:spPr>
      </p:pic>
    </p:spTree>
    <p:extLst>
      <p:ext uri="{BB962C8B-B14F-4D97-AF65-F5344CB8AC3E}">
        <p14:creationId xmlns:p14="http://schemas.microsoft.com/office/powerpoint/2010/main" val="2857300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Add New Product</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4858" y="1825625"/>
            <a:ext cx="6548200" cy="4351338"/>
          </a:xfrm>
        </p:spPr>
      </p:pic>
    </p:spTree>
    <p:extLst>
      <p:ext uri="{BB962C8B-B14F-4D97-AF65-F5344CB8AC3E}">
        <p14:creationId xmlns:p14="http://schemas.microsoft.com/office/powerpoint/2010/main" val="1720247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Show All Product</a:t>
            </a:r>
            <a:endParaRPr lang="en-IN"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3657" y="1825624"/>
            <a:ext cx="8636000" cy="4371975"/>
          </a:xfrm>
        </p:spPr>
      </p:pic>
    </p:spTree>
    <p:extLst>
      <p:ext uri="{BB962C8B-B14F-4D97-AF65-F5344CB8AC3E}">
        <p14:creationId xmlns:p14="http://schemas.microsoft.com/office/powerpoint/2010/main" val="3118719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User list</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72812"/>
            <a:ext cx="10515600" cy="3456963"/>
          </a:xfrm>
        </p:spPr>
      </p:pic>
    </p:spTree>
    <p:extLst>
      <p:ext uri="{BB962C8B-B14F-4D97-AF65-F5344CB8AC3E}">
        <p14:creationId xmlns:p14="http://schemas.microsoft.com/office/powerpoint/2010/main" val="719190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Order List</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14382"/>
            <a:ext cx="10515600" cy="3973824"/>
          </a:xfrm>
        </p:spPr>
      </p:pic>
    </p:spTree>
    <p:extLst>
      <p:ext uri="{BB962C8B-B14F-4D97-AF65-F5344CB8AC3E}">
        <p14:creationId xmlns:p14="http://schemas.microsoft.com/office/powerpoint/2010/main" val="1447198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User Home Page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493884" y="1825625"/>
            <a:ext cx="9204232" cy="4351338"/>
          </a:xfrm>
          <a:prstGeom prst="rect">
            <a:avLst/>
          </a:prstGeom>
        </p:spPr>
      </p:pic>
    </p:spTree>
    <p:extLst>
      <p:ext uri="{BB962C8B-B14F-4D97-AF65-F5344CB8AC3E}">
        <p14:creationId xmlns:p14="http://schemas.microsoft.com/office/powerpoint/2010/main" val="3748431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User Profile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658354" y="1825625"/>
            <a:ext cx="8875291" cy="4351338"/>
          </a:xfrm>
          <a:prstGeom prst="rect">
            <a:avLst/>
          </a:prstGeom>
        </p:spPr>
      </p:pic>
    </p:spTree>
    <p:extLst>
      <p:ext uri="{BB962C8B-B14F-4D97-AF65-F5344CB8AC3E}">
        <p14:creationId xmlns:p14="http://schemas.microsoft.com/office/powerpoint/2010/main" val="3134939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User Explore Product page</a:t>
            </a:r>
            <a:endParaRPr lang="en-IN"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1493884" y="1825625"/>
            <a:ext cx="9204232" cy="4351338"/>
          </a:xfrm>
          <a:prstGeom prst="rect">
            <a:avLst/>
          </a:prstGeom>
        </p:spPr>
      </p:pic>
    </p:spTree>
    <p:extLst>
      <p:ext uri="{BB962C8B-B14F-4D97-AF65-F5344CB8AC3E}">
        <p14:creationId xmlns:p14="http://schemas.microsoft.com/office/powerpoint/2010/main" val="20474734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Times New Roman" panose="02020603050405020304" pitchFamily="18" charset="0"/>
                <a:cs typeface="Times New Roman" panose="02020603050405020304" pitchFamily="18" charset="0"/>
              </a:rPr>
              <a:t>Cart Page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205021" y="1825625"/>
            <a:ext cx="7781958" cy="4351338"/>
          </a:xfrm>
          <a:prstGeom prst="rect">
            <a:avLst/>
          </a:prstGeom>
        </p:spPr>
      </p:pic>
    </p:spTree>
    <p:extLst>
      <p:ext uri="{BB962C8B-B14F-4D97-AF65-F5344CB8AC3E}">
        <p14:creationId xmlns:p14="http://schemas.microsoft.com/office/powerpoint/2010/main" val="964317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MY ORDER PAGE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36905"/>
            <a:ext cx="10515600" cy="3528777"/>
          </a:xfrm>
        </p:spPr>
      </p:pic>
    </p:spTree>
    <p:extLst>
      <p:ext uri="{BB962C8B-B14F-4D97-AF65-F5344CB8AC3E}">
        <p14:creationId xmlns:p14="http://schemas.microsoft.com/office/powerpoint/2010/main" val="3521006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Introduction</a:t>
            </a:r>
          </a:p>
          <a:p>
            <a:r>
              <a:rPr lang="en-US" dirty="0" smtClean="0">
                <a:latin typeface="Times New Roman" panose="02020603050405020304" pitchFamily="18" charset="0"/>
                <a:cs typeface="Times New Roman" panose="02020603050405020304" pitchFamily="18" charset="0"/>
              </a:rPr>
              <a:t>ER Diagram</a:t>
            </a:r>
          </a:p>
          <a:p>
            <a:r>
              <a:rPr lang="en-US" dirty="0" smtClean="0">
                <a:latin typeface="Times New Roman" panose="02020603050405020304" pitchFamily="18" charset="0"/>
                <a:cs typeface="Times New Roman" panose="02020603050405020304" pitchFamily="18" charset="0"/>
              </a:rPr>
              <a:t>Working of Back-End</a:t>
            </a:r>
          </a:p>
          <a:p>
            <a:r>
              <a:rPr lang="en-US" dirty="0" smtClean="0">
                <a:latin typeface="Times New Roman" panose="02020603050405020304" pitchFamily="18" charset="0"/>
                <a:cs typeface="Times New Roman" panose="02020603050405020304" pitchFamily="18" charset="0"/>
              </a:rPr>
              <a:t>Working of Front-End</a:t>
            </a:r>
          </a:p>
          <a:p>
            <a:r>
              <a:rPr lang="en-US" dirty="0" smtClean="0">
                <a:latin typeface="Times New Roman" panose="02020603050405020304" pitchFamily="18" charset="0"/>
                <a:cs typeface="Times New Roman" panose="02020603050405020304" pitchFamily="18" charset="0"/>
              </a:rPr>
              <a:t>Annotations</a:t>
            </a:r>
          </a:p>
          <a:p>
            <a:r>
              <a:rPr lang="en-US" dirty="0" smtClean="0">
                <a:latin typeface="Times New Roman" panose="02020603050405020304" pitchFamily="18" charset="0"/>
                <a:cs typeface="Times New Roman" panose="02020603050405020304" pitchFamily="18" charset="0"/>
              </a:rPr>
              <a:t>APIs</a:t>
            </a:r>
          </a:p>
          <a:p>
            <a:r>
              <a:rPr lang="en-US" dirty="0" smtClean="0">
                <a:latin typeface="Times New Roman" panose="02020603050405020304" pitchFamily="18" charset="0"/>
                <a:cs typeface="Times New Roman" panose="02020603050405020304" pitchFamily="18" charset="0"/>
              </a:rPr>
              <a:t>Advantages</a:t>
            </a:r>
          </a:p>
          <a:p>
            <a:r>
              <a:rPr lang="en-US" dirty="0" smtClean="0">
                <a:latin typeface="Times New Roman" panose="02020603050405020304" pitchFamily="18" charset="0"/>
                <a:cs typeface="Times New Roman" panose="02020603050405020304" pitchFamily="18" charset="0"/>
              </a:rPr>
              <a:t>Software Requirement</a:t>
            </a:r>
            <a:endParaRPr lang="en-IN"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2065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0"/>
            <a:ext cx="11063514" cy="1494971"/>
          </a:xfrm>
        </p:spPr>
        <p:txBody>
          <a:bodyPr/>
          <a:lstStyle/>
          <a:p>
            <a:r>
              <a:rPr lang="en-US" dirty="0" smtClean="0">
                <a:latin typeface="Times New Roman" panose="02020603050405020304" pitchFamily="18" charset="0"/>
                <a:cs typeface="Times New Roman" panose="02020603050405020304" pitchFamily="18" charset="0"/>
              </a:rPr>
              <a:t>                            Annotations</a:t>
            </a:r>
            <a:endParaRPr lang="en-IN"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566057" y="1388147"/>
            <a:ext cx="1132114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Annotations are metadata used in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Spring Boot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provide configuration and behavior instructions to the application.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They simplify development by reducing boilerplate code and enhancing readability.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 our e-commerce project, commonly used annotations include: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Controller and Routing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RestController</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Defines a class as a controller and returns JSON responses.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RequestMapping</a:t>
            </a: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and @</a:t>
            </a:r>
            <a:r>
              <a:rPr kumimoji="0" lang="en-US" altLang="en-US" sz="1800" b="0" i="0" u="none" strike="noStrike" cap="none" normalizeH="0" baseline="0" dirty="0" err="1"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GetMapping</a:t>
            </a: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PostMapping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Map HTTP requests to specific methods.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Dependency Injection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Autowired</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Injects dependencies like services and repositories automatically.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Entity Mapping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@Entity</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Defines a class as a database entity.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@Id </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and </a:t>
            </a: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GeneratedValue</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Specify the primary key and its generation strategy.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@Column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Maps class attributes to database table columns.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Validation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NotNull</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@Size</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@Email</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Validate user inputs in form submissions.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Cross-Origin Resource Sharing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CrossOrigin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Enables cross-origin requests for frontend-backend communication.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Annotations make the application modular, easier to manage, and ensure adherence to the MVC architecture.</a:t>
            </a:r>
          </a:p>
        </p:txBody>
      </p:sp>
    </p:spTree>
    <p:extLst>
      <p:ext uri="{BB962C8B-B14F-4D97-AF65-F5344CB8AC3E}">
        <p14:creationId xmlns:p14="http://schemas.microsoft.com/office/powerpoint/2010/main" val="20818697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Postman</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399" y="1825625"/>
            <a:ext cx="8279202" cy="4351338"/>
          </a:xfrm>
        </p:spPr>
      </p:pic>
    </p:spTree>
    <p:extLst>
      <p:ext uri="{BB962C8B-B14F-4D97-AF65-F5344CB8AC3E}">
        <p14:creationId xmlns:p14="http://schemas.microsoft.com/office/powerpoint/2010/main" val="39294827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User APIs</a:t>
            </a:r>
            <a:endParaRPr lang="en-IN"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785256" y="1646804"/>
            <a:ext cx="8868229"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Authentication</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POST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auth</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/register: User signup.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POST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auth</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/login: User login with JWT token generation.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 Management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/users/{id}: Fetch user details.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PUT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/users/{id}: Update user profile.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 Operations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POST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Add items to cart.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View cart items.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DELETE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productId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Remove cart item.</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Order Management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POST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/orders/{</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Place an order.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/orders/{</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View orders.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These APIs enable secure, efficient user and cart interactions.</a:t>
            </a:r>
          </a:p>
        </p:txBody>
      </p:sp>
    </p:spTree>
    <p:extLst>
      <p:ext uri="{BB962C8B-B14F-4D97-AF65-F5344CB8AC3E}">
        <p14:creationId xmlns:p14="http://schemas.microsoft.com/office/powerpoint/2010/main" val="33256468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Product APIs</a:t>
            </a:r>
            <a:endParaRPr lang="en-IN"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838200" y="1800691"/>
            <a:ext cx="1334711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Fetch Products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/products: Retrieve a list of all products.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/products/</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getProductDetailsById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productId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Get details of a specific product by its ID.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Add Products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POST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/products/</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addNewProduct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Add a new product (admin only).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Update Products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PUT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/products/</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updateProductDetails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productId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Update product details like name, price, or description (admin only).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Delete Products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DELETE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/products/</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deleteProductDetails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lang="en-US" altLang="en-US" sz="2000" dirty="0" err="1" smtClean="0">
                <a:latin typeface="Times New Roman" panose="02020603050405020304" pitchFamily="18" charset="0"/>
                <a:cs typeface="Times New Roman" panose="02020603050405020304" pitchFamily="18" charset="0"/>
              </a:rPr>
              <a:t>productI</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Remove a product from the catalog (admin only).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Search and Filter</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/products/</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search?query</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={keyword}: Search for products by name or description.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/products/</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filter?category</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={category}: Filter products by category.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These APIs ensure seamless management and retrieval of product information in the application.</a:t>
            </a:r>
          </a:p>
        </p:txBody>
      </p:sp>
    </p:spTree>
    <p:extLst>
      <p:ext uri="{BB962C8B-B14F-4D97-AF65-F5344CB8AC3E}">
        <p14:creationId xmlns:p14="http://schemas.microsoft.com/office/powerpoint/2010/main" val="2500751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29" y="0"/>
            <a:ext cx="10515600" cy="1325563"/>
          </a:xfrm>
        </p:spPr>
        <p:txBody>
          <a:bodyPr/>
          <a:lstStyle/>
          <a:p>
            <a:r>
              <a:rPr lang="en-US" dirty="0" smtClean="0">
                <a:latin typeface="Times New Roman" panose="02020603050405020304" pitchFamily="18" charset="0"/>
                <a:cs typeface="Times New Roman" panose="02020603050405020304" pitchFamily="18" charset="0"/>
              </a:rPr>
              <a:t>                            Order APIs</a:t>
            </a:r>
            <a:endParaRPr lang="en-IN"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838200" y="1508304"/>
            <a:ext cx="8320314"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Place an Order</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POST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/orders/{</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Create a new order for items in the user's cart.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Order Details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/orders/{</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orderId</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Retrieve detailed information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for a specific order.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 Order History</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/orders/user/{</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Fetch a list of all orders placed by </a:t>
            </a:r>
            <a:r>
              <a:rPr lang="en-US" altLang="en-US" sz="2000" dirty="0" smtClean="0">
                <a:latin typeface="Times New Roman" panose="02020603050405020304" pitchFamily="18" charset="0"/>
                <a:cs typeface="Times New Roman" panose="02020603050405020304" pitchFamily="18" charset="0"/>
              </a:rPr>
              <a:t>a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specific user.</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Cancel an Order</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DELETE</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/orders/{</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orderId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Cancel an existing order (if applicable).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Admin Operations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/orders</a:t>
            </a:r>
            <a:r>
              <a:rPr kumimoji="0" lang="en-US" altLang="en-US" sz="20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View all orders (Admin only).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PUT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/orders/{</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orderId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}/status</a:t>
            </a:r>
            <a:r>
              <a:rPr kumimoji="0" lang="en-US" alt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Update the status of an order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e.g</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smtClean="0">
                <a:ln>
                  <a:noFill/>
                </a:ln>
                <a:solidFill>
                  <a:schemeClr val="tx1"/>
                </a:solidFill>
                <a:effectLst/>
                <a:latin typeface="Times New Roman" panose="02020603050405020304" pitchFamily="18" charset="0"/>
                <a:cs typeface="Times New Roman" panose="02020603050405020304" pitchFamily="18" charset="0"/>
              </a:rPr>
              <a:t>shipped”,”delivered</a:t>
            </a:r>
            <a:r>
              <a:rPr kumimoji="0" lang="en-US" alt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1363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Times New Roman" panose="02020603050405020304" pitchFamily="18" charset="0"/>
                <a:cs typeface="Times New Roman" panose="02020603050405020304" pitchFamily="18" charset="0"/>
              </a:rPr>
              <a:t>Cart APIs</a:t>
            </a:r>
            <a:endParaRPr lang="en-IN"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838199" y="1500610"/>
            <a:ext cx="10381343"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Add Product to Cart</a:t>
            </a:r>
            <a:b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POST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/cart/add/{</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productId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Add a product to the cart with optional quantity.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Cart Items</a:t>
            </a:r>
            <a:b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GET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Retrieve all items in the cart for a user.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Increase Product Quantity</a:t>
            </a:r>
            <a:b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PUT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/cart/increase/{</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productId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Increase the quantity of a product by 1.</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Decrease Product Quantity</a:t>
            </a:r>
            <a:b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PUT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/cart/decrease/{</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productId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Decrease the quantity of a product by 1.</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Remove Product from Cart</a:t>
            </a:r>
            <a:b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DELETE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/cart/remove/{</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cartItemId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Remove a product from the cart.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Total Price</a:t>
            </a:r>
            <a:b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GET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/cart/total/{</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the total price of items in the cart.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Clear Cart</a:t>
            </a:r>
            <a:b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DELETE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/cart/clear/{</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Clear all items from the cart.</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Set Product Quantity</a:t>
            </a:r>
            <a:b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PUT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setQuantity</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productId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Set the quantity of a product in the cart.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04112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57" y="1"/>
            <a:ext cx="11194143" cy="1277256"/>
          </a:xfrm>
        </p:spPr>
        <p:txBody>
          <a:bodyPr/>
          <a:lstStyle/>
          <a:p>
            <a:r>
              <a:rPr lang="en-US" dirty="0" smtClean="0">
                <a:latin typeface="Times New Roman" panose="02020603050405020304" pitchFamily="18" charset="0"/>
                <a:cs typeface="Times New Roman" panose="02020603050405020304" pitchFamily="18" charset="0"/>
              </a:rPr>
              <a:t>                             Advantages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4114" y="1103086"/>
            <a:ext cx="10729686" cy="5073877"/>
          </a:xfrm>
        </p:spPr>
        <p:txBody>
          <a:bodyPr>
            <a:noAutofit/>
          </a:bodyPr>
          <a:lstStyle/>
          <a:p>
            <a:r>
              <a:rPr lang="en-US" sz="1600" b="1" dirty="0" smtClean="0">
                <a:latin typeface="Times New Roman" panose="02020603050405020304" pitchFamily="18" charset="0"/>
                <a:cs typeface="Times New Roman" panose="02020603050405020304" pitchFamily="18" charset="0"/>
              </a:rPr>
              <a:t>User-Centric Design</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Provides a seamless and interactive interface for customers to browse, shop, and manage their accounts easily.</a:t>
            </a:r>
          </a:p>
          <a:p>
            <a:r>
              <a:rPr lang="en-US" sz="1600" b="1" dirty="0" smtClean="0">
                <a:latin typeface="Times New Roman" panose="02020603050405020304" pitchFamily="18" charset="0"/>
                <a:cs typeface="Times New Roman" panose="02020603050405020304" pitchFamily="18" charset="0"/>
              </a:rPr>
              <a:t>Enhanced Shopping Experience</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Combines product variety, secure payment systems, and personalized recommendations for an enriched shopping experience.</a:t>
            </a:r>
          </a:p>
          <a:p>
            <a:r>
              <a:rPr lang="en-US" sz="1600" b="1" dirty="0" smtClean="0">
                <a:latin typeface="Times New Roman" panose="02020603050405020304" pitchFamily="18" charset="0"/>
                <a:cs typeface="Times New Roman" panose="02020603050405020304" pitchFamily="18" charset="0"/>
              </a:rPr>
              <a:t>Scalable Architecture</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Designed to handle increased traffic and product inventory, ensuring growth without compromising performance.</a:t>
            </a:r>
          </a:p>
          <a:p>
            <a:r>
              <a:rPr lang="en-US" sz="1600" b="1" dirty="0" smtClean="0">
                <a:latin typeface="Times New Roman" panose="02020603050405020304" pitchFamily="18" charset="0"/>
                <a:cs typeface="Times New Roman" panose="02020603050405020304" pitchFamily="18" charset="0"/>
              </a:rPr>
              <a:t>Efficient Inventory and Order Management</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Automated systems for real-time stock updates, order tracking, and management, reducing manual errors and improving operational efficiency.</a:t>
            </a:r>
          </a:p>
          <a:p>
            <a:r>
              <a:rPr lang="en-US" sz="1600" b="1" dirty="0" smtClean="0">
                <a:latin typeface="Times New Roman" panose="02020603050405020304" pitchFamily="18" charset="0"/>
                <a:cs typeface="Times New Roman" panose="02020603050405020304" pitchFamily="18" charset="0"/>
              </a:rPr>
              <a:t>Secure Transactions</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Implements robust security measures for user data protection and secure payment processing.</a:t>
            </a:r>
          </a:p>
          <a:p>
            <a:r>
              <a:rPr lang="en-US" sz="1600" b="1" dirty="0" smtClean="0">
                <a:latin typeface="Times New Roman" panose="02020603050405020304" pitchFamily="18" charset="0"/>
                <a:cs typeface="Times New Roman" panose="02020603050405020304" pitchFamily="18" charset="0"/>
              </a:rPr>
              <a:t>Mobile Compatibility</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Optimized for both desktop and mobile platforms, making it accessible to a wider audience.</a:t>
            </a:r>
          </a:p>
          <a:p>
            <a:r>
              <a:rPr lang="en-US" sz="1600" b="1" dirty="0" smtClean="0">
                <a:latin typeface="Times New Roman" panose="02020603050405020304" pitchFamily="18" charset="0"/>
                <a:cs typeface="Times New Roman" panose="02020603050405020304" pitchFamily="18" charset="0"/>
              </a:rPr>
              <a:t>Admin Control and Insights</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Admins can manage products, orders, users, and generate reports for better decision-making and business insights.</a:t>
            </a:r>
          </a:p>
          <a:p>
            <a:r>
              <a:rPr lang="en-US" sz="1600" b="1" dirty="0" smtClean="0">
                <a:latin typeface="Times New Roman" panose="02020603050405020304" pitchFamily="18" charset="0"/>
                <a:cs typeface="Times New Roman" panose="02020603050405020304" pitchFamily="18" charset="0"/>
              </a:rPr>
              <a:t>Cost-Effective</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Reduces operational costs with automation, eliminating manual tasks and improving resource management.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2632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1599"/>
            <a:ext cx="11353800" cy="943428"/>
          </a:xfrm>
        </p:spPr>
        <p:txBody>
          <a:bodyPr/>
          <a:lstStyle/>
          <a:p>
            <a:r>
              <a:rPr lang="en-US" b="1" dirty="0" smtClean="0"/>
              <a:t>                          Software Requirements</a:t>
            </a:r>
            <a:endParaRPr lang="en-IN" b="1" dirty="0"/>
          </a:p>
        </p:txBody>
      </p:sp>
      <p:sp>
        <p:nvSpPr>
          <p:cNvPr id="4" name="Rectangle 1"/>
          <p:cNvSpPr>
            <a:spLocks noGrp="1" noChangeArrowheads="1"/>
          </p:cNvSpPr>
          <p:nvPr>
            <p:ph idx="1"/>
          </p:nvPr>
        </p:nvSpPr>
        <p:spPr bwMode="auto">
          <a:xfrm>
            <a:off x="1436913" y="932072"/>
            <a:ext cx="9085943" cy="602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IN" sz="1600" b="1" dirty="0" smtClean="0">
                <a:latin typeface="Times New Roman" panose="02020603050405020304" pitchFamily="18" charset="0"/>
                <a:cs typeface="Times New Roman" panose="02020603050405020304" pitchFamily="18" charset="0"/>
              </a:rPr>
              <a:t>Backend:</a:t>
            </a:r>
            <a:endParaRPr lang="en-IN" sz="1600" dirty="0" smtClean="0">
              <a:latin typeface="Times New Roman" panose="02020603050405020304" pitchFamily="18" charset="0"/>
              <a:cs typeface="Times New Roman" panose="02020603050405020304" pitchFamily="18" charset="0"/>
            </a:endParaRPr>
          </a:p>
          <a:p>
            <a:pPr lvl="1"/>
            <a:r>
              <a:rPr lang="en-IN" sz="1600" b="1" dirty="0" smtClean="0">
                <a:latin typeface="Times New Roman" panose="02020603050405020304" pitchFamily="18" charset="0"/>
                <a:cs typeface="Times New Roman" panose="02020603050405020304" pitchFamily="18" charset="0"/>
              </a:rPr>
              <a:t>Java</a:t>
            </a:r>
            <a:r>
              <a:rPr lang="en-IN" sz="1600" dirty="0" smtClean="0">
                <a:latin typeface="Times New Roman" panose="02020603050405020304" pitchFamily="18" charset="0"/>
                <a:cs typeface="Times New Roman" panose="02020603050405020304" pitchFamily="18" charset="0"/>
              </a:rPr>
              <a:t> (Spring Boot) – For backend development.</a:t>
            </a:r>
          </a:p>
          <a:p>
            <a:pPr lvl="1"/>
            <a:r>
              <a:rPr lang="en-IN" sz="1600" b="1" dirty="0" smtClean="0">
                <a:latin typeface="Times New Roman" panose="02020603050405020304" pitchFamily="18" charset="0"/>
                <a:cs typeface="Times New Roman" panose="02020603050405020304" pitchFamily="18" charset="0"/>
              </a:rPr>
              <a:t>MySQL/PostgreSQL</a:t>
            </a:r>
            <a:r>
              <a:rPr lang="en-IN" sz="1600" dirty="0" smtClean="0">
                <a:latin typeface="Times New Roman" panose="02020603050405020304" pitchFamily="18" charset="0"/>
                <a:cs typeface="Times New Roman" panose="02020603050405020304" pitchFamily="18" charset="0"/>
              </a:rPr>
              <a:t> – For storing product, user, and order data.</a:t>
            </a:r>
          </a:p>
          <a:p>
            <a:pPr marL="0" indent="0">
              <a:buNone/>
            </a:pPr>
            <a:r>
              <a:rPr lang="en-IN" sz="1600" b="1" dirty="0" smtClean="0">
                <a:latin typeface="Times New Roman" panose="02020603050405020304" pitchFamily="18" charset="0"/>
                <a:cs typeface="Times New Roman" panose="02020603050405020304" pitchFamily="18" charset="0"/>
              </a:rPr>
              <a:t>Frontend:</a:t>
            </a:r>
            <a:endParaRPr lang="en-IN" sz="1600" dirty="0" smtClean="0">
              <a:latin typeface="Times New Roman" panose="02020603050405020304" pitchFamily="18" charset="0"/>
              <a:cs typeface="Times New Roman" panose="02020603050405020304" pitchFamily="18" charset="0"/>
            </a:endParaRPr>
          </a:p>
          <a:p>
            <a:pPr lvl="1"/>
            <a:r>
              <a:rPr lang="en-IN" sz="1600" b="1" dirty="0" smtClean="0">
                <a:latin typeface="Times New Roman" panose="02020603050405020304" pitchFamily="18" charset="0"/>
                <a:cs typeface="Times New Roman" panose="02020603050405020304" pitchFamily="18" charset="0"/>
              </a:rPr>
              <a:t>Angular</a:t>
            </a:r>
            <a:r>
              <a:rPr lang="en-IN" sz="1600" dirty="0" smtClean="0">
                <a:latin typeface="Times New Roman" panose="02020603050405020304" pitchFamily="18" charset="0"/>
                <a:cs typeface="Times New Roman" panose="02020603050405020304" pitchFamily="18" charset="0"/>
              </a:rPr>
              <a:t> – For building the website.</a:t>
            </a:r>
          </a:p>
          <a:p>
            <a:pPr lvl="1"/>
            <a:r>
              <a:rPr lang="en-IN" sz="1600" b="1" dirty="0" smtClean="0">
                <a:latin typeface="Times New Roman" panose="02020603050405020304" pitchFamily="18" charset="0"/>
                <a:cs typeface="Times New Roman" panose="02020603050405020304" pitchFamily="18" charset="0"/>
              </a:rPr>
              <a:t>HTML, CSS, JavaScript</a:t>
            </a:r>
            <a:r>
              <a:rPr lang="en-IN" sz="1600" dirty="0" smtClean="0">
                <a:latin typeface="Times New Roman" panose="02020603050405020304" pitchFamily="18" charset="0"/>
                <a:cs typeface="Times New Roman" panose="02020603050405020304" pitchFamily="18" charset="0"/>
              </a:rPr>
              <a:t> – For designing and interactivity.</a:t>
            </a:r>
          </a:p>
          <a:p>
            <a:pPr marL="0" indent="0">
              <a:buNone/>
            </a:pPr>
            <a:r>
              <a:rPr lang="en-IN" sz="1600" b="1" dirty="0" smtClean="0">
                <a:latin typeface="Times New Roman" panose="02020603050405020304" pitchFamily="18" charset="0"/>
                <a:cs typeface="Times New Roman" panose="02020603050405020304" pitchFamily="18" charset="0"/>
              </a:rPr>
              <a:t>Development Tools:</a:t>
            </a:r>
            <a:endParaRPr lang="en-IN" sz="1600" dirty="0" smtClean="0">
              <a:latin typeface="Times New Roman" panose="02020603050405020304" pitchFamily="18" charset="0"/>
              <a:cs typeface="Times New Roman" panose="02020603050405020304" pitchFamily="18" charset="0"/>
            </a:endParaRPr>
          </a:p>
          <a:p>
            <a:pPr lvl="1"/>
            <a:r>
              <a:rPr lang="en-IN" sz="1600" b="1" dirty="0" smtClean="0">
                <a:latin typeface="Times New Roman" panose="02020603050405020304" pitchFamily="18" charset="0"/>
                <a:cs typeface="Times New Roman" panose="02020603050405020304" pitchFamily="18" charset="0"/>
              </a:rPr>
              <a:t>Eclipse/IntelliJ IDEA</a:t>
            </a:r>
            <a:r>
              <a:rPr lang="en-IN" sz="1600" dirty="0" smtClean="0">
                <a:latin typeface="Times New Roman" panose="02020603050405020304" pitchFamily="18" charset="0"/>
                <a:cs typeface="Times New Roman" panose="02020603050405020304" pitchFamily="18" charset="0"/>
              </a:rPr>
              <a:t> – For Java development.</a:t>
            </a:r>
          </a:p>
          <a:p>
            <a:pPr lvl="1"/>
            <a:r>
              <a:rPr lang="en-IN" sz="1600" b="1" dirty="0" smtClean="0">
                <a:latin typeface="Times New Roman" panose="02020603050405020304" pitchFamily="18" charset="0"/>
                <a:cs typeface="Times New Roman" panose="02020603050405020304" pitchFamily="18" charset="0"/>
              </a:rPr>
              <a:t>Visual Studio Code</a:t>
            </a:r>
            <a:r>
              <a:rPr lang="en-IN" sz="1600" dirty="0" smtClean="0">
                <a:latin typeface="Times New Roman" panose="02020603050405020304" pitchFamily="18" charset="0"/>
                <a:cs typeface="Times New Roman" panose="02020603050405020304" pitchFamily="18" charset="0"/>
              </a:rPr>
              <a:t> – For Angular development.</a:t>
            </a:r>
          </a:p>
          <a:p>
            <a:pPr lvl="1"/>
            <a:r>
              <a:rPr lang="en-IN" sz="1600" b="1" dirty="0" smtClean="0">
                <a:latin typeface="Times New Roman" panose="02020603050405020304" pitchFamily="18" charset="0"/>
                <a:cs typeface="Times New Roman" panose="02020603050405020304" pitchFamily="18" charset="0"/>
              </a:rPr>
              <a:t>Postman</a:t>
            </a:r>
            <a:r>
              <a:rPr lang="en-IN" sz="1600" dirty="0" smtClean="0">
                <a:latin typeface="Times New Roman" panose="02020603050405020304" pitchFamily="18" charset="0"/>
                <a:cs typeface="Times New Roman" panose="02020603050405020304" pitchFamily="18" charset="0"/>
              </a:rPr>
              <a:t> – For API testing.</a:t>
            </a:r>
          </a:p>
          <a:p>
            <a:pPr marL="0" indent="0">
              <a:buNone/>
            </a:pPr>
            <a:r>
              <a:rPr lang="en-IN" sz="1600" b="1" dirty="0" smtClean="0">
                <a:latin typeface="Times New Roman" panose="02020603050405020304" pitchFamily="18" charset="0"/>
                <a:cs typeface="Times New Roman" panose="02020603050405020304" pitchFamily="18" charset="0"/>
              </a:rPr>
              <a:t>Testing:</a:t>
            </a:r>
            <a:endParaRPr lang="en-IN" sz="1600" dirty="0" smtClean="0">
              <a:latin typeface="Times New Roman" panose="02020603050405020304" pitchFamily="18" charset="0"/>
              <a:cs typeface="Times New Roman" panose="02020603050405020304" pitchFamily="18" charset="0"/>
            </a:endParaRPr>
          </a:p>
          <a:p>
            <a:pPr lvl="1"/>
            <a:r>
              <a:rPr lang="en-IN" sz="1600" b="1" dirty="0" smtClean="0">
                <a:latin typeface="Times New Roman" panose="02020603050405020304" pitchFamily="18" charset="0"/>
                <a:cs typeface="Times New Roman" panose="02020603050405020304" pitchFamily="18" charset="0"/>
              </a:rPr>
              <a:t>Java Application</a:t>
            </a:r>
            <a:r>
              <a:rPr lang="en-IN" sz="1600" dirty="0" smtClean="0">
                <a:latin typeface="Times New Roman" panose="02020603050405020304" pitchFamily="18" charset="0"/>
                <a:cs typeface="Times New Roman" panose="02020603050405020304" pitchFamily="18" charset="0"/>
              </a:rPr>
              <a:t> – For manual testing of backend functionality.</a:t>
            </a:r>
          </a:p>
          <a:p>
            <a:pPr lvl="1"/>
            <a:r>
              <a:rPr lang="en-IN" sz="1600" b="1" dirty="0" smtClean="0">
                <a:latin typeface="Times New Roman" panose="02020603050405020304" pitchFamily="18" charset="0"/>
                <a:cs typeface="Times New Roman" panose="02020603050405020304" pitchFamily="18" charset="0"/>
              </a:rPr>
              <a:t>Postman</a:t>
            </a:r>
            <a:r>
              <a:rPr lang="en-IN" sz="1600" dirty="0" smtClean="0">
                <a:latin typeface="Times New Roman" panose="02020603050405020304" pitchFamily="18" charset="0"/>
                <a:cs typeface="Times New Roman" panose="02020603050405020304" pitchFamily="18" charset="0"/>
              </a:rPr>
              <a:t> – For testing APIs.</a:t>
            </a:r>
          </a:p>
          <a:p>
            <a:pPr marL="0" indent="0">
              <a:buNone/>
            </a:pPr>
            <a:r>
              <a:rPr lang="en-IN" sz="1600" b="1" dirty="0" smtClean="0">
                <a:latin typeface="Times New Roman" panose="02020603050405020304" pitchFamily="18" charset="0"/>
                <a:cs typeface="Times New Roman" panose="02020603050405020304" pitchFamily="18" charset="0"/>
              </a:rPr>
              <a:t>Deployment:</a:t>
            </a:r>
            <a:endParaRPr lang="en-IN" sz="1600" dirty="0" smtClean="0">
              <a:latin typeface="Times New Roman" panose="02020603050405020304" pitchFamily="18" charset="0"/>
              <a:cs typeface="Times New Roman" panose="02020603050405020304" pitchFamily="18" charset="0"/>
            </a:endParaRPr>
          </a:p>
          <a:p>
            <a:pPr lvl="1"/>
            <a:r>
              <a:rPr lang="en-IN" sz="1600" b="1" dirty="0" smtClean="0">
                <a:latin typeface="Times New Roman" panose="02020603050405020304" pitchFamily="18" charset="0"/>
                <a:cs typeface="Times New Roman" panose="02020603050405020304" pitchFamily="18" charset="0"/>
              </a:rPr>
              <a:t>Apache Tomcat</a:t>
            </a:r>
            <a:r>
              <a:rPr lang="en-IN" sz="1600" dirty="0" smtClean="0">
                <a:latin typeface="Times New Roman" panose="02020603050405020304" pitchFamily="18" charset="0"/>
                <a:cs typeface="Times New Roman" panose="02020603050405020304" pitchFamily="18" charset="0"/>
              </a:rPr>
              <a:t> – To run the Spring Boot app.</a:t>
            </a:r>
          </a:p>
          <a:p>
            <a:pPr lvl="1"/>
            <a:r>
              <a:rPr lang="en-IN" sz="1600" b="1" dirty="0" smtClean="0">
                <a:latin typeface="Times New Roman" panose="02020603050405020304" pitchFamily="18" charset="0"/>
                <a:cs typeface="Times New Roman" panose="02020603050405020304" pitchFamily="18" charset="0"/>
              </a:rPr>
              <a:t>AWS/</a:t>
            </a:r>
            <a:r>
              <a:rPr lang="en-IN" sz="1600" b="1" dirty="0" err="1" smtClean="0">
                <a:latin typeface="Times New Roman" panose="02020603050405020304" pitchFamily="18" charset="0"/>
                <a:cs typeface="Times New Roman" panose="02020603050405020304" pitchFamily="18" charset="0"/>
              </a:rPr>
              <a:t>Heroku</a:t>
            </a:r>
            <a:r>
              <a:rPr lang="en-IN" sz="1600" dirty="0" smtClean="0">
                <a:latin typeface="Times New Roman" panose="02020603050405020304" pitchFamily="18" charset="0"/>
                <a:cs typeface="Times New Roman" panose="02020603050405020304" pitchFamily="18" charset="0"/>
              </a:rPr>
              <a:t> – For cloud hosting.</a:t>
            </a:r>
          </a:p>
          <a:p>
            <a:pPr marL="0" indent="0">
              <a:buNone/>
            </a:pPr>
            <a:r>
              <a:rPr lang="en-IN" sz="1600" b="1" dirty="0" smtClean="0">
                <a:latin typeface="Times New Roman" panose="02020603050405020304" pitchFamily="18" charset="0"/>
                <a:cs typeface="Times New Roman" panose="02020603050405020304" pitchFamily="18" charset="0"/>
              </a:rPr>
              <a:t>Security:</a:t>
            </a:r>
            <a:endParaRPr lang="en-IN" sz="1600" dirty="0" smtClean="0">
              <a:latin typeface="Times New Roman" panose="02020603050405020304" pitchFamily="18" charset="0"/>
              <a:cs typeface="Times New Roman" panose="02020603050405020304" pitchFamily="18" charset="0"/>
            </a:endParaRPr>
          </a:p>
          <a:p>
            <a:pPr lvl="1"/>
            <a:r>
              <a:rPr lang="en-IN" sz="1600" b="1" dirty="0" smtClean="0">
                <a:latin typeface="Times New Roman" panose="02020603050405020304" pitchFamily="18" charset="0"/>
                <a:cs typeface="Times New Roman" panose="02020603050405020304" pitchFamily="18" charset="0"/>
              </a:rPr>
              <a:t>Spring Security</a:t>
            </a:r>
            <a:r>
              <a:rPr lang="en-IN" sz="1600" dirty="0" smtClean="0">
                <a:latin typeface="Times New Roman" panose="02020603050405020304" pitchFamily="18" charset="0"/>
                <a:cs typeface="Times New Roman" panose="02020603050405020304" pitchFamily="18" charset="0"/>
              </a:rPr>
              <a:t> – For user authentication.</a:t>
            </a:r>
          </a:p>
          <a:p>
            <a:pPr lvl="1"/>
            <a:r>
              <a:rPr lang="en-IN" sz="1600" b="1" dirty="0" smtClean="0">
                <a:latin typeface="Times New Roman" panose="02020603050405020304" pitchFamily="18" charset="0"/>
                <a:cs typeface="Times New Roman" panose="02020603050405020304" pitchFamily="18" charset="0"/>
              </a:rPr>
              <a:t>JWT</a:t>
            </a:r>
            <a:r>
              <a:rPr lang="en-IN" sz="1600" dirty="0" smtClean="0">
                <a:latin typeface="Times New Roman" panose="02020603050405020304" pitchFamily="18" charset="0"/>
                <a:cs typeface="Times New Roman" panose="02020603050405020304" pitchFamily="18" charset="0"/>
              </a:rPr>
              <a:t> – For secure login sessions.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5132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e-commerce project provides a scalable platform for online shopping with a focus on user-friendly features and efficient backend management. Utilizing Spring Boot for the backend and Angular for the frontend, it ensures smooth functionality and a responsive, seamless shopping experience. The project includes automated order processing and real-time updates, designed to handle high traffic while maintaining a high level of customer satisfaction. With secure user authentication and thorough testing through Java applications, the project is built for reliability and performance, ensuring a dependable shopping </a:t>
            </a:r>
            <a:r>
              <a:rPr lang="en-US" dirty="0" smtClean="0">
                <a:latin typeface="Times New Roman" panose="02020603050405020304" pitchFamily="18" charset="0"/>
                <a:cs typeface="Times New Roman" panose="02020603050405020304" pitchFamily="18" charset="0"/>
              </a:rPr>
              <a:t>platform.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7529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blipFill>
            <a:blip r:embed="rId3"/>
            <a:tile tx="0" ty="0" sx="100000" sy="100000" flip="none" algn="tl"/>
          </a:blipFill>
        </p:spPr>
      </p:pic>
    </p:spTree>
    <p:extLst>
      <p:ext uri="{BB962C8B-B14F-4D97-AF65-F5344CB8AC3E}">
        <p14:creationId xmlns:p14="http://schemas.microsoft.com/office/powerpoint/2010/main" val="48342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IN" dirty="0"/>
          </a:p>
        </p:txBody>
      </p:sp>
      <p:sp>
        <p:nvSpPr>
          <p:cNvPr id="3" name="Content Placeholder 2"/>
          <p:cNvSpPr>
            <a:spLocks noGrp="1"/>
          </p:cNvSpPr>
          <p:nvPr>
            <p:ph idx="1"/>
          </p:nvPr>
        </p:nvSpPr>
        <p:spPr/>
        <p:txBody>
          <a:bodyPr/>
          <a:lstStyle/>
          <a:p>
            <a:r>
              <a:rPr lang="en-US" dirty="0" smtClean="0"/>
              <a:t>Our e-commerce project is a comprehensive platform designed to enhance online shopping experiences. It enables users to browse products, view details, manage their carts, and complete orders seamlessly. Built with Spring Boot for the backend and Angular for the frontend, the platform features user-friendly navigation, a dynamic home page, secure authentication, and efficient order management. This project showcases our ability to integrate modern technologies and create scalable, customer-focused digital solutions.</a:t>
            </a:r>
            <a:endParaRPr lang="en-IN" dirty="0"/>
          </a:p>
        </p:txBody>
      </p:sp>
      <p:sp>
        <p:nvSpPr>
          <p:cNvPr id="7" name="Rectangle 6"/>
          <p:cNvSpPr/>
          <p:nvPr/>
        </p:nvSpPr>
        <p:spPr>
          <a:xfrm>
            <a:off x="566057" y="365125"/>
            <a:ext cx="11219543" cy="5811838"/>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24538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ER Diagram  </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657" y="1509486"/>
            <a:ext cx="8788199" cy="4667477"/>
          </a:xfrm>
        </p:spPr>
      </p:pic>
    </p:spTree>
    <p:extLst>
      <p:ext uri="{BB962C8B-B14F-4D97-AF65-F5344CB8AC3E}">
        <p14:creationId xmlns:p14="http://schemas.microsoft.com/office/powerpoint/2010/main" val="3008492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Working of Backend</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171" y="1825625"/>
            <a:ext cx="7757685" cy="4351338"/>
          </a:xfrm>
        </p:spPr>
      </p:pic>
    </p:spTree>
    <p:extLst>
      <p:ext uri="{BB962C8B-B14F-4D97-AF65-F5344CB8AC3E}">
        <p14:creationId xmlns:p14="http://schemas.microsoft.com/office/powerpoint/2010/main" val="1584399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Working of Frontend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The frontend of our e-commerce platform, developed using Angular, focuses on delivering a responsive and user-friendly shopping experience. The workflow includes:</a:t>
            </a:r>
          </a:p>
          <a:p>
            <a:pPr marL="457200" lvl="1" indent="0">
              <a:buNone/>
            </a:pPr>
            <a:r>
              <a:rPr lang="en-US" dirty="0" smtClean="0">
                <a:latin typeface="Times New Roman" panose="02020603050405020304" pitchFamily="18" charset="0"/>
                <a:cs typeface="Times New Roman" panose="02020603050405020304" pitchFamily="18" charset="0"/>
              </a:rPr>
              <a:t>User Interface Design</a:t>
            </a:r>
            <a:endParaRPr lang="en-US" dirty="0">
              <a:latin typeface="Times New Roman" panose="02020603050405020304" pitchFamily="18" charset="0"/>
              <a:cs typeface="Times New Roman" panose="02020603050405020304" pitchFamily="18" charset="0"/>
            </a:endParaRPr>
          </a:p>
          <a:p>
            <a:pPr marL="457200" lvl="1" indent="0">
              <a:buNone/>
            </a:pPr>
            <a:r>
              <a:rPr lang="en-US" dirty="0" smtClean="0">
                <a:latin typeface="Times New Roman" panose="02020603050405020304" pitchFamily="18" charset="0"/>
                <a:cs typeface="Times New Roman" panose="02020603050405020304" pitchFamily="18" charset="0"/>
              </a:rPr>
              <a:t>Routing and Component Interaction</a:t>
            </a:r>
          </a:p>
          <a:p>
            <a:pPr marL="457200" lvl="1" indent="0">
              <a:buNone/>
            </a:pPr>
            <a:r>
              <a:rPr lang="en-US" dirty="0" smtClean="0">
                <a:latin typeface="Times New Roman" panose="02020603050405020304" pitchFamily="18" charset="0"/>
                <a:cs typeface="Times New Roman" panose="02020603050405020304" pitchFamily="18" charset="0"/>
              </a:rPr>
              <a:t>Product Display and Interaction</a:t>
            </a:r>
          </a:p>
          <a:p>
            <a:pPr marL="457200" lvl="1" indent="0">
              <a:buNone/>
            </a:pPr>
            <a:r>
              <a:rPr lang="en-US" dirty="0" smtClean="0">
                <a:latin typeface="Times New Roman" panose="02020603050405020304" pitchFamily="18" charset="0"/>
                <a:cs typeface="Times New Roman" panose="02020603050405020304" pitchFamily="18" charset="0"/>
              </a:rPr>
              <a:t>Authentication</a:t>
            </a:r>
          </a:p>
          <a:p>
            <a:pPr marL="457200" lvl="1" indent="0">
              <a:buNone/>
            </a:pPr>
            <a:r>
              <a:rPr lang="en-US" dirty="0" smtClean="0">
                <a:latin typeface="Times New Roman" panose="02020603050405020304" pitchFamily="18" charset="0"/>
                <a:cs typeface="Times New Roman" panose="02020603050405020304" pitchFamily="18" charset="0"/>
              </a:rPr>
              <a:t>Data Management</a:t>
            </a:r>
          </a:p>
          <a:p>
            <a:pPr marL="457200" lvl="1" indent="0">
              <a:buNone/>
            </a:pPr>
            <a:r>
              <a:rPr lang="en-US" dirty="0" smtClean="0">
                <a:latin typeface="Times New Roman" panose="02020603050405020304" pitchFamily="18" charset="0"/>
                <a:cs typeface="Times New Roman" panose="02020603050405020304" pitchFamily="18" charset="0"/>
              </a:rPr>
              <a:t>Responsive Design</a:t>
            </a:r>
          </a:p>
          <a:p>
            <a:pPr marL="914400" lvl="2" indent="0">
              <a:buNone/>
            </a:pPr>
            <a:endParaRPr lang="en-US" sz="2400" dirty="0"/>
          </a:p>
        </p:txBody>
      </p:sp>
    </p:spTree>
    <p:extLst>
      <p:ext uri="{BB962C8B-B14F-4D97-AF65-F5344CB8AC3E}">
        <p14:creationId xmlns:p14="http://schemas.microsoft.com/office/powerpoint/2010/main" val="201583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Login Page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4671" y="1825625"/>
            <a:ext cx="8902657" cy="4351338"/>
          </a:xfrm>
        </p:spPr>
      </p:pic>
    </p:spTree>
    <p:extLst>
      <p:ext uri="{BB962C8B-B14F-4D97-AF65-F5344CB8AC3E}">
        <p14:creationId xmlns:p14="http://schemas.microsoft.com/office/powerpoint/2010/main" val="4278550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Registration Page: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5644" y="1825625"/>
            <a:ext cx="9160711" cy="4351338"/>
          </a:xfrm>
        </p:spPr>
      </p:pic>
    </p:spTree>
    <p:extLst>
      <p:ext uri="{BB962C8B-B14F-4D97-AF65-F5344CB8AC3E}">
        <p14:creationId xmlns:p14="http://schemas.microsoft.com/office/powerpoint/2010/main" val="206508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Home Page/Admin</a:t>
            </a:r>
            <a:endParaRPr lang="en-IN"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1829" y="1825625"/>
            <a:ext cx="9048342" cy="4351338"/>
          </a:xfrm>
        </p:spPr>
      </p:pic>
    </p:spTree>
    <p:extLst>
      <p:ext uri="{BB962C8B-B14F-4D97-AF65-F5344CB8AC3E}">
        <p14:creationId xmlns:p14="http://schemas.microsoft.com/office/powerpoint/2010/main" val="178878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232</TotalTime>
  <Words>1329</Words>
  <Application>Microsoft Office PowerPoint</Application>
  <PresentationFormat>Widescreen</PresentationFormat>
  <Paragraphs>152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Broadway</vt:lpstr>
      <vt:lpstr>Calibri</vt:lpstr>
      <vt:lpstr>Calibri Light</vt:lpstr>
      <vt:lpstr>Times New Roman</vt:lpstr>
      <vt:lpstr>Office Theme</vt:lpstr>
      <vt:lpstr>                                              Ecommerce DEVELOPED USING SPRINGBOOT &amp; ANGULAR  </vt:lpstr>
      <vt:lpstr>CONTENTS</vt:lpstr>
      <vt:lpstr>                        INTRODUCTION</vt:lpstr>
      <vt:lpstr>                        ER Diagram  </vt:lpstr>
      <vt:lpstr>                    Working of Backend</vt:lpstr>
      <vt:lpstr>                  Working of Frontend</vt:lpstr>
      <vt:lpstr>                            Login Page</vt:lpstr>
      <vt:lpstr>                        Registration Page:</vt:lpstr>
      <vt:lpstr>                     Home Page/Admin</vt:lpstr>
      <vt:lpstr>                     My Profile/Admin</vt:lpstr>
      <vt:lpstr>                       Add New Product</vt:lpstr>
      <vt:lpstr>                       Show All Product</vt:lpstr>
      <vt:lpstr>                              User list</vt:lpstr>
      <vt:lpstr>                            Order List</vt:lpstr>
      <vt:lpstr>                      User Home Page</vt:lpstr>
      <vt:lpstr>                          User Profile</vt:lpstr>
      <vt:lpstr>                 User Explore Product page</vt:lpstr>
      <vt:lpstr>                                 Cart Page</vt:lpstr>
      <vt:lpstr>                       MY ORDER PAGE</vt:lpstr>
      <vt:lpstr>                            Annotations</vt:lpstr>
      <vt:lpstr>                               Postman</vt:lpstr>
      <vt:lpstr>                             User APIs</vt:lpstr>
      <vt:lpstr>                         Product APIs</vt:lpstr>
      <vt:lpstr>                            Order APIs</vt:lpstr>
      <vt:lpstr>                             Cart APIs</vt:lpstr>
      <vt:lpstr>                             Advantages</vt:lpstr>
      <vt:lpstr>                          Software Requirements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K.MUTHU JEYA</dc:creator>
  <cp:lastModifiedBy>K.MUTHU JEYA</cp:lastModifiedBy>
  <cp:revision>17</cp:revision>
  <dcterms:created xsi:type="dcterms:W3CDTF">2025-01-16T15:08:34Z</dcterms:created>
  <dcterms:modified xsi:type="dcterms:W3CDTF">2025-01-16T19:00:35Z</dcterms:modified>
</cp:coreProperties>
</file>