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f7f4da05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f7f4da0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f7f4da05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f7f4da0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6f7f4da05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6f7f4da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6f7f4da05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6f7f4da0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f7f4da0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f7f4da0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718f9715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718f9715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718f9715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718f9715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100 dimensional vectors instead of more due to memory</a:t>
            </a:r>
            <a:endParaRPr/>
          </a:p>
          <a:p>
            <a:pPr indent="-317500" lvl="0" marL="457200" rtl="0" algn="l">
              <a:spcBef>
                <a:spcPts val="0"/>
              </a:spcBef>
              <a:spcAft>
                <a:spcPts val="0"/>
              </a:spcAft>
              <a:buSzPts val="1400"/>
              <a:buChar char="●"/>
            </a:pPr>
            <a:r>
              <a:rPr lang="en"/>
              <a:t>Dbow is cbow</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718f9715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718f9715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CACACA"/>
                </a:solidFill>
                <a:latin typeface="Average"/>
                <a:ea typeface="Average"/>
                <a:cs typeface="Average"/>
                <a:sym typeface="Average"/>
              </a:rPr>
              <a:t>Research over the years has shown that computer attackers tend to follow repeatable approaches based some guiding characteristics of the attack and the adversary carrying out the attack. The MITER organization took the initiative to create the ATT&amp;CK framework which creates a common taxonomy for attacker behaviors.  </a:t>
            </a:r>
            <a:endParaRPr sz="1800">
              <a:solidFill>
                <a:srgbClr val="CACACA"/>
              </a:solidFill>
              <a:latin typeface="Average"/>
              <a:ea typeface="Average"/>
              <a:cs typeface="Average"/>
              <a:sym typeface="Average"/>
            </a:endParaRPr>
          </a:p>
          <a:p>
            <a:pPr indent="0" lvl="0" marL="0" rtl="0" algn="l">
              <a:lnSpc>
                <a:spcPct val="115000"/>
              </a:lnSpc>
              <a:spcBef>
                <a:spcPts val="1600"/>
              </a:spcBef>
              <a:spcAft>
                <a:spcPts val="0"/>
              </a:spcAft>
              <a:buClr>
                <a:schemeClr val="dk1"/>
              </a:buClr>
              <a:buSzPts val="1100"/>
              <a:buFont typeface="Arial"/>
              <a:buNone/>
            </a:pPr>
            <a:r>
              <a:rPr lang="en" sz="1800">
                <a:solidFill>
                  <a:srgbClr val="CACACA"/>
                </a:solidFill>
                <a:latin typeface="Average"/>
                <a:ea typeface="Average"/>
                <a:cs typeface="Average"/>
                <a:sym typeface="Average"/>
              </a:rPr>
              <a:t>At some point the majority of computer network adversaries use vulnerabilities to break into the systems. Known computer vulnerabilities are published in a database called the CVE.</a:t>
            </a:r>
            <a:endParaRPr sz="1800">
              <a:solidFill>
                <a:srgbClr val="CACACA"/>
              </a:solidFill>
              <a:latin typeface="Average"/>
              <a:ea typeface="Average"/>
              <a:cs typeface="Average"/>
              <a:sym typeface="Average"/>
            </a:endParaRPr>
          </a:p>
          <a:p>
            <a:pPr indent="0" lvl="0" marL="0" rtl="0" algn="l">
              <a:lnSpc>
                <a:spcPct val="115000"/>
              </a:lnSpc>
              <a:spcBef>
                <a:spcPts val="1600"/>
              </a:spcBef>
              <a:spcAft>
                <a:spcPts val="0"/>
              </a:spcAft>
              <a:buClr>
                <a:schemeClr val="dk1"/>
              </a:buClr>
              <a:buSzPts val="1100"/>
              <a:buFont typeface="Arial"/>
              <a:buNone/>
            </a:pPr>
            <a:r>
              <a:rPr lang="en" sz="1800">
                <a:solidFill>
                  <a:srgbClr val="CACACA"/>
                </a:solidFill>
                <a:latin typeface="Average"/>
                <a:ea typeface="Average"/>
                <a:cs typeface="Average"/>
                <a:sym typeface="Average"/>
              </a:rPr>
              <a:t>In this project we developed an approach to vectorize the CVE contents to map them to the ATT&amp;CK framework. If successful, when new vulnerabilities are discovered and processed through our model, the user of our model would be presented with the profiles of likely adversaries.  </a:t>
            </a:r>
            <a:endParaRPr sz="1800">
              <a:solidFill>
                <a:srgbClr val="CACACA"/>
              </a:solidFill>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718f9715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718f9715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718f9715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718f9715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718f9715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718f9715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718f9715e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718f9715e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6f7f4da0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6f7f4da0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f7f4da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f7f4da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f7f4da05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f7f4da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f7f4da05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6f7f4da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f7f4da05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f7f4da0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6f7f4da05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6f7f4da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Vuln-to-Vec </a:t>
            </a:r>
            <a:endParaRPr/>
          </a:p>
          <a:p>
            <a:pPr indent="0" lvl="0" marL="0" rtl="0" algn="ctr">
              <a:spcBef>
                <a:spcPts val="0"/>
              </a:spcBef>
              <a:spcAft>
                <a:spcPts val="0"/>
              </a:spcAft>
              <a:buNone/>
            </a:pPr>
            <a:r>
              <a:rPr lang="en"/>
              <a:t>Mapping CVE to Attacker Profiles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December 11,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 Cleaning</a:t>
            </a:r>
            <a:endParaRPr/>
          </a:p>
        </p:txBody>
      </p:sp>
      <p:sp>
        <p:nvSpPr>
          <p:cNvPr id="135" name="Google Shape;135;p22"/>
          <p:cNvSpPr txBox="1"/>
          <p:nvPr>
            <p:ph idx="1" type="body"/>
          </p:nvPr>
        </p:nvSpPr>
        <p:spPr>
          <a:xfrm>
            <a:off x="44975" y="1062525"/>
            <a:ext cx="426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Empty Values</a:t>
            </a:r>
            <a:endParaRPr b="1" sz="2100">
              <a:solidFill>
                <a:schemeClr val="dk1"/>
              </a:solidFill>
            </a:endParaRPr>
          </a:p>
          <a:p>
            <a:pPr indent="0" lvl="0" marL="0" rtl="0" algn="l">
              <a:spcBef>
                <a:spcPts val="1600"/>
              </a:spcBef>
              <a:spcAft>
                <a:spcPts val="1600"/>
              </a:spcAft>
              <a:buNone/>
            </a:pPr>
            <a:r>
              <a:rPr lang="en" sz="1600"/>
              <a:t>Lorem ipsum dolor sit amet, consectetur </a:t>
            </a:r>
            <a:endParaRPr sz="1600"/>
          </a:p>
        </p:txBody>
      </p:sp>
      <p:sp>
        <p:nvSpPr>
          <p:cNvPr id="136" name="Google Shape;136;p22"/>
          <p:cNvSpPr txBox="1"/>
          <p:nvPr>
            <p:ph idx="2" type="body"/>
          </p:nvPr>
        </p:nvSpPr>
        <p:spPr>
          <a:xfrm>
            <a:off x="25925" y="3206675"/>
            <a:ext cx="3999900" cy="10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Duplicate Values</a:t>
            </a:r>
            <a:endParaRPr b="1" sz="2100">
              <a:solidFill>
                <a:schemeClr val="dk1"/>
              </a:solidFill>
            </a:endParaRPr>
          </a:p>
          <a:p>
            <a:pPr indent="0" lvl="0" marL="0" rtl="0" algn="l">
              <a:spcBef>
                <a:spcPts val="1600"/>
              </a:spcBef>
              <a:spcAft>
                <a:spcPts val="1600"/>
              </a:spcAft>
              <a:buNone/>
            </a:pPr>
            <a:r>
              <a:t/>
            </a:r>
            <a:endParaRPr sz="1600"/>
          </a:p>
        </p:txBody>
      </p:sp>
      <p:pic>
        <p:nvPicPr>
          <p:cNvPr id="137" name="Google Shape;137;p22"/>
          <p:cNvPicPr preferRelativeResize="0"/>
          <p:nvPr/>
        </p:nvPicPr>
        <p:blipFill>
          <a:blip r:embed="rId3">
            <a:alphaModFix/>
          </a:blip>
          <a:stretch>
            <a:fillRect/>
          </a:stretch>
        </p:blipFill>
        <p:spPr>
          <a:xfrm>
            <a:off x="0" y="1513300"/>
            <a:ext cx="6558198" cy="1482350"/>
          </a:xfrm>
          <a:prstGeom prst="rect">
            <a:avLst/>
          </a:prstGeom>
          <a:noFill/>
          <a:ln>
            <a:noFill/>
          </a:ln>
        </p:spPr>
      </p:pic>
      <p:pic>
        <p:nvPicPr>
          <p:cNvPr id="138" name="Google Shape;138;p22"/>
          <p:cNvPicPr preferRelativeResize="0"/>
          <p:nvPr/>
        </p:nvPicPr>
        <p:blipFill>
          <a:blip r:embed="rId4">
            <a:alphaModFix/>
          </a:blip>
          <a:stretch>
            <a:fillRect/>
          </a:stretch>
        </p:blipFill>
        <p:spPr>
          <a:xfrm>
            <a:off x="6843000" y="1513300"/>
            <a:ext cx="1766325" cy="1668850"/>
          </a:xfrm>
          <a:prstGeom prst="rect">
            <a:avLst/>
          </a:prstGeom>
          <a:noFill/>
          <a:ln>
            <a:noFill/>
          </a:ln>
        </p:spPr>
      </p:pic>
      <p:pic>
        <p:nvPicPr>
          <p:cNvPr id="139" name="Google Shape;139;p22"/>
          <p:cNvPicPr preferRelativeResize="0"/>
          <p:nvPr/>
        </p:nvPicPr>
        <p:blipFill>
          <a:blip r:embed="rId5">
            <a:alphaModFix/>
          </a:blip>
          <a:stretch>
            <a:fillRect/>
          </a:stretch>
        </p:blipFill>
        <p:spPr>
          <a:xfrm>
            <a:off x="6927175" y="4104175"/>
            <a:ext cx="1682150" cy="625225"/>
          </a:xfrm>
          <a:prstGeom prst="rect">
            <a:avLst/>
          </a:prstGeom>
          <a:noFill/>
          <a:ln>
            <a:noFill/>
          </a:ln>
        </p:spPr>
      </p:pic>
      <p:pic>
        <p:nvPicPr>
          <p:cNvPr id="140" name="Google Shape;140;p22"/>
          <p:cNvPicPr preferRelativeResize="0"/>
          <p:nvPr/>
        </p:nvPicPr>
        <p:blipFill>
          <a:blip r:embed="rId6">
            <a:alphaModFix/>
          </a:blip>
          <a:stretch>
            <a:fillRect/>
          </a:stretch>
        </p:blipFill>
        <p:spPr>
          <a:xfrm>
            <a:off x="0" y="3696725"/>
            <a:ext cx="6558198" cy="13545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 Transformations</a:t>
            </a:r>
            <a:endParaRPr/>
          </a:p>
        </p:txBody>
      </p:sp>
      <p:sp>
        <p:nvSpPr>
          <p:cNvPr id="146" name="Google Shape;146;p23"/>
          <p:cNvSpPr txBox="1"/>
          <p:nvPr>
            <p:ph idx="1" type="body"/>
          </p:nvPr>
        </p:nvSpPr>
        <p:spPr>
          <a:xfrm>
            <a:off x="612800" y="1318050"/>
            <a:ext cx="2250000" cy="5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Categorical</a:t>
            </a:r>
            <a:r>
              <a:rPr b="1" lang="en" sz="2100">
                <a:solidFill>
                  <a:schemeClr val="dk1"/>
                </a:solidFill>
              </a:rPr>
              <a:t> Values</a:t>
            </a:r>
            <a:endParaRPr b="1" sz="2100">
              <a:solidFill>
                <a:schemeClr val="dk1"/>
              </a:solidFill>
            </a:endParaRPr>
          </a:p>
          <a:p>
            <a:pPr indent="0" lvl="0" marL="0" rtl="0" algn="l">
              <a:spcBef>
                <a:spcPts val="1600"/>
              </a:spcBef>
              <a:spcAft>
                <a:spcPts val="1600"/>
              </a:spcAft>
              <a:buNone/>
            </a:pPr>
            <a:r>
              <a:t/>
            </a:r>
            <a:endParaRPr sz="1600"/>
          </a:p>
        </p:txBody>
      </p:sp>
      <p:sp>
        <p:nvSpPr>
          <p:cNvPr id="147" name="Google Shape;147;p23"/>
          <p:cNvSpPr txBox="1"/>
          <p:nvPr>
            <p:ph idx="2" type="body"/>
          </p:nvPr>
        </p:nvSpPr>
        <p:spPr>
          <a:xfrm>
            <a:off x="3727175" y="1318050"/>
            <a:ext cx="2310900" cy="8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Numerical Values</a:t>
            </a:r>
            <a:endParaRPr b="1" sz="2100">
              <a:solidFill>
                <a:schemeClr val="dk1"/>
              </a:solidFill>
            </a:endParaRPr>
          </a:p>
          <a:p>
            <a:pPr indent="0" lvl="0" marL="0" rtl="0" algn="l">
              <a:spcBef>
                <a:spcPts val="1600"/>
              </a:spcBef>
              <a:spcAft>
                <a:spcPts val="1600"/>
              </a:spcAft>
              <a:buNone/>
            </a:pPr>
            <a:r>
              <a:t/>
            </a:r>
            <a:endParaRPr sz="1600"/>
          </a:p>
        </p:txBody>
      </p:sp>
      <p:pic>
        <p:nvPicPr>
          <p:cNvPr id="148" name="Google Shape;148;p23"/>
          <p:cNvPicPr preferRelativeResize="0"/>
          <p:nvPr/>
        </p:nvPicPr>
        <p:blipFill>
          <a:blip r:embed="rId3">
            <a:alphaModFix/>
          </a:blip>
          <a:stretch>
            <a:fillRect/>
          </a:stretch>
        </p:blipFill>
        <p:spPr>
          <a:xfrm>
            <a:off x="415799" y="1961388"/>
            <a:ext cx="2550925" cy="1883175"/>
          </a:xfrm>
          <a:prstGeom prst="rect">
            <a:avLst/>
          </a:prstGeom>
          <a:noFill/>
          <a:ln>
            <a:noFill/>
          </a:ln>
        </p:spPr>
      </p:pic>
      <p:pic>
        <p:nvPicPr>
          <p:cNvPr id="149" name="Google Shape;149;p23"/>
          <p:cNvPicPr preferRelativeResize="0"/>
          <p:nvPr/>
        </p:nvPicPr>
        <p:blipFill>
          <a:blip r:embed="rId4">
            <a:alphaModFix/>
          </a:blip>
          <a:stretch>
            <a:fillRect/>
          </a:stretch>
        </p:blipFill>
        <p:spPr>
          <a:xfrm>
            <a:off x="3692675" y="1977988"/>
            <a:ext cx="2310801" cy="1849967"/>
          </a:xfrm>
          <a:prstGeom prst="rect">
            <a:avLst/>
          </a:prstGeom>
          <a:noFill/>
          <a:ln>
            <a:noFill/>
          </a:ln>
        </p:spPr>
      </p:pic>
      <p:sp>
        <p:nvSpPr>
          <p:cNvPr id="150" name="Google Shape;150;p23"/>
          <p:cNvSpPr txBox="1"/>
          <p:nvPr>
            <p:ph idx="1" type="body"/>
          </p:nvPr>
        </p:nvSpPr>
        <p:spPr>
          <a:xfrm>
            <a:off x="6399600" y="1961400"/>
            <a:ext cx="2744400" cy="30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paradigms highly correlated with CVSS score</a:t>
            </a:r>
            <a:endParaRPr/>
          </a:p>
          <a:p>
            <a:pPr indent="-317500" lvl="0" marL="457200" rtl="0" algn="l">
              <a:spcBef>
                <a:spcPts val="1600"/>
              </a:spcBef>
              <a:spcAft>
                <a:spcPts val="0"/>
              </a:spcAft>
              <a:buSzPts val="1400"/>
              <a:buChar char="●"/>
            </a:pPr>
            <a:r>
              <a:rPr lang="en"/>
              <a:t>High CVSS score means vulnerabilities are more severe, so it make since they would directly affect impact availability, confidentiality, and integrity</a:t>
            </a:r>
            <a:endParaRPr/>
          </a:p>
        </p:txBody>
      </p:sp>
      <p:sp>
        <p:nvSpPr>
          <p:cNvPr id="151" name="Google Shape;151;p23"/>
          <p:cNvSpPr txBox="1"/>
          <p:nvPr/>
        </p:nvSpPr>
        <p:spPr>
          <a:xfrm>
            <a:off x="6634500" y="1327650"/>
            <a:ext cx="20148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2100">
                <a:solidFill>
                  <a:schemeClr val="dk1"/>
                </a:solidFill>
                <a:latin typeface="Average"/>
                <a:ea typeface="Average"/>
                <a:cs typeface="Average"/>
                <a:sym typeface="Average"/>
              </a:rPr>
              <a:t>Main Takeaway</a:t>
            </a:r>
            <a:endParaRPr b="1" sz="2100">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analysis</a:t>
            </a:r>
            <a:endParaRPr/>
          </a:p>
        </p:txBody>
      </p:sp>
      <p:sp>
        <p:nvSpPr>
          <p:cNvPr id="157" name="Google Shape;157;p24"/>
          <p:cNvSpPr txBox="1"/>
          <p:nvPr>
            <p:ph idx="4294967295" type="body"/>
          </p:nvPr>
        </p:nvSpPr>
        <p:spPr>
          <a:xfrm>
            <a:off x="311700" y="1152475"/>
            <a:ext cx="50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Complexity of Vulnerability</a:t>
            </a:r>
            <a:endParaRPr b="1" sz="2100">
              <a:solidFill>
                <a:schemeClr val="dk1"/>
              </a:solidFill>
            </a:endParaRPr>
          </a:p>
          <a:p>
            <a:pPr indent="-330200" lvl="0" marL="457200" rtl="0" algn="l">
              <a:spcBef>
                <a:spcPts val="1600"/>
              </a:spcBef>
              <a:spcAft>
                <a:spcPts val="0"/>
              </a:spcAft>
              <a:buSzPts val="1600"/>
              <a:buChar char="●"/>
            </a:pPr>
            <a:r>
              <a:rPr lang="en" sz="1600"/>
              <a:t>Over the years high complexity vulnerabilities remained constant, but there has been a rise in medium complexity vulnerabilities</a:t>
            </a:r>
            <a:endParaRPr sz="1600"/>
          </a:p>
        </p:txBody>
      </p:sp>
      <p:pic>
        <p:nvPicPr>
          <p:cNvPr id="158" name="Google Shape;158;p24"/>
          <p:cNvPicPr preferRelativeResize="0"/>
          <p:nvPr/>
        </p:nvPicPr>
        <p:blipFill>
          <a:blip r:embed="rId3">
            <a:alphaModFix/>
          </a:blip>
          <a:stretch>
            <a:fillRect/>
          </a:stretch>
        </p:blipFill>
        <p:spPr>
          <a:xfrm>
            <a:off x="-112425" y="3035230"/>
            <a:ext cx="9144003" cy="17412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analysis</a:t>
            </a:r>
            <a:endParaRPr/>
          </a:p>
        </p:txBody>
      </p:sp>
      <p:sp>
        <p:nvSpPr>
          <p:cNvPr id="164" name="Google Shape;164;p25"/>
          <p:cNvSpPr txBox="1"/>
          <p:nvPr>
            <p:ph idx="4294967295" type="body"/>
          </p:nvPr>
        </p:nvSpPr>
        <p:spPr>
          <a:xfrm>
            <a:off x="311700" y="1152475"/>
            <a:ext cx="50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Vulnerability attack vectors</a:t>
            </a:r>
            <a:endParaRPr b="1" sz="2100">
              <a:solidFill>
                <a:schemeClr val="dk1"/>
              </a:solidFill>
            </a:endParaRPr>
          </a:p>
          <a:p>
            <a:pPr indent="-330200" lvl="0" marL="457200" rtl="0" algn="l">
              <a:spcBef>
                <a:spcPts val="1600"/>
              </a:spcBef>
              <a:spcAft>
                <a:spcPts val="0"/>
              </a:spcAft>
              <a:buSzPts val="1600"/>
              <a:buChar char="●"/>
            </a:pPr>
            <a:r>
              <a:rPr lang="en" sz="1600"/>
              <a:t>The constant trend over the last 20 years has been vulnerabilities that leave networks available for attacks.</a:t>
            </a:r>
            <a:endParaRPr sz="1600"/>
          </a:p>
        </p:txBody>
      </p:sp>
      <p:pic>
        <p:nvPicPr>
          <p:cNvPr id="165" name="Google Shape;165;p25"/>
          <p:cNvPicPr preferRelativeResize="0"/>
          <p:nvPr/>
        </p:nvPicPr>
        <p:blipFill>
          <a:blip r:embed="rId3">
            <a:alphaModFix/>
          </a:blip>
          <a:stretch>
            <a:fillRect/>
          </a:stretch>
        </p:blipFill>
        <p:spPr>
          <a:xfrm>
            <a:off x="0" y="2997238"/>
            <a:ext cx="9144003" cy="157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analysis</a:t>
            </a:r>
            <a:endParaRPr/>
          </a:p>
        </p:txBody>
      </p:sp>
      <p:sp>
        <p:nvSpPr>
          <p:cNvPr id="171" name="Google Shape;171;p26"/>
          <p:cNvSpPr txBox="1"/>
          <p:nvPr>
            <p:ph idx="4294967295" type="body"/>
          </p:nvPr>
        </p:nvSpPr>
        <p:spPr>
          <a:xfrm>
            <a:off x="311700" y="1152475"/>
            <a:ext cx="7850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330200" lvl="0" marL="457200" rtl="0" algn="l">
              <a:spcBef>
                <a:spcPts val="1600"/>
              </a:spcBef>
              <a:spcAft>
                <a:spcPts val="0"/>
              </a:spcAft>
              <a:buSzPts val="1600"/>
              <a:buChar char="●"/>
            </a:pPr>
            <a:r>
              <a:rPr b="1" lang="en" sz="1600"/>
              <a:t>Our EDA gave us confidence that this data contains signals that will map to MITRE ATT&amp;CK techniques. We believe the summary contains the data needed to build our word embeddings for the CVE record categorization. </a:t>
            </a:r>
            <a:endParaRPr sz="1600"/>
          </a:p>
        </p:txBody>
      </p:sp>
      <p:pic>
        <p:nvPicPr>
          <p:cNvPr id="172" name="Google Shape;172;p26"/>
          <p:cNvPicPr preferRelativeResize="0"/>
          <p:nvPr/>
        </p:nvPicPr>
        <p:blipFill>
          <a:blip r:embed="rId3">
            <a:alphaModFix/>
          </a:blip>
          <a:stretch>
            <a:fillRect/>
          </a:stretch>
        </p:blipFill>
        <p:spPr>
          <a:xfrm>
            <a:off x="66225" y="2765263"/>
            <a:ext cx="9144001" cy="237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Word Embedding</a:t>
            </a:r>
            <a:r>
              <a:rPr b="1" lang="en" sz="4200"/>
              <a:t>: </a:t>
            </a:r>
            <a:endParaRPr b="1" sz="4200"/>
          </a:p>
          <a:p>
            <a:pPr indent="0" lvl="0" marL="0" rtl="0" algn="l">
              <a:spcBef>
                <a:spcPts val="0"/>
              </a:spcBef>
              <a:spcAft>
                <a:spcPts val="0"/>
              </a:spcAft>
              <a:buNone/>
            </a:pPr>
            <a:r>
              <a:rPr lang="en" sz="4200"/>
              <a:t>Vuln-to-Vec</a:t>
            </a:r>
            <a:endParaRPr sz="4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Insider Threats</a:t>
            </a:r>
            <a:endParaRPr/>
          </a:p>
        </p:txBody>
      </p:sp>
      <p:sp>
        <p:nvSpPr>
          <p:cNvPr id="183" name="Google Shape;183;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Save your work</a:t>
            </a:r>
            <a:endParaRPr/>
          </a:p>
          <a:p>
            <a:pPr indent="-304800" lvl="0" marL="457200" rtl="0" algn="l">
              <a:spcBef>
                <a:spcPts val="0"/>
              </a:spcBef>
              <a:spcAft>
                <a:spcPts val="0"/>
              </a:spcAft>
              <a:buSzPts val="1200"/>
              <a:buChar char="●"/>
            </a:pPr>
            <a:r>
              <a:rPr lang="en"/>
              <a:t>Keep backups</a:t>
            </a:r>
            <a:endParaRPr/>
          </a:p>
          <a:p>
            <a:pPr indent="-304800" lvl="0" marL="457200" rtl="0" algn="l">
              <a:spcBef>
                <a:spcPts val="0"/>
              </a:spcBef>
              <a:spcAft>
                <a:spcPts val="0"/>
              </a:spcAft>
              <a:buSzPts val="1200"/>
              <a:buChar char="●"/>
            </a:pPr>
            <a:r>
              <a:rPr lang="en"/>
              <a:t>Push code often</a:t>
            </a:r>
            <a:endParaRPr/>
          </a:p>
          <a:p>
            <a:pPr indent="-304800" lvl="0" marL="457200" rtl="0" algn="l">
              <a:spcBef>
                <a:spcPts val="0"/>
              </a:spcBef>
              <a:spcAft>
                <a:spcPts val="0"/>
              </a:spcAft>
              <a:buSzPts val="1200"/>
              <a:buChar char="●"/>
            </a:pPr>
            <a:r>
              <a:rPr lang="en"/>
              <a:t>Scaled back goals</a:t>
            </a:r>
            <a:endParaRPr/>
          </a:p>
          <a:p>
            <a:pPr indent="-304800" lvl="1" marL="914400" rtl="0" algn="l">
              <a:spcBef>
                <a:spcPts val="0"/>
              </a:spcBef>
              <a:spcAft>
                <a:spcPts val="0"/>
              </a:spcAft>
              <a:buSzPts val="1200"/>
              <a:buChar char="○"/>
            </a:pPr>
            <a:r>
              <a:rPr lang="en" strike="sngStrike"/>
              <a:t>Techniques</a:t>
            </a:r>
            <a:r>
              <a:rPr lang="en"/>
              <a:t> &gt; Tactics</a:t>
            </a:r>
            <a:endParaRPr/>
          </a:p>
          <a:p>
            <a:pPr indent="-304800" lvl="0" marL="457200" rtl="0" algn="l">
              <a:spcBef>
                <a:spcPts val="0"/>
              </a:spcBef>
              <a:spcAft>
                <a:spcPts val="0"/>
              </a:spcAft>
              <a:buSzPts val="1200"/>
              <a:buChar char="●"/>
            </a:pPr>
            <a:r>
              <a:rPr lang="en"/>
              <a:t>Lack of tuning</a:t>
            </a:r>
            <a:endParaRPr/>
          </a:p>
          <a:p>
            <a:pPr indent="-304800" lvl="0" marL="457200" rtl="0" algn="l">
              <a:spcBef>
                <a:spcPts val="0"/>
              </a:spcBef>
              <a:spcAft>
                <a:spcPts val="0"/>
              </a:spcAft>
              <a:buSzPts val="1200"/>
              <a:buChar char="●"/>
            </a:pPr>
            <a:r>
              <a:rPr lang="en"/>
              <a:t>Scaled back dataset</a:t>
            </a:r>
            <a:endParaRPr/>
          </a:p>
        </p:txBody>
      </p:sp>
      <p:pic>
        <p:nvPicPr>
          <p:cNvPr id="184" name="Google Shape;184;p28"/>
          <p:cNvPicPr preferRelativeResize="0"/>
          <p:nvPr/>
        </p:nvPicPr>
        <p:blipFill>
          <a:blip r:embed="rId3">
            <a:alphaModFix/>
          </a:blip>
          <a:stretch>
            <a:fillRect/>
          </a:stretch>
        </p:blipFill>
        <p:spPr>
          <a:xfrm>
            <a:off x="3931875" y="152400"/>
            <a:ext cx="483870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90" name="Google Shape;190;p2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Most of the text was highly technical</a:t>
            </a:r>
            <a:endParaRPr/>
          </a:p>
          <a:p>
            <a:pPr indent="-304800" lvl="0" marL="457200" rtl="0" algn="l">
              <a:spcBef>
                <a:spcPts val="0"/>
              </a:spcBef>
              <a:spcAft>
                <a:spcPts val="0"/>
              </a:spcAft>
              <a:buSzPts val="1200"/>
              <a:buChar char="●"/>
            </a:pPr>
            <a:r>
              <a:rPr lang="en"/>
              <a:t>The nouns were frequently specialized terminology</a:t>
            </a:r>
            <a:endParaRPr/>
          </a:p>
          <a:p>
            <a:pPr indent="-304800" lvl="0" marL="457200" rtl="0" algn="l">
              <a:spcBef>
                <a:spcPts val="0"/>
              </a:spcBef>
              <a:spcAft>
                <a:spcPts val="0"/>
              </a:spcAft>
              <a:buSzPts val="1200"/>
              <a:buChar char="●"/>
            </a:pPr>
            <a:r>
              <a:rPr lang="en"/>
              <a:t>The text has some standardization</a:t>
            </a:r>
            <a:endParaRPr/>
          </a:p>
          <a:p>
            <a:pPr indent="-304800" lvl="1" marL="914400" rtl="0" algn="l">
              <a:spcBef>
                <a:spcPts val="0"/>
              </a:spcBef>
              <a:spcAft>
                <a:spcPts val="0"/>
              </a:spcAft>
              <a:buSzPts val="1200"/>
              <a:buChar char="○"/>
            </a:pPr>
            <a:r>
              <a:rPr lang="en"/>
              <a:t>But there were multiple standardizations</a:t>
            </a:r>
            <a:endParaRPr/>
          </a:p>
        </p:txBody>
      </p:sp>
      <p:pic>
        <p:nvPicPr>
          <p:cNvPr id="191" name="Google Shape;191;p29"/>
          <p:cNvPicPr preferRelativeResize="0"/>
          <p:nvPr/>
        </p:nvPicPr>
        <p:blipFill>
          <a:blip r:embed="rId3">
            <a:alphaModFix/>
          </a:blip>
          <a:stretch>
            <a:fillRect/>
          </a:stretch>
        </p:blipFill>
        <p:spPr>
          <a:xfrm>
            <a:off x="3272100" y="152400"/>
            <a:ext cx="542080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Doc2Vec</a:t>
            </a:r>
            <a:endParaRPr/>
          </a:p>
        </p:txBody>
      </p:sp>
      <p:sp>
        <p:nvSpPr>
          <p:cNvPr id="197" name="Google Shape;197;p30"/>
          <p:cNvSpPr txBox="1"/>
          <p:nvPr>
            <p:ph idx="1" type="body"/>
          </p:nvPr>
        </p:nvSpPr>
        <p:spPr>
          <a:xfrm>
            <a:off x="311700" y="139425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We used continuous bag of words and continuous skip-gram models</a:t>
            </a:r>
            <a:endParaRPr/>
          </a:p>
          <a:p>
            <a:pPr indent="-304800" lvl="0" marL="457200" rtl="0" algn="l">
              <a:spcBef>
                <a:spcPts val="0"/>
              </a:spcBef>
              <a:spcAft>
                <a:spcPts val="0"/>
              </a:spcAft>
              <a:buSzPts val="1200"/>
              <a:buChar char="●"/>
            </a:pPr>
            <a:r>
              <a:rPr lang="en"/>
              <a:t>The third model is </a:t>
            </a:r>
            <a:r>
              <a:rPr lang="en"/>
              <a:t>continuous</a:t>
            </a:r>
            <a:r>
              <a:rPr lang="en"/>
              <a:t> bag of words but allows for concatenation</a:t>
            </a:r>
            <a:endParaRPr/>
          </a:p>
          <a:p>
            <a:pPr indent="-304800" lvl="0" marL="457200" rtl="0" algn="l">
              <a:spcBef>
                <a:spcPts val="0"/>
              </a:spcBef>
              <a:spcAft>
                <a:spcPts val="0"/>
              </a:spcAft>
              <a:buSzPts val="1200"/>
              <a:buChar char="●"/>
            </a:pPr>
            <a:r>
              <a:rPr lang="en"/>
              <a:t>The models are unique because it not only uses word vectors but also document vectors</a:t>
            </a:r>
            <a:endParaRPr/>
          </a:p>
          <a:p>
            <a:pPr indent="-304800" lvl="0" marL="457200" rtl="0" algn="l">
              <a:spcBef>
                <a:spcPts val="0"/>
              </a:spcBef>
              <a:spcAft>
                <a:spcPts val="0"/>
              </a:spcAft>
              <a:buSzPts val="1200"/>
              <a:buChar char="●"/>
            </a:pPr>
            <a:r>
              <a:rPr lang="en"/>
              <a:t>The dimensional vectors are set to 100 due to memory concerns</a:t>
            </a:r>
            <a:endParaRPr/>
          </a:p>
          <a:p>
            <a:pPr indent="-304800" lvl="0" marL="457200" rtl="0" algn="l">
              <a:spcBef>
                <a:spcPts val="0"/>
              </a:spcBef>
              <a:spcAft>
                <a:spcPts val="0"/>
              </a:spcAft>
              <a:buSzPts val="1200"/>
              <a:buChar char="●"/>
            </a:pPr>
            <a:r>
              <a:rPr lang="en"/>
              <a:t>Set the models up for high recall</a:t>
            </a:r>
            <a:endParaRPr/>
          </a:p>
        </p:txBody>
      </p:sp>
      <p:pic>
        <p:nvPicPr>
          <p:cNvPr id="198" name="Google Shape;198;p30"/>
          <p:cNvPicPr preferRelativeResize="0"/>
          <p:nvPr/>
        </p:nvPicPr>
        <p:blipFill>
          <a:blip r:embed="rId3">
            <a:alphaModFix/>
          </a:blip>
          <a:stretch>
            <a:fillRect/>
          </a:stretch>
        </p:blipFill>
        <p:spPr>
          <a:xfrm>
            <a:off x="3280325" y="1476750"/>
            <a:ext cx="5548650" cy="3625950"/>
          </a:xfrm>
          <a:prstGeom prst="rect">
            <a:avLst/>
          </a:prstGeom>
          <a:noFill/>
          <a:ln>
            <a:noFill/>
          </a:ln>
        </p:spPr>
      </p:pic>
      <p:pic>
        <p:nvPicPr>
          <p:cNvPr id="199" name="Google Shape;199;p30"/>
          <p:cNvPicPr preferRelativeResize="0"/>
          <p:nvPr/>
        </p:nvPicPr>
        <p:blipFill>
          <a:blip r:embed="rId4">
            <a:alphaModFix/>
          </a:blip>
          <a:stretch>
            <a:fillRect/>
          </a:stretch>
        </p:blipFill>
        <p:spPr>
          <a:xfrm>
            <a:off x="3280325" y="403936"/>
            <a:ext cx="5548650" cy="10590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CBOW</a:t>
            </a:r>
            <a:endParaRPr/>
          </a:p>
        </p:txBody>
      </p:sp>
      <p:sp>
        <p:nvSpPr>
          <p:cNvPr id="205" name="Google Shape;205;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Continuous bag of words uses a sliding view around a word to learn context</a:t>
            </a:r>
            <a:endParaRPr/>
          </a:p>
          <a:p>
            <a:pPr indent="-304800" lvl="0" marL="457200" rtl="0" algn="l">
              <a:spcBef>
                <a:spcPts val="0"/>
              </a:spcBef>
              <a:spcAft>
                <a:spcPts val="0"/>
              </a:spcAft>
              <a:buSzPts val="1200"/>
              <a:buChar char="●"/>
            </a:pPr>
            <a:r>
              <a:rPr lang="en"/>
              <a:t>Context is several words surrounding the focus</a:t>
            </a:r>
            <a:endParaRPr/>
          </a:p>
          <a:p>
            <a:pPr indent="-304800" lvl="0" marL="457200" rtl="0" algn="l">
              <a:spcBef>
                <a:spcPts val="0"/>
              </a:spcBef>
              <a:spcAft>
                <a:spcPts val="0"/>
              </a:spcAft>
              <a:buSzPts val="1200"/>
              <a:buChar char="●"/>
            </a:pPr>
            <a:r>
              <a:rPr lang="en"/>
              <a:t>The model is considered a bag of words because the order of in context is not emphasized</a:t>
            </a:r>
            <a:endParaRPr/>
          </a:p>
        </p:txBody>
      </p:sp>
      <p:pic>
        <p:nvPicPr>
          <p:cNvPr id="206" name="Google Shape;206;p31"/>
          <p:cNvPicPr preferRelativeResize="0"/>
          <p:nvPr/>
        </p:nvPicPr>
        <p:blipFill>
          <a:blip r:embed="rId3">
            <a:alphaModFix/>
          </a:blip>
          <a:stretch>
            <a:fillRect/>
          </a:stretch>
        </p:blipFill>
        <p:spPr>
          <a:xfrm>
            <a:off x="4158275" y="171335"/>
            <a:ext cx="4143400" cy="2595865"/>
          </a:xfrm>
          <a:prstGeom prst="rect">
            <a:avLst/>
          </a:prstGeom>
          <a:noFill/>
          <a:ln>
            <a:noFill/>
          </a:ln>
        </p:spPr>
      </p:pic>
      <p:pic>
        <p:nvPicPr>
          <p:cNvPr id="207" name="Google Shape;207;p31"/>
          <p:cNvPicPr preferRelativeResize="0"/>
          <p:nvPr/>
        </p:nvPicPr>
        <p:blipFill>
          <a:blip r:embed="rId4">
            <a:alphaModFix/>
          </a:blip>
          <a:stretch>
            <a:fillRect/>
          </a:stretch>
        </p:blipFill>
        <p:spPr>
          <a:xfrm>
            <a:off x="4158263" y="2767200"/>
            <a:ext cx="4143420" cy="230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pic>
        <p:nvPicPr>
          <p:cNvPr id="66" name="Google Shape;66;p14"/>
          <p:cNvPicPr preferRelativeResize="0"/>
          <p:nvPr/>
        </p:nvPicPr>
        <p:blipFill>
          <a:blip r:embed="rId3">
            <a:alphaModFix/>
          </a:blip>
          <a:stretch>
            <a:fillRect/>
          </a:stretch>
        </p:blipFill>
        <p:spPr>
          <a:xfrm>
            <a:off x="465150" y="1155500"/>
            <a:ext cx="8213700" cy="3301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Skip-gram</a:t>
            </a:r>
            <a:endParaRPr/>
          </a:p>
        </p:txBody>
      </p:sp>
      <p:sp>
        <p:nvSpPr>
          <p:cNvPr id="213" name="Google Shape;213;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Skip gram predicts its context based on the word itself</a:t>
            </a:r>
            <a:endParaRPr/>
          </a:p>
          <a:p>
            <a:pPr indent="-304800" lvl="0" marL="457200" rtl="0" algn="l">
              <a:spcBef>
                <a:spcPts val="0"/>
              </a:spcBef>
              <a:spcAft>
                <a:spcPts val="0"/>
              </a:spcAft>
              <a:buSzPts val="1200"/>
              <a:buChar char="●"/>
            </a:pPr>
            <a:r>
              <a:rPr lang="en"/>
              <a:t>Learns the statistics from the number of times a pairing shows up</a:t>
            </a:r>
            <a:endParaRPr/>
          </a:p>
          <a:p>
            <a:pPr indent="-304800" lvl="0" marL="457200" rtl="0" algn="l">
              <a:spcBef>
                <a:spcPts val="0"/>
              </a:spcBef>
              <a:spcAft>
                <a:spcPts val="0"/>
              </a:spcAft>
              <a:buSzPts val="1200"/>
              <a:buChar char="●"/>
            </a:pPr>
            <a:r>
              <a:rPr lang="en"/>
              <a:t>Input is represented as a one-hot vector containing  the probability that a randomly selected nearby word is the vocabulary word</a:t>
            </a:r>
            <a:endParaRPr/>
          </a:p>
        </p:txBody>
      </p:sp>
      <p:pic>
        <p:nvPicPr>
          <p:cNvPr id="214" name="Google Shape;214;p32"/>
          <p:cNvPicPr preferRelativeResize="0"/>
          <p:nvPr/>
        </p:nvPicPr>
        <p:blipFill>
          <a:blip r:embed="rId3">
            <a:alphaModFix/>
          </a:blip>
          <a:stretch>
            <a:fillRect/>
          </a:stretch>
        </p:blipFill>
        <p:spPr>
          <a:xfrm>
            <a:off x="3272100" y="152400"/>
            <a:ext cx="5719500" cy="34149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Imbalance</a:t>
            </a:r>
            <a:endParaRPr/>
          </a:p>
        </p:txBody>
      </p:sp>
      <p:sp>
        <p:nvSpPr>
          <p:cNvPr id="220" name="Google Shape;220;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The dataset is small with slow growth</a:t>
            </a:r>
            <a:endParaRPr/>
          </a:p>
          <a:p>
            <a:pPr indent="-304800" lvl="0" marL="457200" rtl="0" algn="l">
              <a:spcBef>
                <a:spcPts val="0"/>
              </a:spcBef>
              <a:spcAft>
                <a:spcPts val="0"/>
              </a:spcAft>
              <a:buSzPts val="1200"/>
              <a:buChar char="●"/>
            </a:pPr>
            <a:r>
              <a:rPr lang="en"/>
              <a:t>Boosted the dataset by using Technique text data</a:t>
            </a:r>
            <a:endParaRPr/>
          </a:p>
          <a:p>
            <a:pPr indent="-304800" lvl="0" marL="457200" rtl="0" algn="l">
              <a:spcBef>
                <a:spcPts val="0"/>
              </a:spcBef>
              <a:spcAft>
                <a:spcPts val="0"/>
              </a:spcAft>
              <a:buSzPts val="1200"/>
              <a:buChar char="●"/>
            </a:pPr>
            <a:r>
              <a:rPr lang="en"/>
              <a:t>The Tactics have wildly varying </a:t>
            </a:r>
            <a:r>
              <a:rPr lang="en"/>
              <a:t>representation</a:t>
            </a:r>
            <a:endParaRPr/>
          </a:p>
          <a:p>
            <a:pPr indent="-304800" lvl="0" marL="457200" rtl="0" algn="l">
              <a:spcBef>
                <a:spcPts val="0"/>
              </a:spcBef>
              <a:spcAft>
                <a:spcPts val="0"/>
              </a:spcAft>
              <a:buSzPts val="1200"/>
              <a:buChar char="●"/>
            </a:pPr>
            <a:r>
              <a:rPr lang="en"/>
              <a:t>Manual mapping is needed to enrich the dataset</a:t>
            </a:r>
            <a:endParaRPr/>
          </a:p>
        </p:txBody>
      </p:sp>
      <p:pic>
        <p:nvPicPr>
          <p:cNvPr id="221" name="Google Shape;221;p33"/>
          <p:cNvPicPr preferRelativeResize="0"/>
          <p:nvPr/>
        </p:nvPicPr>
        <p:blipFill>
          <a:blip r:embed="rId3">
            <a:alphaModFix/>
          </a:blip>
          <a:stretch>
            <a:fillRect/>
          </a:stretch>
        </p:blipFill>
        <p:spPr>
          <a:xfrm>
            <a:off x="4033175" y="497175"/>
            <a:ext cx="4395300" cy="4149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Models</a:t>
            </a:r>
            <a:endParaRPr/>
          </a:p>
        </p:txBody>
      </p:sp>
      <p:sp>
        <p:nvSpPr>
          <p:cNvPr id="227" name="Google Shape;227;p3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Very little work done</a:t>
            </a:r>
            <a:endParaRPr/>
          </a:p>
          <a:p>
            <a:pPr indent="-304800" lvl="0" marL="457200" rtl="0" algn="l">
              <a:spcBef>
                <a:spcPts val="0"/>
              </a:spcBef>
              <a:spcAft>
                <a:spcPts val="0"/>
              </a:spcAft>
              <a:buSzPts val="1200"/>
              <a:buChar char="●"/>
            </a:pPr>
            <a:r>
              <a:rPr lang="en"/>
              <a:t>No tuning and probably far too few samples</a:t>
            </a:r>
            <a:endParaRPr/>
          </a:p>
          <a:p>
            <a:pPr indent="-304800" lvl="0" marL="457200" rtl="0" algn="l">
              <a:spcBef>
                <a:spcPts val="0"/>
              </a:spcBef>
              <a:spcAft>
                <a:spcPts val="0"/>
              </a:spcAft>
              <a:buSzPts val="1200"/>
              <a:buChar char="●"/>
            </a:pPr>
            <a:r>
              <a:rPr lang="en"/>
              <a:t>The need a fair shake </a:t>
            </a:r>
            <a:r>
              <a:rPr lang="en"/>
              <a:t>against</a:t>
            </a:r>
            <a:r>
              <a:rPr lang="en"/>
              <a:t> neural networks</a:t>
            </a:r>
            <a:endParaRPr/>
          </a:p>
        </p:txBody>
      </p:sp>
      <p:pic>
        <p:nvPicPr>
          <p:cNvPr id="228" name="Google Shape;228;p34"/>
          <p:cNvPicPr preferRelativeResize="0"/>
          <p:nvPr/>
        </p:nvPicPr>
        <p:blipFill>
          <a:blip r:embed="rId3">
            <a:alphaModFix/>
          </a:blip>
          <a:stretch>
            <a:fillRect/>
          </a:stretch>
        </p:blipFill>
        <p:spPr>
          <a:xfrm>
            <a:off x="5557050" y="-3"/>
            <a:ext cx="3332250" cy="2396153"/>
          </a:xfrm>
          <a:prstGeom prst="rect">
            <a:avLst/>
          </a:prstGeom>
          <a:noFill/>
          <a:ln>
            <a:noFill/>
          </a:ln>
        </p:spPr>
      </p:pic>
      <p:pic>
        <p:nvPicPr>
          <p:cNvPr id="229" name="Google Shape;229;p34"/>
          <p:cNvPicPr preferRelativeResize="0"/>
          <p:nvPr/>
        </p:nvPicPr>
        <p:blipFill>
          <a:blip r:embed="rId4">
            <a:alphaModFix/>
          </a:blip>
          <a:stretch>
            <a:fillRect/>
          </a:stretch>
        </p:blipFill>
        <p:spPr>
          <a:xfrm>
            <a:off x="2581975" y="3811275"/>
            <a:ext cx="2998275" cy="680800"/>
          </a:xfrm>
          <a:prstGeom prst="rect">
            <a:avLst/>
          </a:prstGeom>
          <a:noFill/>
          <a:ln>
            <a:noFill/>
          </a:ln>
        </p:spPr>
      </p:pic>
      <p:pic>
        <p:nvPicPr>
          <p:cNvPr id="230" name="Google Shape;230;p34"/>
          <p:cNvPicPr preferRelativeResize="0"/>
          <p:nvPr/>
        </p:nvPicPr>
        <p:blipFill>
          <a:blip r:embed="rId5">
            <a:alphaModFix/>
          </a:blip>
          <a:stretch>
            <a:fillRect/>
          </a:stretch>
        </p:blipFill>
        <p:spPr>
          <a:xfrm>
            <a:off x="2893575" y="593050"/>
            <a:ext cx="2663481" cy="680800"/>
          </a:xfrm>
          <a:prstGeom prst="rect">
            <a:avLst/>
          </a:prstGeom>
          <a:noFill/>
          <a:ln>
            <a:noFill/>
          </a:ln>
        </p:spPr>
      </p:pic>
      <p:pic>
        <p:nvPicPr>
          <p:cNvPr id="231" name="Google Shape;231;p34"/>
          <p:cNvPicPr preferRelativeResize="0"/>
          <p:nvPr/>
        </p:nvPicPr>
        <p:blipFill>
          <a:blip r:embed="rId6">
            <a:alphaModFix/>
          </a:blip>
          <a:stretch>
            <a:fillRect/>
          </a:stretch>
        </p:blipFill>
        <p:spPr>
          <a:xfrm>
            <a:off x="5580250" y="2546364"/>
            <a:ext cx="3332251" cy="25051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Lessons &amp;</a:t>
            </a:r>
            <a:endParaRPr/>
          </a:p>
          <a:p>
            <a:pPr indent="0" lvl="0" marL="0" rtl="0" algn="l">
              <a:spcBef>
                <a:spcPts val="0"/>
              </a:spcBef>
              <a:spcAft>
                <a:spcPts val="0"/>
              </a:spcAft>
              <a:buNone/>
            </a:pPr>
            <a:r>
              <a:rPr lang="en"/>
              <a:t>Future Thoughts</a:t>
            </a:r>
            <a:endParaRPr/>
          </a:p>
        </p:txBody>
      </p:sp>
      <p:sp>
        <p:nvSpPr>
          <p:cNvPr id="237" name="Google Shape;237;p3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Turn on auto save</a:t>
            </a:r>
            <a:endParaRPr/>
          </a:p>
          <a:p>
            <a:pPr indent="-304800" lvl="0" marL="457200" rtl="0" algn="l">
              <a:spcBef>
                <a:spcPts val="0"/>
              </a:spcBef>
              <a:spcAft>
                <a:spcPts val="0"/>
              </a:spcAft>
              <a:buSzPts val="1200"/>
              <a:buChar char="●"/>
            </a:pPr>
            <a:r>
              <a:rPr lang="en"/>
              <a:t>Don’t underestimate the amount of time it takes to build a dataset</a:t>
            </a:r>
            <a:endParaRPr/>
          </a:p>
          <a:p>
            <a:pPr indent="-304800" lvl="0" marL="457200" rtl="0" algn="l">
              <a:spcBef>
                <a:spcPts val="0"/>
              </a:spcBef>
              <a:spcAft>
                <a:spcPts val="0"/>
              </a:spcAft>
              <a:buSzPts val="1200"/>
              <a:buChar char="●"/>
            </a:pPr>
            <a:r>
              <a:rPr lang="en"/>
              <a:t>Word2vec is powerful and could be useful as a vectorizer for classification</a:t>
            </a:r>
            <a:endParaRPr/>
          </a:p>
          <a:p>
            <a:pPr indent="-304800" lvl="0" marL="457200" rtl="0" algn="l">
              <a:spcBef>
                <a:spcPts val="0"/>
              </a:spcBef>
              <a:spcAft>
                <a:spcPts val="0"/>
              </a:spcAft>
              <a:buSzPts val="1200"/>
              <a:buChar char="●"/>
            </a:pPr>
            <a:r>
              <a:rPr lang="en"/>
              <a:t>Spend more time tuning and testing different pipelines</a:t>
            </a:r>
            <a:endParaRPr/>
          </a:p>
          <a:p>
            <a:pPr indent="-304800" lvl="0" marL="457200" rtl="0" algn="l">
              <a:spcBef>
                <a:spcPts val="0"/>
              </a:spcBef>
              <a:spcAft>
                <a:spcPts val="0"/>
              </a:spcAft>
              <a:buSzPts val="1200"/>
              <a:buChar char="●"/>
            </a:pPr>
            <a:r>
              <a:rPr lang="en"/>
              <a:t>Try more clustering with vectorized data</a:t>
            </a:r>
            <a:endParaRPr/>
          </a:p>
          <a:p>
            <a:pPr indent="-304800" lvl="0" marL="457200" rtl="0" algn="l">
              <a:spcBef>
                <a:spcPts val="0"/>
              </a:spcBef>
              <a:spcAft>
                <a:spcPts val="0"/>
              </a:spcAft>
              <a:buSzPts val="1200"/>
              <a:buChar char="●"/>
            </a:pPr>
            <a:r>
              <a:rPr lang="en"/>
              <a:t>Compare word2vec, Tf-Idf, and maybe BERT</a:t>
            </a:r>
            <a:endParaRPr/>
          </a:p>
        </p:txBody>
      </p:sp>
      <p:pic>
        <p:nvPicPr>
          <p:cNvPr id="238" name="Google Shape;238;p35"/>
          <p:cNvPicPr preferRelativeResize="0"/>
          <p:nvPr/>
        </p:nvPicPr>
        <p:blipFill>
          <a:blip r:embed="rId3">
            <a:alphaModFix/>
          </a:blip>
          <a:stretch>
            <a:fillRect/>
          </a:stretch>
        </p:blipFill>
        <p:spPr>
          <a:xfrm>
            <a:off x="3365025" y="1389600"/>
            <a:ext cx="5719501" cy="27422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idx="4294967295" type="title"/>
          </p:nvPr>
        </p:nvSpPr>
        <p:spPr>
          <a:xfrm>
            <a:off x="3495600" y="2056800"/>
            <a:ext cx="215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600"/>
              <a:t>Thanks!</a:t>
            </a:r>
            <a:endParaRPr sz="5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Reactive Defense</a:t>
            </a:r>
            <a:endParaRPr>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status quo in cyber </a:t>
            </a:r>
            <a:r>
              <a:rPr lang="en" sz="1600"/>
              <a:t>security</a:t>
            </a:r>
            <a:r>
              <a:rPr lang="en" sz="1600"/>
              <a:t> defense has long been to: </a:t>
            </a:r>
            <a:br>
              <a:rPr lang="en" sz="1000"/>
            </a:br>
            <a:br>
              <a:rPr lang="en" sz="1000"/>
            </a:br>
            <a:br>
              <a:rPr lang="en" sz="1000"/>
            </a:br>
            <a:br>
              <a:rPr lang="en" sz="1000"/>
            </a:br>
            <a:r>
              <a:rPr lang="en" sz="1300"/>
              <a:t>(1) O</a:t>
            </a:r>
            <a:r>
              <a:rPr lang="en" sz="1300"/>
              <a:t>bserve/analyze an attack </a:t>
            </a:r>
            <a:br>
              <a:rPr lang="en" sz="1300"/>
            </a:br>
            <a:r>
              <a:rPr lang="en" sz="1300"/>
              <a:t>(2) Try to identify indicators </a:t>
            </a:r>
            <a:br>
              <a:rPr lang="en" sz="1300"/>
            </a:br>
            <a:r>
              <a:rPr lang="en" sz="1300"/>
              <a:t>(3) Build defenses (mostly static) to detect indicators.</a:t>
            </a:r>
            <a:endParaRPr sz="13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Vulnerabilities</a:t>
            </a:r>
            <a:endParaRPr>
              <a:solidFill>
                <a:schemeClr val="lt1"/>
              </a:solidFill>
            </a:endParaRPr>
          </a:p>
        </p:txBody>
      </p:sp>
      <p:sp>
        <p:nvSpPr>
          <p:cNvPr id="81" name="Google Shape;81;p15"/>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Vulnerabilities are weaknesses in the computer system which can be exploited.</a:t>
            </a:r>
            <a:br>
              <a:rPr lang="en" sz="1600"/>
            </a:br>
            <a:br>
              <a:rPr lang="en" sz="1100"/>
            </a:br>
            <a:r>
              <a:rPr lang="en" sz="1300"/>
              <a:t>(1) </a:t>
            </a:r>
            <a:r>
              <a:rPr lang="en" sz="1300"/>
              <a:t>Most vulnerabilities are published in the </a:t>
            </a:r>
            <a:r>
              <a:rPr b="1" lang="en" sz="1300">
                <a:solidFill>
                  <a:srgbClr val="FF9900"/>
                </a:solidFill>
              </a:rPr>
              <a:t>CVE database</a:t>
            </a:r>
            <a:br>
              <a:rPr lang="en" sz="1300"/>
            </a:br>
            <a:r>
              <a:rPr lang="en" sz="1300"/>
              <a:t>(2) Unpublished vulnerabilities (0-days) are mostly </a:t>
            </a:r>
            <a:r>
              <a:rPr lang="en" sz="1300"/>
              <a:t>variants</a:t>
            </a:r>
            <a:r>
              <a:rPr lang="en" sz="1300"/>
              <a:t> of published vulnerabilities</a:t>
            </a:r>
            <a:endParaRPr sz="13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Adversaries </a:t>
            </a:r>
            <a:endParaRPr>
              <a:solidFill>
                <a:schemeClr val="lt1"/>
              </a:solidFill>
            </a:endParaRPr>
          </a:p>
        </p:txBody>
      </p:sp>
      <p:sp>
        <p:nvSpPr>
          <p:cNvPr id="86" name="Google Shape;86;p15"/>
          <p:cNvSpPr txBox="1"/>
          <p:nvPr>
            <p:ph idx="4294967295" type="body"/>
          </p:nvPr>
        </p:nvSpPr>
        <p:spPr>
          <a:xfrm>
            <a:off x="62864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Adversaries tend to use repeatable techniques which are aimed at certain tactical goals. </a:t>
            </a:r>
            <a:endParaRPr sz="1600"/>
          </a:p>
          <a:p>
            <a:pPr indent="0" lvl="0" marL="0" rtl="0" algn="l">
              <a:spcBef>
                <a:spcPts val="1600"/>
              </a:spcBef>
              <a:spcAft>
                <a:spcPts val="1600"/>
              </a:spcAft>
              <a:buNone/>
            </a:pPr>
            <a:r>
              <a:rPr lang="en" sz="1300"/>
              <a:t>(1) Most adversaries use tools with distinguishable features.</a:t>
            </a:r>
            <a:br>
              <a:rPr lang="en" sz="1300"/>
            </a:br>
            <a:r>
              <a:rPr lang="en" sz="1300"/>
              <a:t>(2) Frameworks such as </a:t>
            </a:r>
            <a:r>
              <a:rPr b="1" lang="en" sz="1300">
                <a:solidFill>
                  <a:srgbClr val="FF9900"/>
                </a:solidFill>
              </a:rPr>
              <a:t>MITRE ATT&amp;CK</a:t>
            </a:r>
            <a:r>
              <a:rPr lang="en" sz="1300"/>
              <a:t> curates these features as tactics and their techniques.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4200"/>
              <a:t>Vectorize CVE descriptions to perform a similarity </a:t>
            </a:r>
            <a:r>
              <a:rPr lang="en" sz="4200"/>
              <a:t>evaluation</a:t>
            </a:r>
            <a:r>
              <a:rPr lang="en" sz="4200"/>
              <a:t> with MITRE ATT&amp;CK techniques, tactics, and procedures.</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97" name="Google Shape;9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Both the CVE data and MITER ATT&amp;CK technique descriptions are text based and structured in JSON format. </a:t>
            </a:r>
            <a:endParaRPr/>
          </a:p>
          <a:p>
            <a:pPr indent="-317500" lvl="0" marL="457200" rtl="0" algn="l">
              <a:spcBef>
                <a:spcPts val="0"/>
              </a:spcBef>
              <a:spcAft>
                <a:spcPts val="0"/>
              </a:spcAft>
              <a:buSzPts val="1400"/>
              <a:buChar char="●"/>
            </a:pPr>
            <a:r>
              <a:rPr lang="en"/>
              <a:t>We created a vulnerability to vector (vuln-to-vec) word embedding to model the text based details contained in each CVE record.</a:t>
            </a:r>
            <a:endParaRPr/>
          </a:p>
          <a:p>
            <a:pPr indent="-317500" lvl="0" marL="457200" rtl="0" algn="l">
              <a:spcBef>
                <a:spcPts val="0"/>
              </a:spcBef>
              <a:spcAft>
                <a:spcPts val="0"/>
              </a:spcAft>
              <a:buSzPts val="1400"/>
              <a:buChar char="●"/>
            </a:pPr>
            <a:r>
              <a:rPr lang="en"/>
              <a:t>Using the vuln-to-vec embeddings, evaluate the similarity between CVE records and the </a:t>
            </a:r>
            <a:r>
              <a:rPr lang="en"/>
              <a:t>procedures</a:t>
            </a:r>
            <a:r>
              <a:rPr lang="en"/>
              <a:t> of MITRE ATT&amp;CK techniques.</a:t>
            </a:r>
            <a:endParaRPr/>
          </a:p>
        </p:txBody>
      </p:sp>
      <p:sp>
        <p:nvSpPr>
          <p:cNvPr id="98" name="Google Shape;9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If a match is found, use the MITRE ATT&amp;CK tactic which the technique belongs to in order to </a:t>
            </a:r>
            <a:r>
              <a:rPr lang="en"/>
              <a:t>label</a:t>
            </a:r>
            <a:r>
              <a:rPr lang="en"/>
              <a:t> the CVE record.</a:t>
            </a:r>
            <a:endParaRPr/>
          </a:p>
          <a:p>
            <a:pPr indent="-317500" lvl="0" marL="457200" rtl="0" algn="l">
              <a:spcBef>
                <a:spcPts val="0"/>
              </a:spcBef>
              <a:spcAft>
                <a:spcPts val="0"/>
              </a:spcAft>
              <a:buSzPts val="1400"/>
              <a:buChar char="●"/>
            </a:pPr>
            <a:r>
              <a:rPr lang="en"/>
              <a:t>As new CVE records are created and embedded, it will be labeled based on which tactic it is most similar 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Exploratory Data Analysis</a:t>
            </a:r>
            <a:r>
              <a:rPr b="1" lang="en" sz="4200"/>
              <a:t>: </a:t>
            </a:r>
            <a:endParaRPr b="1" sz="4200"/>
          </a:p>
          <a:p>
            <a:pPr indent="0" lvl="0" marL="0" rtl="0" algn="l">
              <a:spcBef>
                <a:spcPts val="0"/>
              </a:spcBef>
              <a:spcAft>
                <a:spcPts val="0"/>
              </a:spcAft>
              <a:buNone/>
            </a:pPr>
            <a:r>
              <a:rPr lang="en" sz="4200"/>
              <a:t>MITRE ATT&amp;CK Tactics and Techniques</a:t>
            </a:r>
            <a:endParaRPr sz="4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MITRE ATT&amp;CK Matrix</a:t>
            </a:r>
            <a:endParaRPr/>
          </a:p>
        </p:txBody>
      </p:sp>
      <p:sp>
        <p:nvSpPr>
          <p:cNvPr id="109" name="Google Shape;109;p19"/>
          <p:cNvSpPr txBox="1"/>
          <p:nvPr>
            <p:ph idx="2" type="body"/>
          </p:nvPr>
        </p:nvSpPr>
        <p:spPr>
          <a:xfrm>
            <a:off x="311700" y="1459175"/>
            <a:ext cx="3287400" cy="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Tactical Goals (tactics)</a:t>
            </a:r>
            <a:endParaRPr b="1" sz="2100">
              <a:solidFill>
                <a:schemeClr val="dk1"/>
              </a:solidFill>
            </a:endParaRPr>
          </a:p>
          <a:p>
            <a:pPr indent="0" lvl="0" marL="0" rtl="0" algn="l">
              <a:spcBef>
                <a:spcPts val="1600"/>
              </a:spcBef>
              <a:spcAft>
                <a:spcPts val="1600"/>
              </a:spcAft>
              <a:buNone/>
            </a:pPr>
            <a:r>
              <a:rPr lang="en" sz="1600"/>
              <a:t>Tactics are the top headers and represent the overall goal of the adversary</a:t>
            </a:r>
            <a:endParaRPr sz="1600"/>
          </a:p>
        </p:txBody>
      </p:sp>
      <p:sp>
        <p:nvSpPr>
          <p:cNvPr id="110" name="Google Shape;110;p19"/>
          <p:cNvSpPr txBox="1"/>
          <p:nvPr>
            <p:ph idx="2" type="body"/>
          </p:nvPr>
        </p:nvSpPr>
        <p:spPr>
          <a:xfrm>
            <a:off x="311700" y="3071300"/>
            <a:ext cx="3287400" cy="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Techniques</a:t>
            </a:r>
            <a:endParaRPr b="1" sz="2100">
              <a:solidFill>
                <a:schemeClr val="dk1"/>
              </a:solidFill>
            </a:endParaRPr>
          </a:p>
          <a:p>
            <a:pPr indent="0" lvl="0" marL="0" rtl="0" algn="l">
              <a:spcBef>
                <a:spcPts val="1600"/>
              </a:spcBef>
              <a:spcAft>
                <a:spcPts val="1600"/>
              </a:spcAft>
              <a:buNone/>
            </a:pPr>
            <a:r>
              <a:rPr lang="en" sz="1600"/>
              <a:t>Techniques are the details that represent how the adversary </a:t>
            </a:r>
            <a:r>
              <a:rPr lang="en" sz="1600"/>
              <a:t>plans to achieve the tactics.</a:t>
            </a:r>
            <a:endParaRPr sz="1600"/>
          </a:p>
        </p:txBody>
      </p:sp>
      <p:sp>
        <p:nvSpPr>
          <p:cNvPr id="111" name="Google Shape;111;p19"/>
          <p:cNvSpPr/>
          <p:nvPr/>
        </p:nvSpPr>
        <p:spPr>
          <a:xfrm>
            <a:off x="7112300" y="700300"/>
            <a:ext cx="974389" cy="3838220"/>
          </a:xfrm>
          <a:custGeom>
            <a:rect b="b" l="l" r="r" t="t"/>
            <a:pathLst>
              <a:path extrusionOk="0" h="157854" w="33880">
                <a:moveTo>
                  <a:pt x="568" y="54132"/>
                </a:moveTo>
                <a:lnTo>
                  <a:pt x="33880" y="0"/>
                </a:lnTo>
                <a:lnTo>
                  <a:pt x="33880" y="157854"/>
                </a:lnTo>
                <a:lnTo>
                  <a:pt x="0" y="108075"/>
                </a:lnTo>
                <a:close/>
              </a:path>
            </a:pathLst>
          </a:custGeom>
          <a:solidFill>
            <a:srgbClr val="F3F3F3"/>
          </a:solidFill>
          <a:ln cap="flat" cmpd="sng" w="9525">
            <a:solidFill>
              <a:srgbClr val="FF9900"/>
            </a:solidFill>
            <a:prstDash val="solid"/>
            <a:round/>
            <a:headEnd len="med" w="med" type="none"/>
            <a:tailEnd len="med" w="med" type="none"/>
          </a:ln>
          <a:effectLst>
            <a:outerShdw blurRad="57150" rotWithShape="0" algn="bl" dir="5400000" dist="19050">
              <a:srgbClr val="000000">
                <a:alpha val="0"/>
              </a:srgbClr>
            </a:outerShdw>
          </a:effectLst>
        </p:spPr>
      </p:sp>
      <p:pic>
        <p:nvPicPr>
          <p:cNvPr id="112" name="Google Shape;112;p19"/>
          <p:cNvPicPr preferRelativeResize="0"/>
          <p:nvPr/>
        </p:nvPicPr>
        <p:blipFill>
          <a:blip r:embed="rId3">
            <a:alphaModFix/>
          </a:blip>
          <a:stretch>
            <a:fillRect/>
          </a:stretch>
        </p:blipFill>
        <p:spPr>
          <a:xfrm>
            <a:off x="3336275" y="1856625"/>
            <a:ext cx="3907850" cy="1666076"/>
          </a:xfrm>
          <a:prstGeom prst="rect">
            <a:avLst/>
          </a:prstGeom>
          <a:noFill/>
          <a:ln>
            <a:noFill/>
          </a:ln>
        </p:spPr>
      </p:pic>
      <p:pic>
        <p:nvPicPr>
          <p:cNvPr id="113" name="Google Shape;113;p19"/>
          <p:cNvPicPr preferRelativeResize="0"/>
          <p:nvPr/>
        </p:nvPicPr>
        <p:blipFill>
          <a:blip r:embed="rId4">
            <a:alphaModFix/>
          </a:blip>
          <a:stretch>
            <a:fillRect/>
          </a:stretch>
        </p:blipFill>
        <p:spPr>
          <a:xfrm>
            <a:off x="8058313" y="662450"/>
            <a:ext cx="980013" cy="3948874"/>
          </a:xfrm>
          <a:prstGeom prst="rect">
            <a:avLst/>
          </a:prstGeom>
          <a:noFill/>
          <a:ln>
            <a:noFill/>
          </a:ln>
        </p:spPr>
      </p:pic>
      <p:sp>
        <p:nvSpPr>
          <p:cNvPr id="114" name="Google Shape;114;p19"/>
          <p:cNvSpPr/>
          <p:nvPr/>
        </p:nvSpPr>
        <p:spPr>
          <a:xfrm>
            <a:off x="6875350" y="1883275"/>
            <a:ext cx="368700" cy="15993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MITRE ATT&amp;CK Matrix</a:t>
            </a:r>
            <a:endParaRPr/>
          </a:p>
        </p:txBody>
      </p:sp>
      <p:sp>
        <p:nvSpPr>
          <p:cNvPr id="120" name="Google Shape;120;p20"/>
          <p:cNvSpPr txBox="1"/>
          <p:nvPr>
            <p:ph idx="2" type="body"/>
          </p:nvPr>
        </p:nvSpPr>
        <p:spPr>
          <a:xfrm>
            <a:off x="311700" y="1459175"/>
            <a:ext cx="3287400" cy="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Technique details</a:t>
            </a:r>
            <a:endParaRPr b="1" sz="2100">
              <a:solidFill>
                <a:schemeClr val="dk1"/>
              </a:solidFill>
            </a:endParaRPr>
          </a:p>
          <a:p>
            <a:pPr indent="0" lvl="0" marL="0" rtl="0" algn="l">
              <a:spcBef>
                <a:spcPts val="1600"/>
              </a:spcBef>
              <a:spcAft>
                <a:spcPts val="1600"/>
              </a:spcAft>
              <a:buNone/>
            </a:pPr>
            <a:r>
              <a:rPr lang="en" sz="1600"/>
              <a:t>Each technique has a list of details that add context to how the technique is carried out.</a:t>
            </a:r>
            <a:endParaRPr sz="1600"/>
          </a:p>
        </p:txBody>
      </p:sp>
      <p:sp>
        <p:nvSpPr>
          <p:cNvPr id="121" name="Google Shape;121;p20"/>
          <p:cNvSpPr txBox="1"/>
          <p:nvPr>
            <p:ph idx="2" type="body"/>
          </p:nvPr>
        </p:nvSpPr>
        <p:spPr>
          <a:xfrm>
            <a:off x="311700" y="3071300"/>
            <a:ext cx="3287400" cy="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Procedure</a:t>
            </a:r>
            <a:endParaRPr b="1" sz="2100">
              <a:solidFill>
                <a:schemeClr val="dk1"/>
              </a:solidFill>
            </a:endParaRPr>
          </a:p>
          <a:p>
            <a:pPr indent="0" lvl="0" marL="0" rtl="0" algn="l">
              <a:spcBef>
                <a:spcPts val="1600"/>
              </a:spcBef>
              <a:spcAft>
                <a:spcPts val="1600"/>
              </a:spcAft>
              <a:buNone/>
            </a:pPr>
            <a:r>
              <a:rPr lang="en" sz="1600"/>
              <a:t>A procedure is an instance of the technique being carried out.</a:t>
            </a:r>
            <a:endParaRPr sz="1600"/>
          </a:p>
        </p:txBody>
      </p:sp>
      <p:pic>
        <p:nvPicPr>
          <p:cNvPr id="122" name="Google Shape;122;p20"/>
          <p:cNvPicPr preferRelativeResize="0"/>
          <p:nvPr/>
        </p:nvPicPr>
        <p:blipFill>
          <a:blip r:embed="rId3">
            <a:alphaModFix/>
          </a:blip>
          <a:stretch>
            <a:fillRect/>
          </a:stretch>
        </p:blipFill>
        <p:spPr>
          <a:xfrm>
            <a:off x="3255501" y="1716126"/>
            <a:ext cx="5826975" cy="2808225"/>
          </a:xfrm>
          <a:prstGeom prst="rect">
            <a:avLst/>
          </a:prstGeom>
          <a:noFill/>
          <a:ln>
            <a:noFill/>
          </a:ln>
        </p:spPr>
      </p:pic>
      <p:sp>
        <p:nvSpPr>
          <p:cNvPr id="123" name="Google Shape;123;p20"/>
          <p:cNvSpPr/>
          <p:nvPr/>
        </p:nvSpPr>
        <p:spPr>
          <a:xfrm>
            <a:off x="3943050" y="2091475"/>
            <a:ext cx="443400" cy="2367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145850" y="2328175"/>
            <a:ext cx="37800" cy="1774500"/>
          </a:xfrm>
          <a:prstGeom prst="rect">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Exploratory Data Analysis: </a:t>
            </a:r>
            <a:endParaRPr b="1" sz="4200"/>
          </a:p>
          <a:p>
            <a:pPr indent="0" lvl="0" marL="0" rtl="0" algn="l">
              <a:spcBef>
                <a:spcPts val="0"/>
              </a:spcBef>
              <a:spcAft>
                <a:spcPts val="0"/>
              </a:spcAft>
              <a:buNone/>
            </a:pPr>
            <a:r>
              <a:rPr lang="en" sz="4200"/>
              <a:t>CVE database</a:t>
            </a:r>
            <a:endParaRPr sz="4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