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008F00"/>
    <a:srgbClr val="FF2F92"/>
    <a:srgbClr val="00919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5"/>
    <p:restoredTop sz="94712"/>
  </p:normalViewPr>
  <p:slideViewPr>
    <p:cSldViewPr snapToGrid="0" snapToObjects="1">
      <p:cViewPr>
        <p:scale>
          <a:sx n="107" d="100"/>
          <a:sy n="107" d="100"/>
        </p:scale>
        <p:origin x="2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837D-A140-404F-8ECB-2156B5DAEDB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9816-0E6A-FE4E-A44C-EF1700D99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AE5E-7AA3-EA4D-BD0E-2C2D4BCDA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D01B3-34CF-2141-83AC-C841BCB9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higher vaccinated population in a location impact that area’s Airbnb availability within the United States?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EAA86-96D5-0046-9D39-5981C4E22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78DD5-1781-564F-8B83-322295857264}"/>
              </a:ext>
            </a:extLst>
          </p:cNvPr>
          <p:cNvSpPr/>
          <p:nvPr/>
        </p:nvSpPr>
        <p:spPr>
          <a:xfrm>
            <a:off x="1682668" y="2347877"/>
            <a:ext cx="4407063" cy="933205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‘Administered_Dose1_Recip_18PlusPop_Pct’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A48C7-8427-694A-8065-4B66B05D8ABC}"/>
              </a:ext>
            </a:extLst>
          </p:cNvPr>
          <p:cNvSpPr/>
          <p:nvPr/>
        </p:nvSpPr>
        <p:spPr>
          <a:xfrm>
            <a:off x="2699687" y="5918137"/>
            <a:ext cx="2373024" cy="775358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‘availability_60’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BDA24-CC91-1B4D-846E-BE8172B3BC2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886199" y="3281082"/>
            <a:ext cx="1" cy="2637055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61" y="165969"/>
                <a:ext cx="5260685" cy="1020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Restricted Model:</a:t>
                </a:r>
              </a:p>
              <a:p>
                <a:br>
                  <a:rPr lang="en-US" sz="2400" dirty="0"/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1" y="165969"/>
                <a:ext cx="5260685" cy="1020128"/>
              </a:xfrm>
              <a:prstGeom prst="rect">
                <a:avLst/>
              </a:prstGeom>
              <a:blipFill>
                <a:blip r:embed="rId2"/>
                <a:stretch>
                  <a:fillRect l="-1928" t="-6098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8FA5DBA6-262C-ED4A-860C-F7DA3A3F594E}"/>
              </a:ext>
            </a:extLst>
          </p:cNvPr>
          <p:cNvSpPr txBox="1"/>
          <p:nvPr/>
        </p:nvSpPr>
        <p:spPr>
          <a:xfrm>
            <a:off x="3995669" y="4284138"/>
            <a:ext cx="322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165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78DD5-1781-564F-8B83-322295857264}"/>
              </a:ext>
            </a:extLst>
          </p:cNvPr>
          <p:cNvSpPr/>
          <p:nvPr/>
        </p:nvSpPr>
        <p:spPr>
          <a:xfrm>
            <a:off x="2449175" y="3470253"/>
            <a:ext cx="4407063" cy="933205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‘Administered_Dose1_Recip_18PlusPop_Pct’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A48C7-8427-694A-8065-4B66B05D8ABC}"/>
              </a:ext>
            </a:extLst>
          </p:cNvPr>
          <p:cNvSpPr/>
          <p:nvPr/>
        </p:nvSpPr>
        <p:spPr>
          <a:xfrm>
            <a:off x="3466195" y="5865094"/>
            <a:ext cx="2373024" cy="775358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‘availability_60’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BDA24-CC91-1B4D-846E-BE8172B3BC2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652707" y="4403458"/>
            <a:ext cx="0" cy="1461636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B17FE3-E9CB-FB42-BBE8-F3FE6F55468A}"/>
              </a:ext>
            </a:extLst>
          </p:cNvPr>
          <p:cNvCxnSpPr>
            <a:cxnSpLocks/>
          </p:cNvCxnSpPr>
          <p:nvPr/>
        </p:nvCxnSpPr>
        <p:spPr>
          <a:xfrm flipV="1">
            <a:off x="2707091" y="6153435"/>
            <a:ext cx="759104" cy="10147"/>
          </a:xfrm>
          <a:prstGeom prst="straightConnector1">
            <a:avLst/>
          </a:prstGeom>
          <a:ln w="28575">
            <a:solidFill>
              <a:srgbClr val="008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Less Restricted Model:</a:t>
                </a:r>
              </a:p>
              <a:p>
                <a:br>
                  <a:rPr lang="en-US" sz="2400" dirty="0"/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  <a:blipFill>
                <a:blip r:embed="rId2"/>
                <a:stretch>
                  <a:fillRect l="-1391" t="-6098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29D9681-1EA0-BE4D-B55D-61FD8E451250}"/>
              </a:ext>
            </a:extLst>
          </p:cNvPr>
          <p:cNvSpPr/>
          <p:nvPr/>
        </p:nvSpPr>
        <p:spPr>
          <a:xfrm>
            <a:off x="486362" y="6051420"/>
            <a:ext cx="2220729" cy="423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Covid Cases (C)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5DBA6-262C-ED4A-860C-F7DA3A3F594E}"/>
              </a:ext>
            </a:extLst>
          </p:cNvPr>
          <p:cNvSpPr txBox="1"/>
          <p:nvPr/>
        </p:nvSpPr>
        <p:spPr>
          <a:xfrm>
            <a:off x="4330182" y="4733138"/>
            <a:ext cx="322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A5CCB1-5F43-A942-AC73-A28A5DCA7F88}"/>
              </a:ext>
            </a:extLst>
          </p:cNvPr>
          <p:cNvSpPr txBox="1"/>
          <p:nvPr/>
        </p:nvSpPr>
        <p:spPr>
          <a:xfrm>
            <a:off x="2870765" y="56717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17C8D1-967E-A94A-9B2E-98E149DC0012}"/>
              </a:ext>
            </a:extLst>
          </p:cNvPr>
          <p:cNvSpPr txBox="1"/>
          <p:nvPr/>
        </p:nvSpPr>
        <p:spPr>
          <a:xfrm>
            <a:off x="2958369" y="6282511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40B7DF-8845-7943-872A-66DA6B213C8F}"/>
              </a:ext>
            </a:extLst>
          </p:cNvPr>
          <p:cNvCxnSpPr>
            <a:cxnSpLocks/>
          </p:cNvCxnSpPr>
          <p:nvPr/>
        </p:nvCxnSpPr>
        <p:spPr>
          <a:xfrm flipH="1">
            <a:off x="2707091" y="6378124"/>
            <a:ext cx="759104" cy="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0653560-015D-D441-BA4A-B1CFDF7CF533}"/>
              </a:ext>
            </a:extLst>
          </p:cNvPr>
          <p:cNvSpPr/>
          <p:nvPr/>
        </p:nvSpPr>
        <p:spPr>
          <a:xfrm>
            <a:off x="56055" y="6330069"/>
            <a:ext cx="7467195" cy="2716459"/>
          </a:xfrm>
          <a:prstGeom prst="rect">
            <a:avLst/>
          </a:prstGeom>
          <a:noFill/>
          <a:ln w="28575">
            <a:solidFill>
              <a:srgbClr val="9420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942093"/>
                </a:solidFill>
              </a:rPr>
              <a:t>Airbnb Listing Attributes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78DD5-1781-564F-8B83-322295857264}"/>
              </a:ext>
            </a:extLst>
          </p:cNvPr>
          <p:cNvSpPr/>
          <p:nvPr/>
        </p:nvSpPr>
        <p:spPr>
          <a:xfrm>
            <a:off x="3116188" y="2718626"/>
            <a:ext cx="4407063" cy="933205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‘Administered_Dose1_Recip_18PlusPop_Pct’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A48C7-8427-694A-8065-4B66B05D8ABC}"/>
              </a:ext>
            </a:extLst>
          </p:cNvPr>
          <p:cNvSpPr/>
          <p:nvPr/>
        </p:nvSpPr>
        <p:spPr>
          <a:xfrm>
            <a:off x="3035888" y="4179730"/>
            <a:ext cx="2373024" cy="775358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‘availability_60’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BDA24-CC91-1B4D-846E-BE8172B3BC2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031661" y="3651831"/>
            <a:ext cx="288059" cy="537380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569511-E7DD-474E-814C-80E70A8F8A42}"/>
              </a:ext>
            </a:extLst>
          </p:cNvPr>
          <p:cNvSpPr/>
          <p:nvPr/>
        </p:nvSpPr>
        <p:spPr>
          <a:xfrm>
            <a:off x="800039" y="6602427"/>
            <a:ext cx="1622450" cy="41245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Listing Rating (S)</a:t>
            </a:r>
          </a:p>
          <a:p>
            <a:r>
              <a:rPr lang="en-US" sz="1200" dirty="0"/>
              <a:t>‘review_scores_value’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2F85E-37B3-2D42-ACD0-6188A689C42D}"/>
              </a:ext>
            </a:extLst>
          </p:cNvPr>
          <p:cNvSpPr/>
          <p:nvPr/>
        </p:nvSpPr>
        <p:spPr>
          <a:xfrm>
            <a:off x="818009" y="7343123"/>
            <a:ext cx="1622449" cy="41245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Super-Host (SH)</a:t>
            </a:r>
          </a:p>
          <a:p>
            <a:r>
              <a:rPr lang="en-US" sz="1200" dirty="0"/>
              <a:t>‘host_is_superhost’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1F1D9-394A-614F-8E3C-FEE6AA0CB757}"/>
              </a:ext>
            </a:extLst>
          </p:cNvPr>
          <p:cNvSpPr/>
          <p:nvPr/>
        </p:nvSpPr>
        <p:spPr>
          <a:xfrm>
            <a:off x="3737174" y="7929613"/>
            <a:ext cx="1622449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Property Type (PT)</a:t>
            </a:r>
          </a:p>
          <a:p>
            <a:r>
              <a:rPr lang="en-US" sz="1200" dirty="0"/>
              <a:t>‘room_type’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B17FE3-E9CB-FB42-BBE8-F3FE6F55468A}"/>
              </a:ext>
            </a:extLst>
          </p:cNvPr>
          <p:cNvCxnSpPr>
            <a:cxnSpLocks/>
          </p:cNvCxnSpPr>
          <p:nvPr/>
        </p:nvCxnSpPr>
        <p:spPr>
          <a:xfrm flipV="1">
            <a:off x="2276784" y="4468071"/>
            <a:ext cx="759104" cy="10147"/>
          </a:xfrm>
          <a:prstGeom prst="straightConnector1">
            <a:avLst/>
          </a:prstGeom>
          <a:ln w="28575">
            <a:solidFill>
              <a:srgbClr val="008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C918E4-24E9-6641-BC21-182AEB18813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22489" y="4943516"/>
            <a:ext cx="1085316" cy="186514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623B6B8-4505-CA42-B2E0-106512D65D27}"/>
              </a:ext>
            </a:extLst>
          </p:cNvPr>
          <p:cNvSpPr/>
          <p:nvPr/>
        </p:nvSpPr>
        <p:spPr>
          <a:xfrm>
            <a:off x="37983" y="6373875"/>
            <a:ext cx="1524112" cy="38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942093"/>
                </a:solidFill>
              </a:rPr>
              <a:t>Maybe we only need one of these?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Almost Full Model:</a:t>
                </a:r>
              </a:p>
              <a:p>
                <a:br>
                  <a:rPr lang="en-US" sz="2400" dirty="0"/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  <a:blipFill>
                <a:blip r:embed="rId2"/>
                <a:stretch>
                  <a:fillRect l="-1391" t="-6098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29D9681-1EA0-BE4D-B55D-61FD8E451250}"/>
              </a:ext>
            </a:extLst>
          </p:cNvPr>
          <p:cNvSpPr/>
          <p:nvPr/>
        </p:nvSpPr>
        <p:spPr>
          <a:xfrm>
            <a:off x="56055" y="4366056"/>
            <a:ext cx="2220729" cy="423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Covid Cases (C)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FF7C0D-3E34-964D-92C5-9C828B8BC801}"/>
              </a:ext>
            </a:extLst>
          </p:cNvPr>
          <p:cNvSpPr/>
          <p:nvPr/>
        </p:nvSpPr>
        <p:spPr>
          <a:xfrm>
            <a:off x="4871674" y="6604700"/>
            <a:ext cx="2442492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Listing Price per Accommodation (P)</a:t>
            </a:r>
          </a:p>
          <a:p>
            <a:r>
              <a:rPr lang="en-US" sz="1200" dirty="0"/>
              <a:t>’price’ / ’accommodates’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5DBA6-262C-ED4A-860C-F7DA3A3F594E}"/>
              </a:ext>
            </a:extLst>
          </p:cNvPr>
          <p:cNvSpPr txBox="1"/>
          <p:nvPr/>
        </p:nvSpPr>
        <p:spPr>
          <a:xfrm>
            <a:off x="4849713" y="3576649"/>
            <a:ext cx="322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A5CCB1-5F43-A942-AC73-A28A5DCA7F88}"/>
              </a:ext>
            </a:extLst>
          </p:cNvPr>
          <p:cNvSpPr txBox="1"/>
          <p:nvPr/>
        </p:nvSpPr>
        <p:spPr>
          <a:xfrm>
            <a:off x="2440458" y="39863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17C8D1-967E-A94A-9B2E-98E149DC0012}"/>
              </a:ext>
            </a:extLst>
          </p:cNvPr>
          <p:cNvSpPr txBox="1"/>
          <p:nvPr/>
        </p:nvSpPr>
        <p:spPr>
          <a:xfrm>
            <a:off x="2528062" y="4597147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C2267DA-0485-C644-8D20-3BF76655CD67}"/>
              </a:ext>
            </a:extLst>
          </p:cNvPr>
          <p:cNvSpPr/>
          <p:nvPr/>
        </p:nvSpPr>
        <p:spPr>
          <a:xfrm>
            <a:off x="872011" y="8100341"/>
            <a:ext cx="1765046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Number of Reviews (R)</a:t>
            </a:r>
          </a:p>
          <a:p>
            <a:r>
              <a:rPr lang="en-US" sz="1200" dirty="0"/>
              <a:t>‘number_of_reviews’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40B7DF-8845-7943-872A-66DA6B213C8F}"/>
              </a:ext>
            </a:extLst>
          </p:cNvPr>
          <p:cNvCxnSpPr>
            <a:cxnSpLocks/>
          </p:cNvCxnSpPr>
          <p:nvPr/>
        </p:nvCxnSpPr>
        <p:spPr>
          <a:xfrm flipH="1">
            <a:off x="2276784" y="4692760"/>
            <a:ext cx="759104" cy="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0AB7CBD-F98D-DE4A-8C6C-C2B8A0F82A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0039" y="6713101"/>
            <a:ext cx="17970" cy="740696"/>
          </a:xfrm>
          <a:prstGeom prst="curvedConnector3">
            <a:avLst>
              <a:gd name="adj1" fmla="val -2358425"/>
            </a:avLst>
          </a:prstGeom>
          <a:ln w="28575">
            <a:solidFill>
              <a:srgbClr val="9420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C3EA51A7-F6AC-B94D-AB4E-F1BC292A6908}"/>
              </a:ext>
            </a:extLst>
          </p:cNvPr>
          <p:cNvCxnSpPr/>
          <p:nvPr/>
        </p:nvCxnSpPr>
        <p:spPr>
          <a:xfrm rot="10800000" flipH="1" flipV="1">
            <a:off x="818008" y="7588834"/>
            <a:ext cx="17970" cy="740696"/>
          </a:xfrm>
          <a:prstGeom prst="curvedConnector3">
            <a:avLst>
              <a:gd name="adj1" fmla="val -2358425"/>
            </a:avLst>
          </a:prstGeom>
          <a:ln w="28575">
            <a:solidFill>
              <a:srgbClr val="9420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324CFC6-E732-364E-9763-31AE74B3BB21}"/>
              </a:ext>
            </a:extLst>
          </p:cNvPr>
          <p:cNvCxnSpPr>
            <a:cxnSpLocks/>
          </p:cNvCxnSpPr>
          <p:nvPr/>
        </p:nvCxnSpPr>
        <p:spPr>
          <a:xfrm flipV="1">
            <a:off x="2440458" y="4943516"/>
            <a:ext cx="1445053" cy="2615011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D67F7BE-6916-D548-BD7C-64FB86348E2D}"/>
              </a:ext>
            </a:extLst>
          </p:cNvPr>
          <p:cNvCxnSpPr>
            <a:cxnSpLocks/>
            <a:stCxn id="104" idx="3"/>
            <a:endCxn id="3" idx="2"/>
          </p:cNvCxnSpPr>
          <p:nvPr/>
        </p:nvCxnSpPr>
        <p:spPr>
          <a:xfrm flipV="1">
            <a:off x="2637057" y="4955088"/>
            <a:ext cx="1585343" cy="3385542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57C8D80-43F9-8A47-B143-A6E77C10E91C}"/>
              </a:ext>
            </a:extLst>
          </p:cNvPr>
          <p:cNvSpPr txBox="1"/>
          <p:nvPr/>
        </p:nvSpPr>
        <p:spPr>
          <a:xfrm>
            <a:off x="5002960" y="55941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959C69-A014-C642-AAB4-FFB9C3A5DF35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4571428" y="4966660"/>
            <a:ext cx="1521492" cy="163804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5028985-1D8E-1942-A326-A15E61F121A7}"/>
              </a:ext>
            </a:extLst>
          </p:cNvPr>
          <p:cNvSpPr txBox="1"/>
          <p:nvPr/>
        </p:nvSpPr>
        <p:spPr>
          <a:xfrm>
            <a:off x="2711308" y="5444592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4DBFA1-05D1-B247-854B-6CAB10EE3425}"/>
              </a:ext>
            </a:extLst>
          </p:cNvPr>
          <p:cNvSpPr txBox="1"/>
          <p:nvPr/>
        </p:nvSpPr>
        <p:spPr>
          <a:xfrm>
            <a:off x="3126800" y="5462898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4BF8C5-A72A-9D4C-81BE-045C840E62BF}"/>
              </a:ext>
            </a:extLst>
          </p:cNvPr>
          <p:cNvSpPr txBox="1"/>
          <p:nvPr/>
        </p:nvSpPr>
        <p:spPr>
          <a:xfrm>
            <a:off x="3474201" y="5462898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B7902B-FDD0-9D47-BE4D-FDAF421A7BF4}"/>
              </a:ext>
            </a:extLst>
          </p:cNvPr>
          <p:cNvCxnSpPr>
            <a:cxnSpLocks/>
          </p:cNvCxnSpPr>
          <p:nvPr/>
        </p:nvCxnSpPr>
        <p:spPr>
          <a:xfrm>
            <a:off x="4980526" y="4950363"/>
            <a:ext cx="1517904" cy="1633577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5950C1-1527-8948-8BCC-6B10292C5E77}"/>
              </a:ext>
            </a:extLst>
          </p:cNvPr>
          <p:cNvSpPr txBox="1"/>
          <p:nvPr/>
        </p:nvSpPr>
        <p:spPr>
          <a:xfrm>
            <a:off x="5789484" y="5374573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4979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0653560-015D-D441-BA4A-B1CFDF7CF533}"/>
              </a:ext>
            </a:extLst>
          </p:cNvPr>
          <p:cNvSpPr/>
          <p:nvPr/>
        </p:nvSpPr>
        <p:spPr>
          <a:xfrm>
            <a:off x="56056" y="6939669"/>
            <a:ext cx="7467195" cy="2716459"/>
          </a:xfrm>
          <a:prstGeom prst="rect">
            <a:avLst/>
          </a:prstGeom>
          <a:noFill/>
          <a:ln w="28575">
            <a:solidFill>
              <a:srgbClr val="9420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942093"/>
                </a:solidFill>
              </a:rPr>
              <a:t>Airbnb Listing Attributes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A84A5A-796F-3340-AA40-D25A67D750A0}"/>
              </a:ext>
            </a:extLst>
          </p:cNvPr>
          <p:cNvSpPr/>
          <p:nvPr/>
        </p:nvSpPr>
        <p:spPr>
          <a:xfrm>
            <a:off x="60801" y="1394085"/>
            <a:ext cx="4161600" cy="20661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Legal Restrictions (L)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78DD5-1781-564F-8B83-322295857264}"/>
              </a:ext>
            </a:extLst>
          </p:cNvPr>
          <p:cNvSpPr/>
          <p:nvPr/>
        </p:nvSpPr>
        <p:spPr>
          <a:xfrm>
            <a:off x="3077871" y="3528079"/>
            <a:ext cx="4407063" cy="933205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‘Administered_Dose1_Recip_18PlusPop_Pct’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A48C7-8427-694A-8065-4B66B05D8ABC}"/>
              </a:ext>
            </a:extLst>
          </p:cNvPr>
          <p:cNvSpPr/>
          <p:nvPr/>
        </p:nvSpPr>
        <p:spPr>
          <a:xfrm>
            <a:off x="3035889" y="4789330"/>
            <a:ext cx="2373024" cy="775358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‘availability_60’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BDA24-CC91-1B4D-846E-BE8172B3BC2B}"/>
              </a:ext>
            </a:extLst>
          </p:cNvPr>
          <p:cNvCxnSpPr>
            <a:cxnSpLocks/>
          </p:cNvCxnSpPr>
          <p:nvPr/>
        </p:nvCxnSpPr>
        <p:spPr>
          <a:xfrm flipH="1">
            <a:off x="5408913" y="4461284"/>
            <a:ext cx="617182" cy="565707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569511-E7DD-474E-814C-80E70A8F8A42}"/>
              </a:ext>
            </a:extLst>
          </p:cNvPr>
          <p:cNvSpPr/>
          <p:nvPr/>
        </p:nvSpPr>
        <p:spPr>
          <a:xfrm>
            <a:off x="800040" y="7212027"/>
            <a:ext cx="1622450" cy="41245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Listing Rating (S)</a:t>
            </a:r>
          </a:p>
          <a:p>
            <a:r>
              <a:rPr lang="en-US" sz="1200" dirty="0"/>
              <a:t>‘review_scores_value’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2F85E-37B3-2D42-ACD0-6188A689C42D}"/>
              </a:ext>
            </a:extLst>
          </p:cNvPr>
          <p:cNvSpPr/>
          <p:nvPr/>
        </p:nvSpPr>
        <p:spPr>
          <a:xfrm>
            <a:off x="818010" y="7952723"/>
            <a:ext cx="1622449" cy="41245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Super-Host (SH)</a:t>
            </a:r>
          </a:p>
          <a:p>
            <a:r>
              <a:rPr lang="en-US" sz="1200" dirty="0"/>
              <a:t>‘host_is_superhost’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1F1D9-394A-614F-8E3C-FEE6AA0CB757}"/>
              </a:ext>
            </a:extLst>
          </p:cNvPr>
          <p:cNvSpPr/>
          <p:nvPr/>
        </p:nvSpPr>
        <p:spPr>
          <a:xfrm>
            <a:off x="3737175" y="8539213"/>
            <a:ext cx="1622449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Property Type (PT)</a:t>
            </a:r>
          </a:p>
          <a:p>
            <a:r>
              <a:rPr lang="en-US" sz="1200" dirty="0"/>
              <a:t>‘room_type’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A3D19-212F-F346-8CEA-4E108D6D714A}"/>
              </a:ext>
            </a:extLst>
          </p:cNvPr>
          <p:cNvSpPr/>
          <p:nvPr/>
        </p:nvSpPr>
        <p:spPr>
          <a:xfrm>
            <a:off x="148228" y="2730251"/>
            <a:ext cx="3672256" cy="250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# of Days w open restaurants ’</a:t>
            </a:r>
            <a:r>
              <a:rPr lang="en-US" sz="1200" dirty="0" err="1"/>
              <a:t>date_diff_end_rest</a:t>
            </a:r>
            <a:r>
              <a:rPr lang="en-US" sz="1200" dirty="0"/>
              <a:t>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95EDB-16EF-A640-95A4-0AB7210F0FFF}"/>
              </a:ext>
            </a:extLst>
          </p:cNvPr>
          <p:cNvSpPr/>
          <p:nvPr/>
        </p:nvSpPr>
        <p:spPr>
          <a:xfrm>
            <a:off x="148228" y="1749700"/>
            <a:ext cx="3737283" cy="477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# of Days since end of last travel quarantine ’</a:t>
            </a:r>
            <a:r>
              <a:rPr lang="en-US" sz="1200" dirty="0" err="1"/>
              <a:t>quarantine_boo</a:t>
            </a:r>
            <a:r>
              <a:rPr lang="en-US" sz="1200" dirty="0"/>
              <a:t>’ &amp; ‘</a:t>
            </a:r>
            <a:r>
              <a:rPr lang="en-US" sz="1200" dirty="0" err="1"/>
              <a:t>days_since_quarantine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74B71F-0374-CE4A-925F-E89DA641EFD3}"/>
              </a:ext>
            </a:extLst>
          </p:cNvPr>
          <p:cNvSpPr/>
          <p:nvPr/>
        </p:nvSpPr>
        <p:spPr>
          <a:xfrm>
            <a:off x="150228" y="2347901"/>
            <a:ext cx="3737284" cy="250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# of Days since end of mask mandate  ‘</a:t>
            </a:r>
            <a:r>
              <a:rPr lang="en-US" sz="1200" dirty="0" err="1"/>
              <a:t>date_diff_fm_end</a:t>
            </a:r>
            <a:r>
              <a:rPr lang="en-US" sz="1200" dirty="0"/>
              <a:t>'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B17FE3-E9CB-FB42-BBE8-F3FE6F55468A}"/>
              </a:ext>
            </a:extLst>
          </p:cNvPr>
          <p:cNvCxnSpPr>
            <a:cxnSpLocks/>
          </p:cNvCxnSpPr>
          <p:nvPr/>
        </p:nvCxnSpPr>
        <p:spPr>
          <a:xfrm flipV="1">
            <a:off x="2276785" y="5077671"/>
            <a:ext cx="759104" cy="10147"/>
          </a:xfrm>
          <a:prstGeom prst="straightConnector1">
            <a:avLst/>
          </a:prstGeom>
          <a:ln w="28575">
            <a:solidFill>
              <a:srgbClr val="008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C918E4-24E9-6641-BC21-182AEB18813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22490" y="5553116"/>
            <a:ext cx="1085316" cy="186514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881F95-AAE0-1B4F-8E1D-6FD455D9CA9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141601" y="3460215"/>
            <a:ext cx="894288" cy="13291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623B6B8-4505-CA42-B2E0-106512D65D27}"/>
              </a:ext>
            </a:extLst>
          </p:cNvPr>
          <p:cNvSpPr/>
          <p:nvPr/>
        </p:nvSpPr>
        <p:spPr>
          <a:xfrm>
            <a:off x="37984" y="6983475"/>
            <a:ext cx="1524112" cy="38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942093"/>
                </a:solidFill>
              </a:rPr>
              <a:t>Maybe we only need one of these?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Full Model:</a:t>
                </a:r>
              </a:p>
              <a:p>
                <a:br>
                  <a:rPr lang="en-US" sz="2400" dirty="0"/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itle 11">
                <a:extLst>
                  <a:ext uri="{FF2B5EF4-FFF2-40B4-BE49-F238E27FC236}">
                    <a16:creationId xmlns:a16="http://schemas.microsoft.com/office/drawing/2014/main" id="{81E1C37F-DB6C-6049-A935-00639ECF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1" y="165969"/>
                <a:ext cx="7292990" cy="1020128"/>
              </a:xfrm>
              <a:prstGeom prst="rect">
                <a:avLst/>
              </a:prstGeom>
              <a:blipFill>
                <a:blip r:embed="rId2"/>
                <a:stretch>
                  <a:fillRect l="-1391" t="-6098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29D9681-1EA0-BE4D-B55D-61FD8E451250}"/>
              </a:ext>
            </a:extLst>
          </p:cNvPr>
          <p:cNvSpPr/>
          <p:nvPr/>
        </p:nvSpPr>
        <p:spPr>
          <a:xfrm>
            <a:off x="56056" y="4975656"/>
            <a:ext cx="2220729" cy="423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Covid Cases (C)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C84191-555E-AD4E-86DA-F073E4903E3A}"/>
              </a:ext>
            </a:extLst>
          </p:cNvPr>
          <p:cNvSpPr/>
          <p:nvPr/>
        </p:nvSpPr>
        <p:spPr>
          <a:xfrm>
            <a:off x="148228" y="3122053"/>
            <a:ext cx="3074362" cy="250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# of Days w open bars ‘</a:t>
            </a:r>
            <a:r>
              <a:rPr lang="en-US" sz="1200" dirty="0" err="1"/>
              <a:t>date_diff_end_brs</a:t>
            </a:r>
            <a:r>
              <a:rPr lang="en-US" sz="1200" dirty="0"/>
              <a:t>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FF7C0D-3E34-964D-92C5-9C828B8BC801}"/>
              </a:ext>
            </a:extLst>
          </p:cNvPr>
          <p:cNvSpPr/>
          <p:nvPr/>
        </p:nvSpPr>
        <p:spPr>
          <a:xfrm>
            <a:off x="4871675" y="7214300"/>
            <a:ext cx="2442492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Listing Price per Accommodation (P)</a:t>
            </a:r>
          </a:p>
          <a:p>
            <a:r>
              <a:rPr lang="en-US" sz="1200" dirty="0"/>
              <a:t>’price’ / ’accommodates’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DFC639-7E93-FC4F-864B-15F30A90D161}"/>
              </a:ext>
            </a:extLst>
          </p:cNvPr>
          <p:cNvSpPr txBox="1"/>
          <p:nvPr/>
        </p:nvSpPr>
        <p:spPr>
          <a:xfrm>
            <a:off x="2528063" y="3693473"/>
            <a:ext cx="338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5DBA6-262C-ED4A-860C-F7DA3A3F594E}"/>
              </a:ext>
            </a:extLst>
          </p:cNvPr>
          <p:cNvSpPr txBox="1"/>
          <p:nvPr/>
        </p:nvSpPr>
        <p:spPr>
          <a:xfrm>
            <a:off x="5818119" y="4344714"/>
            <a:ext cx="322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A5CCB1-5F43-A942-AC73-A28A5DCA7F88}"/>
              </a:ext>
            </a:extLst>
          </p:cNvPr>
          <p:cNvSpPr txBox="1"/>
          <p:nvPr/>
        </p:nvSpPr>
        <p:spPr>
          <a:xfrm>
            <a:off x="2440459" y="45959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0D786F-6985-A143-ADF1-498D8978D58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66421" y="3504021"/>
            <a:ext cx="0" cy="1471635"/>
          </a:xfrm>
          <a:prstGeom prst="straightConnector1">
            <a:avLst/>
          </a:prstGeom>
          <a:ln w="28575">
            <a:solidFill>
              <a:srgbClr val="008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BA6A8BE-93D9-BB4A-9B8E-08A4232609BD}"/>
              </a:ext>
            </a:extLst>
          </p:cNvPr>
          <p:cNvSpPr txBox="1"/>
          <p:nvPr/>
        </p:nvSpPr>
        <p:spPr>
          <a:xfrm>
            <a:off x="1226391" y="3994682"/>
            <a:ext cx="322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17C8D1-967E-A94A-9B2E-98E149DC0012}"/>
              </a:ext>
            </a:extLst>
          </p:cNvPr>
          <p:cNvSpPr txBox="1"/>
          <p:nvPr/>
        </p:nvSpPr>
        <p:spPr>
          <a:xfrm>
            <a:off x="2528063" y="5206747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C2267DA-0485-C644-8D20-3BF76655CD67}"/>
              </a:ext>
            </a:extLst>
          </p:cNvPr>
          <p:cNvSpPr/>
          <p:nvPr/>
        </p:nvSpPr>
        <p:spPr>
          <a:xfrm>
            <a:off x="872012" y="8709941"/>
            <a:ext cx="1765046" cy="48057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Number of Reviews (R)</a:t>
            </a:r>
          </a:p>
          <a:p>
            <a:r>
              <a:rPr lang="en-US" sz="1200" dirty="0"/>
              <a:t>‘number_of_reviews’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40B7DF-8845-7943-872A-66DA6B213C8F}"/>
              </a:ext>
            </a:extLst>
          </p:cNvPr>
          <p:cNvCxnSpPr>
            <a:cxnSpLocks/>
          </p:cNvCxnSpPr>
          <p:nvPr/>
        </p:nvCxnSpPr>
        <p:spPr>
          <a:xfrm flipH="1">
            <a:off x="2276785" y="5302360"/>
            <a:ext cx="759104" cy="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0AB7CBD-F98D-DE4A-8C6C-C2B8A0F82A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0040" y="7322701"/>
            <a:ext cx="17970" cy="740696"/>
          </a:xfrm>
          <a:prstGeom prst="curvedConnector3">
            <a:avLst>
              <a:gd name="adj1" fmla="val -2358425"/>
            </a:avLst>
          </a:prstGeom>
          <a:ln w="28575">
            <a:solidFill>
              <a:srgbClr val="9420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C3EA51A7-F6AC-B94D-AB4E-F1BC292A6908}"/>
              </a:ext>
            </a:extLst>
          </p:cNvPr>
          <p:cNvCxnSpPr/>
          <p:nvPr/>
        </p:nvCxnSpPr>
        <p:spPr>
          <a:xfrm rot="10800000" flipH="1" flipV="1">
            <a:off x="818009" y="8198434"/>
            <a:ext cx="17970" cy="740696"/>
          </a:xfrm>
          <a:prstGeom prst="curvedConnector3">
            <a:avLst>
              <a:gd name="adj1" fmla="val -2358425"/>
            </a:avLst>
          </a:prstGeom>
          <a:ln w="28575">
            <a:solidFill>
              <a:srgbClr val="9420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324CFC6-E732-364E-9763-31AE74B3BB21}"/>
              </a:ext>
            </a:extLst>
          </p:cNvPr>
          <p:cNvCxnSpPr>
            <a:cxnSpLocks/>
          </p:cNvCxnSpPr>
          <p:nvPr/>
        </p:nvCxnSpPr>
        <p:spPr>
          <a:xfrm flipV="1">
            <a:off x="2440459" y="5553116"/>
            <a:ext cx="1445053" cy="2615011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D67F7BE-6916-D548-BD7C-64FB86348E2D}"/>
              </a:ext>
            </a:extLst>
          </p:cNvPr>
          <p:cNvCxnSpPr>
            <a:cxnSpLocks/>
            <a:stCxn id="104" idx="3"/>
            <a:endCxn id="3" idx="2"/>
          </p:cNvCxnSpPr>
          <p:nvPr/>
        </p:nvCxnSpPr>
        <p:spPr>
          <a:xfrm flipV="1">
            <a:off x="2637058" y="5564688"/>
            <a:ext cx="1585343" cy="3385542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57C8D80-43F9-8A47-B143-A6E77C10E91C}"/>
              </a:ext>
            </a:extLst>
          </p:cNvPr>
          <p:cNvSpPr txBox="1"/>
          <p:nvPr/>
        </p:nvSpPr>
        <p:spPr>
          <a:xfrm>
            <a:off x="4871675" y="6142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959C69-A014-C642-AAB4-FFB9C3A5DF35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4571429" y="5576260"/>
            <a:ext cx="1521492" cy="1638040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B1E35A7-705C-CC41-80AA-EAB65617B00E}"/>
              </a:ext>
            </a:extLst>
          </p:cNvPr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4222401" y="2427150"/>
            <a:ext cx="1059002" cy="110092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BF6C113-82CF-E842-912E-11E1E356A275}"/>
              </a:ext>
            </a:extLst>
          </p:cNvPr>
          <p:cNvSpPr txBox="1"/>
          <p:nvPr/>
        </p:nvSpPr>
        <p:spPr>
          <a:xfrm>
            <a:off x="4579250" y="25320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5028985-1D8E-1942-A326-A15E61F121A7}"/>
              </a:ext>
            </a:extLst>
          </p:cNvPr>
          <p:cNvSpPr txBox="1"/>
          <p:nvPr/>
        </p:nvSpPr>
        <p:spPr>
          <a:xfrm>
            <a:off x="2711309" y="6054192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4DBFA1-05D1-B247-854B-6CAB10EE3425}"/>
              </a:ext>
            </a:extLst>
          </p:cNvPr>
          <p:cNvSpPr txBox="1"/>
          <p:nvPr/>
        </p:nvSpPr>
        <p:spPr>
          <a:xfrm>
            <a:off x="3126801" y="6072498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4BF8C5-A72A-9D4C-81BE-045C840E62BF}"/>
              </a:ext>
            </a:extLst>
          </p:cNvPr>
          <p:cNvSpPr txBox="1"/>
          <p:nvPr/>
        </p:nvSpPr>
        <p:spPr>
          <a:xfrm>
            <a:off x="3474202" y="6072498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8B8E217-CAF4-0843-91D7-07513EDAD91D}"/>
              </a:ext>
            </a:extLst>
          </p:cNvPr>
          <p:cNvCxnSpPr>
            <a:cxnSpLocks/>
          </p:cNvCxnSpPr>
          <p:nvPr/>
        </p:nvCxnSpPr>
        <p:spPr>
          <a:xfrm>
            <a:off x="4998989" y="5553175"/>
            <a:ext cx="1517904" cy="1633577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19228B0-1606-F64F-ADCE-D3120A104D0D}"/>
              </a:ext>
            </a:extLst>
          </p:cNvPr>
          <p:cNvSpPr txBox="1"/>
          <p:nvPr/>
        </p:nvSpPr>
        <p:spPr>
          <a:xfrm>
            <a:off x="5807947" y="5977385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456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453</Words>
  <Application>Microsoft Macintosh PowerPoint</Application>
  <PresentationFormat>Custom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Causal Graphs</vt:lpstr>
      <vt:lpstr>Does a higher vaccinated population in a location impact that area’s Airbnb availability within the United States?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Graphs</dc:title>
  <dc:creator>hannah gross</dc:creator>
  <cp:lastModifiedBy>hannah gross</cp:lastModifiedBy>
  <cp:revision>20</cp:revision>
  <dcterms:created xsi:type="dcterms:W3CDTF">2021-07-21T21:38:22Z</dcterms:created>
  <dcterms:modified xsi:type="dcterms:W3CDTF">2021-07-27T04:01:38Z</dcterms:modified>
</cp:coreProperties>
</file>