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7" r:id="rId6"/>
    <p:sldId id="272" r:id="rId7"/>
    <p:sldId id="278" r:id="rId8"/>
    <p:sldId id="273" r:id="rId9"/>
    <p:sldId id="274" r:id="rId10"/>
    <p:sldId id="276" r:id="rId11"/>
    <p:sldId id="277" r:id="rId12"/>
    <p:sldId id="275" r:id="rId1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008F00"/>
    <a:srgbClr val="AF9AF1"/>
    <a:srgbClr val="942093"/>
    <a:srgbClr val="00919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2"/>
    <p:restoredTop sz="95748"/>
  </p:normalViewPr>
  <p:slideViewPr>
    <p:cSldViewPr snapToGrid="0" snapToObjects="1">
      <p:cViewPr>
        <p:scale>
          <a:sx n="75" d="100"/>
          <a:sy n="75" d="100"/>
        </p:scale>
        <p:origin x="1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45FB-55B0-1A45-9652-5E746247288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0E55-3942-4140-9D56-8369B6630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B0E55-3942-4140-9D56-8369B6630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837D-A140-404F-8ECB-2156B5DAEDB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5A38-27EF-DD48-8229-5A7A52B9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9816-0E6A-FE4E-A44C-EF1700D99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AE5E-7AA3-EA4D-BD0E-2C2D4BCDA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Bias of Gas/Flight Prices (G)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1C974-346B-D24D-8A84-8AED42A5175F}"/>
              </a:ext>
            </a:extLst>
          </p:cNvPr>
          <p:cNvCxnSpPr>
            <a:cxnSpLocks/>
          </p:cNvCxnSpPr>
          <p:nvPr/>
        </p:nvCxnSpPr>
        <p:spPr>
          <a:xfrm flipV="1">
            <a:off x="6349714" y="7609524"/>
            <a:ext cx="0" cy="1384751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/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blipFill>
                <a:blip r:embed="rId3"/>
                <a:stretch>
                  <a:fillRect l="-333" t="-34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D6D32A-4BB1-DD4B-9C2E-050F80A82CBC}"/>
              </a:ext>
            </a:extLst>
          </p:cNvPr>
          <p:cNvSpPr txBox="1"/>
          <p:nvPr/>
        </p:nvSpPr>
        <p:spPr>
          <a:xfrm>
            <a:off x="37192" y="5029200"/>
            <a:ext cx="1738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we fit</a:t>
            </a:r>
            <a:endParaRPr lang="en-US" sz="1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BE6F8-C202-3D48-A52A-572741D9C88B}"/>
              </a:ext>
            </a:extLst>
          </p:cNvPr>
          <p:cNvSpPr txBox="1"/>
          <p:nvPr/>
        </p:nvSpPr>
        <p:spPr>
          <a:xfrm>
            <a:off x="105122" y="5914057"/>
            <a:ext cx="24919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True Structural Equation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/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blipFill>
                <a:blip r:embed="rId4"/>
                <a:stretch>
                  <a:fillRect l="-303" t="-7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C089784-E858-7646-85D6-705C0FB65F85}"/>
              </a:ext>
            </a:extLst>
          </p:cNvPr>
          <p:cNvSpPr txBox="1"/>
          <p:nvPr/>
        </p:nvSpPr>
        <p:spPr>
          <a:xfrm>
            <a:off x="99228" y="6882404"/>
            <a:ext cx="34898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Regress TR on other model features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/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blipFill>
                <a:blip r:embed="rId5"/>
                <a:stretch>
                  <a:fillRect l="-487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1707038-08B4-8544-8763-7A4ED247ECD6}"/>
              </a:ext>
            </a:extLst>
          </p:cNvPr>
          <p:cNvSpPr txBox="1"/>
          <p:nvPr/>
        </p:nvSpPr>
        <p:spPr>
          <a:xfrm>
            <a:off x="99228" y="7813421"/>
            <a:ext cx="22522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Omitted Variable Bias: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/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blipFill>
                <a:blip r:embed="rId6"/>
                <a:stretch>
                  <a:fillRect l="-84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/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-0.052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  <a:blipFill>
                <a:blip r:embed="rId7"/>
                <a:stretch>
                  <a:fillRect l="-2000" t="-6452" r="-30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/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/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/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F42791-7B7D-9C48-A2F4-2DEC8FC19D3A}"/>
              </a:ext>
            </a:extLst>
          </p:cNvPr>
          <p:cNvCxnSpPr>
            <a:cxnSpLocks/>
          </p:cNvCxnSpPr>
          <p:nvPr/>
        </p:nvCxnSpPr>
        <p:spPr>
          <a:xfrm>
            <a:off x="6349714" y="7909450"/>
            <a:ext cx="0" cy="2191966"/>
          </a:xfrm>
          <a:prstGeom prst="straightConnector1">
            <a:avLst/>
          </a:prstGeom>
          <a:ln w="19050">
            <a:solidFill>
              <a:srgbClr val="FF2F92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94A6F6-C5FE-9845-AAD5-23ECEFB154E0}"/>
              </a:ext>
            </a:extLst>
          </p:cNvPr>
          <p:cNvCxnSpPr>
            <a:cxnSpLocks/>
          </p:cNvCxnSpPr>
          <p:nvPr/>
        </p:nvCxnSpPr>
        <p:spPr>
          <a:xfrm>
            <a:off x="6210324" y="9005433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1CF634-4F5B-F842-905E-FB0872116F35}"/>
              </a:ext>
            </a:extLst>
          </p:cNvPr>
          <p:cNvSpPr txBox="1"/>
          <p:nvPr/>
        </p:nvSpPr>
        <p:spPr>
          <a:xfrm>
            <a:off x="6477651" y="8785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5D79E4-321F-DE46-9175-C73B95D27A83}"/>
              </a:ext>
            </a:extLst>
          </p:cNvPr>
          <p:cNvCxnSpPr>
            <a:cxnSpLocks/>
          </p:cNvCxnSpPr>
          <p:nvPr/>
        </p:nvCxnSpPr>
        <p:spPr>
          <a:xfrm>
            <a:off x="6210324" y="9479320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9015F7-6507-534B-AF1F-7349114D1FC3}"/>
              </a:ext>
            </a:extLst>
          </p:cNvPr>
          <p:cNvSpPr/>
          <p:nvPr/>
        </p:nvSpPr>
        <p:spPr>
          <a:xfrm>
            <a:off x="6489104" y="928682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-0.052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429311-3CA6-4144-ABB5-B09E50624ECC}"/>
              </a:ext>
            </a:extLst>
          </p:cNvPr>
          <p:cNvCxnSpPr>
            <a:cxnSpLocks/>
          </p:cNvCxnSpPr>
          <p:nvPr/>
        </p:nvCxnSpPr>
        <p:spPr>
          <a:xfrm>
            <a:off x="3359047" y="1724350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5C4A94BE-EF33-6442-B11C-7107C2F46EDD}"/>
              </a:ext>
            </a:extLst>
          </p:cNvPr>
          <p:cNvCxnSpPr>
            <a:cxnSpLocks/>
          </p:cNvCxnSpPr>
          <p:nvPr/>
        </p:nvCxnSpPr>
        <p:spPr>
          <a:xfrm rot="5400000">
            <a:off x="4544251" y="3149595"/>
            <a:ext cx="1438502" cy="1161787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EB14AB37-8D8A-F04E-9A7D-7501EB8DF4B5}"/>
              </a:ext>
            </a:extLst>
          </p:cNvPr>
          <p:cNvCxnSpPr>
            <a:cxnSpLocks/>
            <a:endCxn id="83" idx="3"/>
          </p:cNvCxnSpPr>
          <p:nvPr/>
        </p:nvCxnSpPr>
        <p:spPr>
          <a:xfrm rot="16200000" flipV="1">
            <a:off x="4551396" y="1603597"/>
            <a:ext cx="1424208" cy="1161784"/>
          </a:xfrm>
          <a:prstGeom prst="curvedConnector2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1B397EC-B51A-5B43-8E36-3CD27108C187}"/>
              </a:ext>
            </a:extLst>
          </p:cNvPr>
          <p:cNvSpPr txBox="1"/>
          <p:nvPr/>
        </p:nvSpPr>
        <p:spPr>
          <a:xfrm>
            <a:off x="4933909" y="3808493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980BED-ADF7-B943-B820-5F5BB63467F1}"/>
              </a:ext>
            </a:extLst>
          </p:cNvPr>
          <p:cNvSpPr txBox="1"/>
          <p:nvPr/>
        </p:nvSpPr>
        <p:spPr>
          <a:xfrm>
            <a:off x="5296709" y="1845758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0D2331-992A-614B-85BF-094206ECE174}"/>
              </a:ext>
            </a:extLst>
          </p:cNvPr>
          <p:cNvSpPr txBox="1"/>
          <p:nvPr/>
        </p:nvSpPr>
        <p:spPr>
          <a:xfrm>
            <a:off x="3719395" y="3725241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BAD736-4975-E040-B3AE-A4B811E24807}"/>
              </a:ext>
            </a:extLst>
          </p:cNvPr>
          <p:cNvSpPr/>
          <p:nvPr/>
        </p:nvSpPr>
        <p:spPr>
          <a:xfrm>
            <a:off x="234593" y="1129485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BB8D21-317B-F54A-9E98-4FB23041C327}"/>
              </a:ext>
            </a:extLst>
          </p:cNvPr>
          <p:cNvSpPr/>
          <p:nvPr/>
        </p:nvSpPr>
        <p:spPr>
          <a:xfrm>
            <a:off x="2614123" y="447377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5FDDC-9698-4641-85AB-1EF029389155}"/>
              </a:ext>
            </a:extLst>
          </p:cNvPr>
          <p:cNvSpPr/>
          <p:nvPr/>
        </p:nvSpPr>
        <p:spPr>
          <a:xfrm>
            <a:off x="5005390" y="2797923"/>
            <a:ext cx="1678004" cy="32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Gas/Flight Prices (G)</a:t>
            </a:r>
          </a:p>
        </p:txBody>
      </p:sp>
    </p:spTree>
    <p:extLst>
      <p:ext uri="{BB962C8B-B14F-4D97-AF65-F5344CB8AC3E}">
        <p14:creationId xmlns:p14="http://schemas.microsoft.com/office/powerpoint/2010/main" val="17804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Bias of Employment (E)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1C974-346B-D24D-8A84-8AED42A5175F}"/>
              </a:ext>
            </a:extLst>
          </p:cNvPr>
          <p:cNvCxnSpPr>
            <a:cxnSpLocks/>
          </p:cNvCxnSpPr>
          <p:nvPr/>
        </p:nvCxnSpPr>
        <p:spPr>
          <a:xfrm flipV="1">
            <a:off x="6397237" y="9197332"/>
            <a:ext cx="0" cy="718473"/>
          </a:xfrm>
          <a:prstGeom prst="straightConnector1">
            <a:avLst/>
          </a:prstGeom>
          <a:ln w="57150">
            <a:solidFill>
              <a:srgbClr val="92D05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/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blipFill>
                <a:blip r:embed="rId3"/>
                <a:stretch>
                  <a:fillRect l="-333" t="-34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0CBE6F8-C202-3D48-A52A-572741D9C88B}"/>
              </a:ext>
            </a:extLst>
          </p:cNvPr>
          <p:cNvSpPr txBox="1"/>
          <p:nvPr/>
        </p:nvSpPr>
        <p:spPr>
          <a:xfrm>
            <a:off x="105122" y="5914057"/>
            <a:ext cx="24919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True Structural Equation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/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blipFill>
                <a:blip r:embed="rId4"/>
                <a:stretch>
                  <a:fillRect l="-303" t="-7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C089784-E858-7646-85D6-705C0FB65F85}"/>
              </a:ext>
            </a:extLst>
          </p:cNvPr>
          <p:cNvSpPr txBox="1"/>
          <p:nvPr/>
        </p:nvSpPr>
        <p:spPr>
          <a:xfrm>
            <a:off x="99228" y="6882404"/>
            <a:ext cx="34898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Regress TR on other model features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/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blipFill>
                <a:blip r:embed="rId5"/>
                <a:stretch>
                  <a:fillRect l="-487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1707038-08B4-8544-8763-7A4ED247ECD6}"/>
              </a:ext>
            </a:extLst>
          </p:cNvPr>
          <p:cNvSpPr txBox="1"/>
          <p:nvPr/>
        </p:nvSpPr>
        <p:spPr>
          <a:xfrm>
            <a:off x="99228" y="7813421"/>
            <a:ext cx="22522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Omitted Variable Bias: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/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blipFill>
                <a:blip r:embed="rId6"/>
                <a:stretch>
                  <a:fillRect l="-84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/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-0.052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  <a:blipFill>
                <a:blip r:embed="rId7"/>
                <a:stretch>
                  <a:fillRect l="-2000" t="-6452" r="-30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/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/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/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F42791-7B7D-9C48-A2F4-2DEC8FC19D3A}"/>
              </a:ext>
            </a:extLst>
          </p:cNvPr>
          <p:cNvCxnSpPr>
            <a:cxnSpLocks/>
          </p:cNvCxnSpPr>
          <p:nvPr/>
        </p:nvCxnSpPr>
        <p:spPr>
          <a:xfrm>
            <a:off x="6397237" y="7627462"/>
            <a:ext cx="0" cy="2191966"/>
          </a:xfrm>
          <a:prstGeom prst="straightConnector1">
            <a:avLst/>
          </a:prstGeom>
          <a:ln w="19050">
            <a:solidFill>
              <a:srgbClr val="FF2F92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94A6F6-C5FE-9845-AAD5-23ECEFB154E0}"/>
              </a:ext>
            </a:extLst>
          </p:cNvPr>
          <p:cNvCxnSpPr>
            <a:cxnSpLocks/>
          </p:cNvCxnSpPr>
          <p:nvPr/>
        </p:nvCxnSpPr>
        <p:spPr>
          <a:xfrm>
            <a:off x="6257847" y="8723445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1CF634-4F5B-F842-905E-FB0872116F35}"/>
              </a:ext>
            </a:extLst>
          </p:cNvPr>
          <p:cNvSpPr txBox="1"/>
          <p:nvPr/>
        </p:nvSpPr>
        <p:spPr>
          <a:xfrm>
            <a:off x="6525174" y="8503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5D79E4-321F-DE46-9175-C73B95D27A83}"/>
              </a:ext>
            </a:extLst>
          </p:cNvPr>
          <p:cNvCxnSpPr>
            <a:cxnSpLocks/>
          </p:cNvCxnSpPr>
          <p:nvPr/>
        </p:nvCxnSpPr>
        <p:spPr>
          <a:xfrm>
            <a:off x="6257847" y="9197332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9015F7-6507-534B-AF1F-7349114D1FC3}"/>
              </a:ext>
            </a:extLst>
          </p:cNvPr>
          <p:cNvSpPr/>
          <p:nvPr/>
        </p:nvSpPr>
        <p:spPr>
          <a:xfrm>
            <a:off x="6536627" y="9004836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-0.052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BBC707-EF8C-E945-AF15-49CC351DFF5B}"/>
              </a:ext>
            </a:extLst>
          </p:cNvPr>
          <p:cNvGrpSpPr/>
          <p:nvPr/>
        </p:nvGrpSpPr>
        <p:grpSpPr>
          <a:xfrm rot="10365669">
            <a:off x="3738311" y="2013871"/>
            <a:ext cx="1081755" cy="2485063"/>
            <a:chOff x="727705" y="7069301"/>
            <a:chExt cx="1081755" cy="2485063"/>
          </a:xfrm>
        </p:grpSpPr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151411-3A97-1E46-8F16-7D4C4FF1454C}"/>
                </a:ext>
              </a:extLst>
            </p:cNvPr>
            <p:cNvCxnSpPr>
              <a:cxnSpLocks/>
            </p:cNvCxnSpPr>
            <p:nvPr/>
          </p:nvCxnSpPr>
          <p:spPr>
            <a:xfrm rot="3378455" flipH="1" flipV="1">
              <a:off x="563316" y="8308219"/>
              <a:ext cx="1410534" cy="108175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77FE6A21-D7D6-9847-8E0C-A73615247259}"/>
                </a:ext>
              </a:extLst>
            </p:cNvPr>
            <p:cNvCxnSpPr>
              <a:cxnSpLocks/>
            </p:cNvCxnSpPr>
            <p:nvPr/>
          </p:nvCxnSpPr>
          <p:spPr>
            <a:xfrm rot="5834331" flipV="1">
              <a:off x="710647" y="7215265"/>
              <a:ext cx="958844" cy="6669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0C490C3-AD0B-0F41-948B-B4B0C1F71D86}"/>
              </a:ext>
            </a:extLst>
          </p:cNvPr>
          <p:cNvSpPr/>
          <p:nvPr/>
        </p:nvSpPr>
        <p:spPr>
          <a:xfrm>
            <a:off x="4013841" y="3407171"/>
            <a:ext cx="1442115" cy="32004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Employment (E)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D261F-5FA0-7041-9E40-354A10823D60}"/>
              </a:ext>
            </a:extLst>
          </p:cNvPr>
          <p:cNvCxnSpPr>
            <a:cxnSpLocks/>
          </p:cNvCxnSpPr>
          <p:nvPr/>
        </p:nvCxnSpPr>
        <p:spPr>
          <a:xfrm>
            <a:off x="3359047" y="1724350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E28D1FD-D3B4-5E4D-AE09-F1BD0A38E77C}"/>
              </a:ext>
            </a:extLst>
          </p:cNvPr>
          <p:cNvSpPr txBox="1"/>
          <p:nvPr/>
        </p:nvSpPr>
        <p:spPr>
          <a:xfrm>
            <a:off x="4035417" y="2189831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1A8F8D-AEDB-3848-9A8E-0F133DD5D92B}"/>
              </a:ext>
            </a:extLst>
          </p:cNvPr>
          <p:cNvSpPr txBox="1"/>
          <p:nvPr/>
        </p:nvSpPr>
        <p:spPr>
          <a:xfrm>
            <a:off x="4303021" y="3985220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83D9B0-AC7E-7E4B-A085-18AEEC1B6B13}"/>
              </a:ext>
            </a:extLst>
          </p:cNvPr>
          <p:cNvSpPr txBox="1"/>
          <p:nvPr/>
        </p:nvSpPr>
        <p:spPr>
          <a:xfrm>
            <a:off x="3719395" y="3725241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70B6B6-321A-CB4C-849E-AF4E7168D8BD}"/>
              </a:ext>
            </a:extLst>
          </p:cNvPr>
          <p:cNvSpPr/>
          <p:nvPr/>
        </p:nvSpPr>
        <p:spPr>
          <a:xfrm>
            <a:off x="234593" y="1129485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865C5D-9327-0342-BFC0-0B6561DD715B}"/>
              </a:ext>
            </a:extLst>
          </p:cNvPr>
          <p:cNvSpPr/>
          <p:nvPr/>
        </p:nvSpPr>
        <p:spPr>
          <a:xfrm>
            <a:off x="2614123" y="447377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</p:spTree>
    <p:extLst>
      <p:ext uri="{BB962C8B-B14F-4D97-AF65-F5344CB8AC3E}">
        <p14:creationId xmlns:p14="http://schemas.microsoft.com/office/powerpoint/2010/main" val="194635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Bias of Gas/Flight Prices (G)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DB520-6290-614A-864A-A6166C9CC621}"/>
              </a:ext>
            </a:extLst>
          </p:cNvPr>
          <p:cNvSpPr txBox="1"/>
          <p:nvPr/>
        </p:nvSpPr>
        <p:spPr>
          <a:xfrm>
            <a:off x="37192" y="5029200"/>
            <a:ext cx="1738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we fit</a:t>
            </a:r>
            <a:endParaRPr lang="en-US" sz="1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C03B7B-27F4-EB43-866E-C5A51573F9AB}"/>
              </a:ext>
            </a:extLst>
          </p:cNvPr>
          <p:cNvGrpSpPr/>
          <p:nvPr/>
        </p:nvGrpSpPr>
        <p:grpSpPr>
          <a:xfrm rot="10365669">
            <a:off x="3738311" y="2013871"/>
            <a:ext cx="1081755" cy="2485063"/>
            <a:chOff x="727705" y="7069301"/>
            <a:chExt cx="1081755" cy="2485063"/>
          </a:xfrm>
        </p:grpSpPr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5824CB34-B175-FE42-A882-EEA4AF9FE3DC}"/>
                </a:ext>
              </a:extLst>
            </p:cNvPr>
            <p:cNvCxnSpPr>
              <a:cxnSpLocks/>
            </p:cNvCxnSpPr>
            <p:nvPr/>
          </p:nvCxnSpPr>
          <p:spPr>
            <a:xfrm rot="3378455" flipH="1" flipV="1">
              <a:off x="563316" y="8308219"/>
              <a:ext cx="1410534" cy="108175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5ECF08FB-9218-B942-806C-135F260B5051}"/>
                </a:ext>
              </a:extLst>
            </p:cNvPr>
            <p:cNvCxnSpPr>
              <a:cxnSpLocks/>
            </p:cNvCxnSpPr>
            <p:nvPr/>
          </p:nvCxnSpPr>
          <p:spPr>
            <a:xfrm rot="5834331" flipV="1">
              <a:off x="710647" y="7215265"/>
              <a:ext cx="958844" cy="6669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27068-2E7D-E64A-9431-5BB62AE1F04F}"/>
              </a:ext>
            </a:extLst>
          </p:cNvPr>
          <p:cNvSpPr/>
          <p:nvPr/>
        </p:nvSpPr>
        <p:spPr>
          <a:xfrm>
            <a:off x="4013841" y="3407171"/>
            <a:ext cx="1442115" cy="32004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Employment (E)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28A858-810A-1645-9E20-D61F832326BE}"/>
              </a:ext>
            </a:extLst>
          </p:cNvPr>
          <p:cNvCxnSpPr>
            <a:cxnSpLocks/>
          </p:cNvCxnSpPr>
          <p:nvPr/>
        </p:nvCxnSpPr>
        <p:spPr>
          <a:xfrm>
            <a:off x="3359047" y="1724350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9E91861-A4B9-6D45-BC09-7D8F125968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33911" y="3264972"/>
            <a:ext cx="1559910" cy="1555950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96D7269-A055-5646-A4DB-F82D24E3306E}"/>
              </a:ext>
            </a:extLst>
          </p:cNvPr>
          <p:cNvCxnSpPr>
            <a:cxnSpLocks/>
            <a:stCxn id="31" idx="0"/>
            <a:endCxn id="48" idx="3"/>
          </p:cNvCxnSpPr>
          <p:nvPr/>
        </p:nvCxnSpPr>
        <p:spPr>
          <a:xfrm rot="16200000" flipV="1">
            <a:off x="4787918" y="1367075"/>
            <a:ext cx="963396" cy="1174016"/>
          </a:xfrm>
          <a:prstGeom prst="curvedConnector2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01A8E25-6711-0B49-BC7B-AE88654C65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878" y="2396914"/>
            <a:ext cx="1824249" cy="72401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4B3AA49-28B2-CC43-863F-D8122D3159A1}"/>
              </a:ext>
            </a:extLst>
          </p:cNvPr>
          <p:cNvCxnSpPr>
            <a:cxnSpLocks/>
          </p:cNvCxnSpPr>
          <p:nvPr/>
        </p:nvCxnSpPr>
        <p:spPr>
          <a:xfrm>
            <a:off x="1395103" y="3600384"/>
            <a:ext cx="1224033" cy="1151991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AE422B-5808-8648-8723-06E2660B9F69}"/>
              </a:ext>
            </a:extLst>
          </p:cNvPr>
          <p:cNvGrpSpPr/>
          <p:nvPr/>
        </p:nvGrpSpPr>
        <p:grpSpPr>
          <a:xfrm>
            <a:off x="4933911" y="2435781"/>
            <a:ext cx="1845426" cy="880295"/>
            <a:chOff x="7589520" y="1365288"/>
            <a:chExt cx="1845426" cy="8802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A7F29E-2AE4-2F42-9596-5FD9F4A0D738}"/>
                </a:ext>
              </a:extLst>
            </p:cNvPr>
            <p:cNvSpPr/>
            <p:nvPr/>
          </p:nvSpPr>
          <p:spPr>
            <a:xfrm>
              <a:off x="7589520" y="1365288"/>
              <a:ext cx="1845426" cy="880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400" dirty="0">
                <a:solidFill>
                  <a:srgbClr val="94209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E07FB5-EC47-EC40-BED1-C49C7062BB63}"/>
                </a:ext>
              </a:extLst>
            </p:cNvPr>
            <p:cNvSpPr/>
            <p:nvPr/>
          </p:nvSpPr>
          <p:spPr>
            <a:xfrm>
              <a:off x="7671098" y="1447334"/>
              <a:ext cx="1682271" cy="32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Natural Disasters (N)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44672D-91C4-0247-ADEC-286B98FC897A}"/>
                </a:ext>
              </a:extLst>
            </p:cNvPr>
            <p:cNvSpPr/>
            <p:nvPr/>
          </p:nvSpPr>
          <p:spPr>
            <a:xfrm>
              <a:off x="7660999" y="1826100"/>
              <a:ext cx="1678004" cy="32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Gas/Flight Prices (G)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BB6269-C1BB-E14D-B1D2-CD190FB273CB}"/>
              </a:ext>
            </a:extLst>
          </p:cNvPr>
          <p:cNvGrpSpPr/>
          <p:nvPr/>
        </p:nvGrpSpPr>
        <p:grpSpPr>
          <a:xfrm>
            <a:off x="1390434" y="2928125"/>
            <a:ext cx="1810381" cy="1015575"/>
            <a:chOff x="587032" y="3209999"/>
            <a:chExt cx="2089980" cy="11724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861A49-822E-9446-BADB-599A7C8966ED}"/>
                </a:ext>
              </a:extLst>
            </p:cNvPr>
            <p:cNvSpPr/>
            <p:nvPr/>
          </p:nvSpPr>
          <p:spPr>
            <a:xfrm>
              <a:off x="587032" y="3209999"/>
              <a:ext cx="2089980" cy="11724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600" dirty="0">
                <a:solidFill>
                  <a:srgbClr val="942093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4971BC-4C06-844F-BABC-E8121CE872E4}"/>
                </a:ext>
              </a:extLst>
            </p:cNvPr>
            <p:cNvSpPr/>
            <p:nvPr/>
          </p:nvSpPr>
          <p:spPr>
            <a:xfrm>
              <a:off x="668880" y="3748939"/>
              <a:ext cx="1746998" cy="5278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International COVID Restrictions (TR)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BE23BE-B5AE-8A4D-A910-BE229A73BA5E}"/>
                </a:ext>
              </a:extLst>
            </p:cNvPr>
            <p:cNvSpPr/>
            <p:nvPr/>
          </p:nvSpPr>
          <p:spPr>
            <a:xfrm>
              <a:off x="667559" y="3305946"/>
              <a:ext cx="1917259" cy="3694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Traveler Sentiment (TS)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B4D5AFA-1AB3-3F40-B02F-577DB9CFC111}"/>
              </a:ext>
            </a:extLst>
          </p:cNvPr>
          <p:cNvSpPr txBox="1"/>
          <p:nvPr/>
        </p:nvSpPr>
        <p:spPr>
          <a:xfrm>
            <a:off x="2390665" y="2204502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A6F706-70C0-6843-85D2-0433CA77D121}"/>
              </a:ext>
            </a:extLst>
          </p:cNvPr>
          <p:cNvSpPr txBox="1"/>
          <p:nvPr/>
        </p:nvSpPr>
        <p:spPr>
          <a:xfrm>
            <a:off x="5204488" y="4181596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C87F2B-D166-E446-9416-1D5E649DF381}"/>
              </a:ext>
            </a:extLst>
          </p:cNvPr>
          <p:cNvSpPr txBox="1"/>
          <p:nvPr/>
        </p:nvSpPr>
        <p:spPr>
          <a:xfrm>
            <a:off x="2202896" y="4169847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D6FB9D-F394-7247-A2AC-B95B91570937}"/>
              </a:ext>
            </a:extLst>
          </p:cNvPr>
          <p:cNvSpPr txBox="1"/>
          <p:nvPr/>
        </p:nvSpPr>
        <p:spPr>
          <a:xfrm>
            <a:off x="5296709" y="1845758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603DBA-4248-2845-B569-262358913FE7}"/>
              </a:ext>
            </a:extLst>
          </p:cNvPr>
          <p:cNvSpPr txBox="1"/>
          <p:nvPr/>
        </p:nvSpPr>
        <p:spPr>
          <a:xfrm>
            <a:off x="4035417" y="2189831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13974-76D8-7241-BF63-81CA7A77D7FD}"/>
              </a:ext>
            </a:extLst>
          </p:cNvPr>
          <p:cNvSpPr txBox="1"/>
          <p:nvPr/>
        </p:nvSpPr>
        <p:spPr>
          <a:xfrm>
            <a:off x="4303021" y="3985220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A76A87-FCDC-5C43-A943-880BC816530A}"/>
              </a:ext>
            </a:extLst>
          </p:cNvPr>
          <p:cNvSpPr txBox="1"/>
          <p:nvPr/>
        </p:nvSpPr>
        <p:spPr>
          <a:xfrm>
            <a:off x="3719395" y="3725241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8E750B-25F0-C843-A6CA-44A635E62C60}"/>
              </a:ext>
            </a:extLst>
          </p:cNvPr>
          <p:cNvSpPr/>
          <p:nvPr/>
        </p:nvSpPr>
        <p:spPr>
          <a:xfrm>
            <a:off x="234593" y="1129485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BF5EC2-3816-6643-9358-4FD3EC1A6433}"/>
              </a:ext>
            </a:extLst>
          </p:cNvPr>
          <p:cNvSpPr/>
          <p:nvPr/>
        </p:nvSpPr>
        <p:spPr>
          <a:xfrm>
            <a:off x="2614123" y="447377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</p:spTree>
    <p:extLst>
      <p:ext uri="{BB962C8B-B14F-4D97-AF65-F5344CB8AC3E}">
        <p14:creationId xmlns:p14="http://schemas.microsoft.com/office/powerpoint/2010/main" val="41881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D01B3-34CF-2141-83AC-C841BCB9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 higher vaccinated state population percentage decrease Airbnb availability within popular tourist destinations within that state?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EAA86-96D5-0046-9D39-5981C4E22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373211"/>
            <a:ext cx="7255060" cy="6102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  <a:cs typeface="Geeza Pro" panose="02000400000000000000" pitchFamily="2" charset="-78"/>
              </a:rPr>
              <a:t>`model_one` ~ Restricted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5DBBE8-87FA-5743-95B5-0F14CE8B23BE}"/>
                  </a:ext>
                </a:extLst>
              </p:cNvPr>
              <p:cNvSpPr txBox="1"/>
              <p:nvPr/>
            </p:nvSpPr>
            <p:spPr>
              <a:xfrm>
                <a:off x="4373217" y="6013722"/>
                <a:ext cx="2811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5DBBE8-87FA-5743-95B5-0F14CE8B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7" y="6013722"/>
                <a:ext cx="2811368" cy="646331"/>
              </a:xfrm>
              <a:prstGeom prst="rect">
                <a:avLst/>
              </a:prstGeom>
              <a:blipFill>
                <a:blip r:embed="rId2"/>
                <a:stretch>
                  <a:fillRect l="-6757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625894D-C036-AC4E-8EBF-5E44DAC10671}"/>
              </a:ext>
            </a:extLst>
          </p:cNvPr>
          <p:cNvSpPr/>
          <p:nvPr/>
        </p:nvSpPr>
        <p:spPr>
          <a:xfrm>
            <a:off x="3547933" y="512580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E159F7-D9BC-3D40-99CB-D74B5FE407F1}"/>
              </a:ext>
            </a:extLst>
          </p:cNvPr>
          <p:cNvCxnSpPr>
            <a:cxnSpLocks/>
          </p:cNvCxnSpPr>
          <p:nvPr/>
        </p:nvCxnSpPr>
        <p:spPr>
          <a:xfrm>
            <a:off x="4373217" y="3465063"/>
            <a:ext cx="320484" cy="1668042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899D01-E5DB-6245-B84F-AFCDD89FF89A}"/>
              </a:ext>
            </a:extLst>
          </p:cNvPr>
          <p:cNvSpPr txBox="1"/>
          <p:nvPr/>
        </p:nvSpPr>
        <p:spPr>
          <a:xfrm>
            <a:off x="4653203" y="4373027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8C197-654D-2845-BB60-E5652129B9D3}"/>
              </a:ext>
            </a:extLst>
          </p:cNvPr>
          <p:cNvSpPr/>
          <p:nvPr/>
        </p:nvSpPr>
        <p:spPr>
          <a:xfrm>
            <a:off x="1163058" y="2953502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</p:spTree>
    <p:extLst>
      <p:ext uri="{BB962C8B-B14F-4D97-AF65-F5344CB8AC3E}">
        <p14:creationId xmlns:p14="http://schemas.microsoft.com/office/powerpoint/2010/main" val="8165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171671" y="492412"/>
            <a:ext cx="7520940" cy="611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Georgia" panose="02040502050405020303" pitchFamily="18" charset="0"/>
              </a:rPr>
              <a:t>`model_two` ~ Less Restricted Model – Airbnb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1482F2-0E69-8B44-B270-3B2EF91A8560}"/>
                  </a:ext>
                </a:extLst>
              </p:cNvPr>
              <p:cNvSpPr txBox="1"/>
              <p:nvPr/>
            </p:nvSpPr>
            <p:spPr>
              <a:xfrm>
                <a:off x="0" y="9494239"/>
                <a:ext cx="761965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1482F2-0E69-8B44-B270-3B2EF91A8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94239"/>
                <a:ext cx="7619650" cy="353943"/>
              </a:xfrm>
              <a:prstGeom prst="rect">
                <a:avLst/>
              </a:prstGeom>
              <a:blipFill>
                <a:blip r:embed="rId2"/>
                <a:stretch>
                  <a:fillRect l="-50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547A5A3-8114-534A-9E4C-996A5857C31F}"/>
              </a:ext>
            </a:extLst>
          </p:cNvPr>
          <p:cNvSpPr/>
          <p:nvPr/>
        </p:nvSpPr>
        <p:spPr>
          <a:xfrm>
            <a:off x="2981322" y="3562140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2BEDA4-8B9C-0842-9C7D-230C30770277}"/>
              </a:ext>
            </a:extLst>
          </p:cNvPr>
          <p:cNvGrpSpPr/>
          <p:nvPr/>
        </p:nvGrpSpPr>
        <p:grpSpPr>
          <a:xfrm>
            <a:off x="4808490" y="4608840"/>
            <a:ext cx="2373025" cy="3885892"/>
            <a:chOff x="8754297" y="5511519"/>
            <a:chExt cx="2373025" cy="38858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E29525-5FB6-904A-BD90-3B70ADAA77B6}"/>
                </a:ext>
              </a:extLst>
            </p:cNvPr>
            <p:cNvSpPr/>
            <p:nvPr/>
          </p:nvSpPr>
          <p:spPr>
            <a:xfrm>
              <a:off x="8754298" y="5511519"/>
              <a:ext cx="2373024" cy="38858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4209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solidFill>
                    <a:srgbClr val="942093"/>
                  </a:solidFill>
                </a:rPr>
                <a:t>Airbnb Listing Attributes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B441A6-0C73-E14E-AB57-9823E00471F3}"/>
                </a:ext>
              </a:extLst>
            </p:cNvPr>
            <p:cNvSpPr/>
            <p:nvPr/>
          </p:nvSpPr>
          <p:spPr>
            <a:xfrm>
              <a:off x="8907549" y="6122090"/>
              <a:ext cx="1366719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Rating (S)</a:t>
              </a:r>
            </a:p>
            <a:p>
              <a:r>
                <a:rPr lang="en-US" sz="1000" dirty="0"/>
                <a:t>`review_scores_value`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9A058B-23F1-9848-9918-78DF0A205305}"/>
                </a:ext>
              </a:extLst>
            </p:cNvPr>
            <p:cNvSpPr/>
            <p:nvPr/>
          </p:nvSpPr>
          <p:spPr>
            <a:xfrm>
              <a:off x="8907550" y="5657674"/>
              <a:ext cx="1246641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Super-Host (SH)</a:t>
              </a:r>
            </a:p>
            <a:p>
              <a:r>
                <a:rPr lang="en-US" sz="1000" dirty="0"/>
                <a:t>`host_is_superhost`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7F30F5-6DB9-D045-BFF5-E93F674858E8}"/>
                </a:ext>
              </a:extLst>
            </p:cNvPr>
            <p:cNvSpPr/>
            <p:nvPr/>
          </p:nvSpPr>
          <p:spPr>
            <a:xfrm>
              <a:off x="8894288" y="7662707"/>
              <a:ext cx="1999277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Hotel Room (PT2)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8961F6-5BB8-3D4A-9091-6AF5837A163B}"/>
                </a:ext>
              </a:extLst>
            </p:cNvPr>
            <p:cNvSpPr/>
            <p:nvPr/>
          </p:nvSpPr>
          <p:spPr>
            <a:xfrm>
              <a:off x="8908758" y="6737400"/>
              <a:ext cx="1541696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Price per Night (P)</a:t>
              </a:r>
            </a:p>
            <a:p>
              <a:r>
                <a:rPr lang="en-US" sz="1000" dirty="0"/>
                <a:t>`price`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EC27AC-C060-FD4F-A0BE-EB4E56B8E7D9}"/>
                </a:ext>
              </a:extLst>
            </p:cNvPr>
            <p:cNvSpPr/>
            <p:nvPr/>
          </p:nvSpPr>
          <p:spPr>
            <a:xfrm>
              <a:off x="8903335" y="7204253"/>
              <a:ext cx="1918890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Property can Accommodate (A)</a:t>
              </a:r>
            </a:p>
            <a:p>
              <a:r>
                <a:rPr lang="en-US" sz="1000" dirty="0"/>
                <a:t>`accommodates`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7FABE8-2958-774A-A98C-98800DFB9587}"/>
                </a:ext>
              </a:extLst>
            </p:cNvPr>
            <p:cNvSpPr/>
            <p:nvPr/>
          </p:nvSpPr>
          <p:spPr>
            <a:xfrm>
              <a:off x="8894287" y="8129560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Private Room (PT3)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40206D-4440-4943-BF08-5869CFAFDE3F}"/>
                </a:ext>
              </a:extLst>
            </p:cNvPr>
            <p:cNvSpPr/>
            <p:nvPr/>
          </p:nvSpPr>
          <p:spPr>
            <a:xfrm>
              <a:off x="8894287" y="8596413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Shared Room (PT4)</a:t>
              </a:r>
            </a:p>
            <a:p>
              <a:r>
                <a:rPr lang="en-US" sz="1000" dirty="0"/>
                <a:t>`room_type`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C7A922-BFE7-C64D-84CF-827FB4218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297" y="6631056"/>
              <a:ext cx="2373025" cy="0"/>
            </a:xfrm>
            <a:prstGeom prst="line">
              <a:avLst/>
            </a:prstGeom>
            <a:ln w="28575">
              <a:solidFill>
                <a:srgbClr val="94209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188BF9-0551-3747-8894-5AE6BE05FD15}"/>
              </a:ext>
            </a:extLst>
          </p:cNvPr>
          <p:cNvCxnSpPr>
            <a:cxnSpLocks/>
          </p:cNvCxnSpPr>
          <p:nvPr/>
        </p:nvCxnSpPr>
        <p:spPr>
          <a:xfrm>
            <a:off x="3891041" y="2386420"/>
            <a:ext cx="236049" cy="1183017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2FCF77-87F4-1F4B-9D34-4E2D20EFD392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141215" y="4247940"/>
            <a:ext cx="667276" cy="2601948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4E985F-5A8D-8245-9067-32B8403B4AC2}"/>
              </a:ext>
            </a:extLst>
          </p:cNvPr>
          <p:cNvCxnSpPr>
            <a:cxnSpLocks/>
          </p:cNvCxnSpPr>
          <p:nvPr/>
        </p:nvCxnSpPr>
        <p:spPr>
          <a:xfrm flipH="1" flipV="1">
            <a:off x="4904007" y="4241446"/>
            <a:ext cx="259956" cy="365423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9DEC00-2259-DB4A-A985-9532F70310BB}"/>
              </a:ext>
            </a:extLst>
          </p:cNvPr>
          <p:cNvSpPr txBox="1"/>
          <p:nvPr/>
        </p:nvSpPr>
        <p:spPr>
          <a:xfrm>
            <a:off x="4250018" y="4543735"/>
            <a:ext cx="3385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2093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EE56AC-A182-7045-B776-30B1FBE40266}"/>
              </a:ext>
            </a:extLst>
          </p:cNvPr>
          <p:cNvSpPr txBox="1"/>
          <p:nvPr/>
        </p:nvSpPr>
        <p:spPr>
          <a:xfrm>
            <a:off x="5163963" y="4152926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42093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8F8C52-0C60-D542-8B33-5B3610F2D885}"/>
              </a:ext>
            </a:extLst>
          </p:cNvPr>
          <p:cNvSpPr txBox="1"/>
          <p:nvPr/>
        </p:nvSpPr>
        <p:spPr>
          <a:xfrm>
            <a:off x="4086592" y="2809359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2EB2E0-8BA7-1944-A254-C4AABEE1F076}"/>
              </a:ext>
            </a:extLst>
          </p:cNvPr>
          <p:cNvSpPr/>
          <p:nvPr/>
        </p:nvSpPr>
        <p:spPr>
          <a:xfrm>
            <a:off x="594203" y="2103839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</p:spTree>
    <p:extLst>
      <p:ext uri="{BB962C8B-B14F-4D97-AF65-F5344CB8AC3E}">
        <p14:creationId xmlns:p14="http://schemas.microsoft.com/office/powerpoint/2010/main" val="218226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115130" y="870368"/>
            <a:ext cx="7542139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Georgia" panose="02040502050405020303" pitchFamily="18" charset="0"/>
                <a:cs typeface="Geeza Pro" panose="02000400000000000000" pitchFamily="2" charset="-78"/>
              </a:rPr>
              <a:t>`model_three` ~ Less Restricted Model – State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5ECD676-6695-4949-ACD0-4FD085722019}"/>
                  </a:ext>
                </a:extLst>
              </p:cNvPr>
              <p:cNvSpPr/>
              <p:nvPr/>
            </p:nvSpPr>
            <p:spPr>
              <a:xfrm>
                <a:off x="2910044" y="6663035"/>
                <a:ext cx="3786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FM</m:t>
                    </m:r>
                    <m:r>
                      <m:rPr>
                        <m:nor/>
                      </m:rPr>
                      <a:rPr lang="en-US" sz="2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RS</m:t>
                    </m:r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5ECD676-6695-4949-ACD0-4FD085722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44" y="6663035"/>
                <a:ext cx="3786549" cy="461665"/>
              </a:xfrm>
              <a:prstGeom prst="rect">
                <a:avLst/>
              </a:prstGeom>
              <a:blipFill>
                <a:blip r:embed="rId2"/>
                <a:stretch>
                  <a:fillRect l="-23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B833E015-5C3C-E64B-A430-E2BA6BC08CAB}"/>
              </a:ext>
            </a:extLst>
          </p:cNvPr>
          <p:cNvSpPr/>
          <p:nvPr/>
        </p:nvSpPr>
        <p:spPr>
          <a:xfrm>
            <a:off x="3073155" y="3005897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F7F19E-9DD9-8544-97C1-405A6C1E0088}"/>
              </a:ext>
            </a:extLst>
          </p:cNvPr>
          <p:cNvCxnSpPr>
            <a:cxnSpLocks/>
          </p:cNvCxnSpPr>
          <p:nvPr/>
        </p:nvCxnSpPr>
        <p:spPr>
          <a:xfrm>
            <a:off x="3982874" y="1830177"/>
            <a:ext cx="236049" cy="1183017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D8CF4F-4AE8-ED42-9B4C-840ECF09FABA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3180495" y="3691697"/>
            <a:ext cx="390445" cy="1029014"/>
          </a:xfrm>
          <a:prstGeom prst="straightConnector1">
            <a:avLst/>
          </a:prstGeom>
          <a:ln w="28575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2AC37C7-DB66-2D4E-A8AA-AB5D9FE72320}"/>
              </a:ext>
            </a:extLst>
          </p:cNvPr>
          <p:cNvSpPr txBox="1"/>
          <p:nvPr/>
        </p:nvSpPr>
        <p:spPr>
          <a:xfrm>
            <a:off x="3417220" y="3804978"/>
            <a:ext cx="338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004884-9A1C-864B-9C4B-D36B363023B8}"/>
              </a:ext>
            </a:extLst>
          </p:cNvPr>
          <p:cNvSpPr txBox="1"/>
          <p:nvPr/>
        </p:nvSpPr>
        <p:spPr>
          <a:xfrm>
            <a:off x="4178425" y="2253116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AFAE4B7-18F1-AF4E-82E4-CBE39B028097}"/>
              </a:ext>
            </a:extLst>
          </p:cNvPr>
          <p:cNvSpPr/>
          <p:nvPr/>
        </p:nvSpPr>
        <p:spPr>
          <a:xfrm>
            <a:off x="686036" y="1547596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22E3D9-659F-6345-B9A0-B9E3CD72979B}"/>
              </a:ext>
            </a:extLst>
          </p:cNvPr>
          <p:cNvGrpSpPr/>
          <p:nvPr/>
        </p:nvGrpSpPr>
        <p:grpSpPr>
          <a:xfrm>
            <a:off x="598169" y="4064366"/>
            <a:ext cx="2582326" cy="1312689"/>
            <a:chOff x="60803" y="2500839"/>
            <a:chExt cx="2282835" cy="13126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FC55A62-51E0-F84A-9C0B-3BCAC9DF2CCB}"/>
                </a:ext>
              </a:extLst>
            </p:cNvPr>
            <p:cNvSpPr/>
            <p:nvPr/>
          </p:nvSpPr>
          <p:spPr>
            <a:xfrm>
              <a:off x="60803" y="2500839"/>
              <a:ext cx="2282835" cy="1312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Legal Restrictions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A31C8DD-E1C9-2849-9136-9B85B4D81C77}"/>
                </a:ext>
              </a:extLst>
            </p:cNvPr>
            <p:cNvSpPr/>
            <p:nvPr/>
          </p:nvSpPr>
          <p:spPr>
            <a:xfrm>
              <a:off x="138479" y="3311297"/>
              <a:ext cx="169867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w open restaurants (RS) `date_diff_end_rest`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E45F8F0-78D4-7F42-ACDE-5974FD6402D2}"/>
                </a:ext>
              </a:extLst>
            </p:cNvPr>
            <p:cNvSpPr/>
            <p:nvPr/>
          </p:nvSpPr>
          <p:spPr>
            <a:xfrm>
              <a:off x="138479" y="2838192"/>
              <a:ext cx="210810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since end of mask mandate (FM) `date_diff_fm_end`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3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536580"/>
            <a:ext cx="7542139" cy="484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`</a:t>
            </a:r>
            <a:r>
              <a:rPr lang="en-US" sz="3600" dirty="0" err="1">
                <a:latin typeface="Georgia" panose="02040502050405020303" pitchFamily="18" charset="0"/>
              </a:rPr>
              <a:t>model_four</a:t>
            </a:r>
            <a:r>
              <a:rPr lang="en-US" sz="3600" dirty="0">
                <a:latin typeface="Georgia" panose="02040502050405020303" pitchFamily="18" charset="0"/>
              </a:rPr>
              <a:t>` ~ Full Model</a:t>
            </a:r>
            <a:endParaRPr lang="en-US" sz="3600" dirty="0">
              <a:latin typeface="Georgia" panose="02040502050405020303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EFDCF2-04FE-3845-961E-80884F113BEE}"/>
                  </a:ext>
                </a:extLst>
              </p:cNvPr>
              <p:cNvSpPr/>
              <p:nvPr/>
            </p:nvSpPr>
            <p:spPr>
              <a:xfrm>
                <a:off x="-139557" y="9639827"/>
                <a:ext cx="76590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FM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>
                        <a:latin typeface="Georgia" panose="02040502050405020303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EFDCF2-04FE-3845-961E-80884F113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557" y="9639827"/>
                <a:ext cx="7659002" cy="307777"/>
              </a:xfrm>
              <a:prstGeom prst="rect">
                <a:avLst/>
              </a:prstGeom>
              <a:blipFill>
                <a:blip r:embed="rId3"/>
                <a:stretch>
                  <a:fillRect l="-165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0EEABFA-A86E-CB4F-AA3E-262118F87D94}"/>
              </a:ext>
            </a:extLst>
          </p:cNvPr>
          <p:cNvSpPr/>
          <p:nvPr/>
        </p:nvSpPr>
        <p:spPr>
          <a:xfrm>
            <a:off x="3319252" y="458922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126611-3AF8-BF48-BE1C-DB1E98F41983}"/>
              </a:ext>
            </a:extLst>
          </p:cNvPr>
          <p:cNvGrpSpPr/>
          <p:nvPr/>
        </p:nvGrpSpPr>
        <p:grpSpPr>
          <a:xfrm>
            <a:off x="5146420" y="5635928"/>
            <a:ext cx="2373025" cy="3885892"/>
            <a:chOff x="8754297" y="5511519"/>
            <a:chExt cx="2373025" cy="388589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A2B5BE-17B8-F042-9FA1-ACE76B3D7A97}"/>
                </a:ext>
              </a:extLst>
            </p:cNvPr>
            <p:cNvSpPr/>
            <p:nvPr/>
          </p:nvSpPr>
          <p:spPr>
            <a:xfrm>
              <a:off x="8754298" y="5511519"/>
              <a:ext cx="2373024" cy="38858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4209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solidFill>
                    <a:srgbClr val="942093"/>
                  </a:solidFill>
                </a:rPr>
                <a:t>Airbnb Listing Attributes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2F25C8-B448-1C4B-AD90-9406C82EED6D}"/>
                </a:ext>
              </a:extLst>
            </p:cNvPr>
            <p:cNvSpPr/>
            <p:nvPr/>
          </p:nvSpPr>
          <p:spPr>
            <a:xfrm>
              <a:off x="8907549" y="6122090"/>
              <a:ext cx="1366719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Rating (S)</a:t>
              </a:r>
            </a:p>
            <a:p>
              <a:r>
                <a:rPr lang="en-US" sz="1000" dirty="0"/>
                <a:t>`review_scores_value`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2FD7A0-1B06-0743-8783-0C02E0350178}"/>
                </a:ext>
              </a:extLst>
            </p:cNvPr>
            <p:cNvSpPr/>
            <p:nvPr/>
          </p:nvSpPr>
          <p:spPr>
            <a:xfrm>
              <a:off x="8907550" y="5657674"/>
              <a:ext cx="1246641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Super-Host (SH)</a:t>
              </a:r>
            </a:p>
            <a:p>
              <a:r>
                <a:rPr lang="en-US" sz="1000" dirty="0"/>
                <a:t>`host_is_superhost`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B20D4E-B129-3941-8B07-486917691467}"/>
                </a:ext>
              </a:extLst>
            </p:cNvPr>
            <p:cNvSpPr/>
            <p:nvPr/>
          </p:nvSpPr>
          <p:spPr>
            <a:xfrm>
              <a:off x="8894288" y="7662707"/>
              <a:ext cx="1999277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Hotel Room (PT2)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4E6E-E236-7746-9195-7354EBAFB833}"/>
                </a:ext>
              </a:extLst>
            </p:cNvPr>
            <p:cNvSpPr/>
            <p:nvPr/>
          </p:nvSpPr>
          <p:spPr>
            <a:xfrm>
              <a:off x="8908758" y="6737400"/>
              <a:ext cx="1541696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Price per Night (P)</a:t>
              </a:r>
            </a:p>
            <a:p>
              <a:r>
                <a:rPr lang="en-US" sz="1000" dirty="0"/>
                <a:t>`price`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D3214B-0DD8-FA4C-9B69-6EC37156231A}"/>
                </a:ext>
              </a:extLst>
            </p:cNvPr>
            <p:cNvSpPr/>
            <p:nvPr/>
          </p:nvSpPr>
          <p:spPr>
            <a:xfrm>
              <a:off x="8903335" y="7204253"/>
              <a:ext cx="1918890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Property can Accommodate (A)</a:t>
              </a:r>
            </a:p>
            <a:p>
              <a:r>
                <a:rPr lang="en-US" sz="1000" dirty="0"/>
                <a:t>`accommodates`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B9F07F-9269-4D47-815B-01E41347F659}"/>
                </a:ext>
              </a:extLst>
            </p:cNvPr>
            <p:cNvSpPr/>
            <p:nvPr/>
          </p:nvSpPr>
          <p:spPr>
            <a:xfrm>
              <a:off x="8894287" y="8129560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Private Room (PT3)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63F89A-5A99-AC4B-92CA-0C05E80BC85A}"/>
                </a:ext>
              </a:extLst>
            </p:cNvPr>
            <p:cNvSpPr/>
            <p:nvPr/>
          </p:nvSpPr>
          <p:spPr>
            <a:xfrm>
              <a:off x="8894287" y="8596413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Shared Room (PT4)</a:t>
              </a:r>
            </a:p>
            <a:p>
              <a:r>
                <a:rPr lang="en-US" sz="1000" dirty="0"/>
                <a:t>`room_type`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E12EE4-41E8-8842-B07C-04D5FF18C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297" y="6631056"/>
              <a:ext cx="2373025" cy="0"/>
            </a:xfrm>
            <a:prstGeom prst="line">
              <a:avLst/>
            </a:prstGeom>
            <a:ln w="28575">
              <a:solidFill>
                <a:srgbClr val="94209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B5CDA1-68B5-0540-BCE2-91E5AB53C2CD}"/>
              </a:ext>
            </a:extLst>
          </p:cNvPr>
          <p:cNvCxnSpPr>
            <a:cxnSpLocks/>
          </p:cNvCxnSpPr>
          <p:nvPr/>
        </p:nvCxnSpPr>
        <p:spPr>
          <a:xfrm>
            <a:off x="4228971" y="3413508"/>
            <a:ext cx="236049" cy="1183017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DE7CC8-4715-C34D-8E93-35C9B835C1B4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3426592" y="5275028"/>
            <a:ext cx="390445" cy="1029014"/>
          </a:xfrm>
          <a:prstGeom prst="straightConnector1">
            <a:avLst/>
          </a:prstGeom>
          <a:ln w="28575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9EA4C8-4C2D-6F40-94F3-B002AA7F7B1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479145" y="5275028"/>
            <a:ext cx="667276" cy="2601948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9D17EF-0182-CD4F-AAD9-16A0524B648F}"/>
              </a:ext>
            </a:extLst>
          </p:cNvPr>
          <p:cNvCxnSpPr>
            <a:cxnSpLocks/>
          </p:cNvCxnSpPr>
          <p:nvPr/>
        </p:nvCxnSpPr>
        <p:spPr>
          <a:xfrm flipH="1" flipV="1">
            <a:off x="5241937" y="5268534"/>
            <a:ext cx="259956" cy="365423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9E4A45C-4199-2344-814E-92E88F9B6F90}"/>
              </a:ext>
            </a:extLst>
          </p:cNvPr>
          <p:cNvSpPr txBox="1"/>
          <p:nvPr/>
        </p:nvSpPr>
        <p:spPr>
          <a:xfrm>
            <a:off x="3663317" y="5388309"/>
            <a:ext cx="338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4F61E-9A4D-0841-9C37-3979CCB1D201}"/>
              </a:ext>
            </a:extLst>
          </p:cNvPr>
          <p:cNvSpPr txBox="1"/>
          <p:nvPr/>
        </p:nvSpPr>
        <p:spPr>
          <a:xfrm>
            <a:off x="4587948" y="5570823"/>
            <a:ext cx="3385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2093"/>
                </a:solidFill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906E6-36A2-0241-BA27-EE7AA5EED698}"/>
              </a:ext>
            </a:extLst>
          </p:cNvPr>
          <p:cNvSpPr txBox="1"/>
          <p:nvPr/>
        </p:nvSpPr>
        <p:spPr>
          <a:xfrm>
            <a:off x="5501893" y="5180014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42093"/>
                </a:solidFill>
              </a:rPr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A1392B-3A7A-914B-92CF-0F90BD874E25}"/>
              </a:ext>
            </a:extLst>
          </p:cNvPr>
          <p:cNvSpPr txBox="1"/>
          <p:nvPr/>
        </p:nvSpPr>
        <p:spPr>
          <a:xfrm>
            <a:off x="4424522" y="3836447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2F5334-68EF-B14F-B88C-1441FAC11EE4}"/>
              </a:ext>
            </a:extLst>
          </p:cNvPr>
          <p:cNvSpPr/>
          <p:nvPr/>
        </p:nvSpPr>
        <p:spPr>
          <a:xfrm>
            <a:off x="932133" y="3130927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BFD0CB-DC27-F849-9DC2-D8DF7A433473}"/>
              </a:ext>
            </a:extLst>
          </p:cNvPr>
          <p:cNvGrpSpPr/>
          <p:nvPr/>
        </p:nvGrpSpPr>
        <p:grpSpPr>
          <a:xfrm>
            <a:off x="844266" y="5647697"/>
            <a:ext cx="2582326" cy="1312689"/>
            <a:chOff x="60803" y="2500839"/>
            <a:chExt cx="2282835" cy="131268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7EF54F8-5DAF-1847-86F6-96D06EF22ACE}"/>
                </a:ext>
              </a:extLst>
            </p:cNvPr>
            <p:cNvSpPr/>
            <p:nvPr/>
          </p:nvSpPr>
          <p:spPr>
            <a:xfrm>
              <a:off x="60803" y="2500839"/>
              <a:ext cx="2282835" cy="1312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Legal Restrictions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FD8F4B-DD14-CB4A-85D0-973D87AF4961}"/>
                </a:ext>
              </a:extLst>
            </p:cNvPr>
            <p:cNvSpPr/>
            <p:nvPr/>
          </p:nvSpPr>
          <p:spPr>
            <a:xfrm>
              <a:off x="138479" y="3311297"/>
              <a:ext cx="169867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w open restaurants (RS) `date_diff_end_rest`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314542-9E28-C64C-A82E-8970F23A01BE}"/>
                </a:ext>
              </a:extLst>
            </p:cNvPr>
            <p:cNvSpPr/>
            <p:nvPr/>
          </p:nvSpPr>
          <p:spPr>
            <a:xfrm>
              <a:off x="138479" y="2838192"/>
              <a:ext cx="210810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since end of mask mandate (FM) `date_diff_fm_end`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5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FA5D37D-5473-7943-B90D-AEB3CF1BA192}"/>
              </a:ext>
            </a:extLst>
          </p:cNvPr>
          <p:cNvGrpSpPr/>
          <p:nvPr/>
        </p:nvGrpSpPr>
        <p:grpSpPr>
          <a:xfrm>
            <a:off x="1341417" y="2062419"/>
            <a:ext cx="780622" cy="4428346"/>
            <a:chOff x="1341417" y="2062419"/>
            <a:chExt cx="780622" cy="4428346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2F88B45-7BBB-BB46-90F4-A81306D11C2E}"/>
                </a:ext>
              </a:extLst>
            </p:cNvPr>
            <p:cNvSpPr/>
            <p:nvPr/>
          </p:nvSpPr>
          <p:spPr>
            <a:xfrm>
              <a:off x="1341417" y="2062419"/>
              <a:ext cx="439085" cy="4428346"/>
            </a:xfrm>
            <a:custGeom>
              <a:avLst/>
              <a:gdLst>
                <a:gd name="connsiteX0" fmla="*/ 0 w 780596"/>
                <a:gd name="connsiteY0" fmla="*/ 2154289 h 4308577"/>
                <a:gd name="connsiteX1" fmla="*/ 390298 w 780596"/>
                <a:gd name="connsiteY1" fmla="*/ 0 h 4308577"/>
                <a:gd name="connsiteX2" fmla="*/ 780596 w 780596"/>
                <a:gd name="connsiteY2" fmla="*/ 2154289 h 4308577"/>
                <a:gd name="connsiteX3" fmla="*/ 390298 w 780596"/>
                <a:gd name="connsiteY3" fmla="*/ 4308578 h 4308577"/>
                <a:gd name="connsiteX4" fmla="*/ 0 w 780596"/>
                <a:gd name="connsiteY4" fmla="*/ 2154289 h 4308577"/>
                <a:gd name="connsiteX0" fmla="*/ 0 w 439085"/>
                <a:gd name="connsiteY0" fmla="*/ 2214173 h 4428346"/>
                <a:gd name="connsiteX1" fmla="*/ 390298 w 439085"/>
                <a:gd name="connsiteY1" fmla="*/ 59884 h 4428346"/>
                <a:gd name="connsiteX2" fmla="*/ 390298 w 439085"/>
                <a:gd name="connsiteY2" fmla="*/ 4368462 h 4428346"/>
                <a:gd name="connsiteX3" fmla="*/ 0 w 439085"/>
                <a:gd name="connsiteY3" fmla="*/ 2214173 h 442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085" h="4428346">
                  <a:moveTo>
                    <a:pt x="0" y="2214173"/>
                  </a:moveTo>
                  <a:cubicBezTo>
                    <a:pt x="0" y="1024392"/>
                    <a:pt x="325248" y="-299164"/>
                    <a:pt x="390298" y="59884"/>
                  </a:cubicBezTo>
                  <a:cubicBezTo>
                    <a:pt x="455348" y="418932"/>
                    <a:pt x="455348" y="4009414"/>
                    <a:pt x="390298" y="4368462"/>
                  </a:cubicBezTo>
                  <a:cubicBezTo>
                    <a:pt x="325248" y="4727510"/>
                    <a:pt x="0" y="3403954"/>
                    <a:pt x="0" y="2214173"/>
                  </a:cubicBezTo>
                  <a:close/>
                </a:path>
              </a:pathLst>
            </a:custGeom>
            <a:noFill/>
            <a:ln w="28575">
              <a:solidFill>
                <a:srgbClr val="FF2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266D3ED-5B1A-594B-8092-64BB5A9DCB95}"/>
                </a:ext>
              </a:extLst>
            </p:cNvPr>
            <p:cNvSpPr/>
            <p:nvPr/>
          </p:nvSpPr>
          <p:spPr>
            <a:xfrm>
              <a:off x="1682953" y="2062419"/>
              <a:ext cx="439086" cy="4428346"/>
            </a:xfrm>
            <a:custGeom>
              <a:avLst/>
              <a:gdLst>
                <a:gd name="connsiteX0" fmla="*/ 0 w 780596"/>
                <a:gd name="connsiteY0" fmla="*/ 2154289 h 4308577"/>
                <a:gd name="connsiteX1" fmla="*/ 390298 w 780596"/>
                <a:gd name="connsiteY1" fmla="*/ 0 h 4308577"/>
                <a:gd name="connsiteX2" fmla="*/ 780596 w 780596"/>
                <a:gd name="connsiteY2" fmla="*/ 2154289 h 4308577"/>
                <a:gd name="connsiteX3" fmla="*/ 390298 w 780596"/>
                <a:gd name="connsiteY3" fmla="*/ 4308578 h 4308577"/>
                <a:gd name="connsiteX4" fmla="*/ 0 w 780596"/>
                <a:gd name="connsiteY4" fmla="*/ 2154289 h 4308577"/>
                <a:gd name="connsiteX0" fmla="*/ 48788 w 439086"/>
                <a:gd name="connsiteY0" fmla="*/ 4368462 h 4428346"/>
                <a:gd name="connsiteX1" fmla="*/ 48788 w 439086"/>
                <a:gd name="connsiteY1" fmla="*/ 59884 h 4428346"/>
                <a:gd name="connsiteX2" fmla="*/ 439086 w 439086"/>
                <a:gd name="connsiteY2" fmla="*/ 2214173 h 4428346"/>
                <a:gd name="connsiteX3" fmla="*/ 48788 w 439086"/>
                <a:gd name="connsiteY3" fmla="*/ 4368462 h 442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086" h="4428346">
                  <a:moveTo>
                    <a:pt x="48788" y="4368462"/>
                  </a:moveTo>
                  <a:cubicBezTo>
                    <a:pt x="-16262" y="4009414"/>
                    <a:pt x="-16262" y="418932"/>
                    <a:pt x="48788" y="59884"/>
                  </a:cubicBezTo>
                  <a:cubicBezTo>
                    <a:pt x="113838" y="-299164"/>
                    <a:pt x="439086" y="1024392"/>
                    <a:pt x="439086" y="2214173"/>
                  </a:cubicBezTo>
                  <a:cubicBezTo>
                    <a:pt x="439086" y="3403954"/>
                    <a:pt x="113838" y="4727510"/>
                    <a:pt x="48788" y="4368462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E558623F-4DB1-6541-9AB6-2F4C9502F6F7}"/>
                </a:ext>
              </a:extLst>
            </p:cNvPr>
            <p:cNvSpPr/>
            <p:nvPr/>
          </p:nvSpPr>
          <p:spPr>
            <a:xfrm>
              <a:off x="1682953" y="2372136"/>
              <a:ext cx="97549" cy="39754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6A6629-9A3D-C240-8B36-3953359BA97A}"/>
              </a:ext>
            </a:extLst>
          </p:cNvPr>
          <p:cNvSpPr/>
          <p:nvPr/>
        </p:nvSpPr>
        <p:spPr>
          <a:xfrm>
            <a:off x="3547933" y="512580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434F0B-90E2-494D-9348-EDF933425935}"/>
              </a:ext>
            </a:extLst>
          </p:cNvPr>
          <p:cNvGrpSpPr/>
          <p:nvPr/>
        </p:nvGrpSpPr>
        <p:grpSpPr>
          <a:xfrm>
            <a:off x="5375101" y="6172508"/>
            <a:ext cx="2373025" cy="3885892"/>
            <a:chOff x="8754297" y="5511519"/>
            <a:chExt cx="2373025" cy="38858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0004B4-B8C0-2149-B8BD-9D5B081923BD}"/>
                </a:ext>
              </a:extLst>
            </p:cNvPr>
            <p:cNvSpPr/>
            <p:nvPr/>
          </p:nvSpPr>
          <p:spPr>
            <a:xfrm>
              <a:off x="8754298" y="5511519"/>
              <a:ext cx="2373024" cy="38858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4209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solidFill>
                    <a:srgbClr val="942093"/>
                  </a:solidFill>
                </a:rPr>
                <a:t>Airbnb Listing Attributes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F23349-DAA6-A044-922F-78A55A99922B}"/>
                </a:ext>
              </a:extLst>
            </p:cNvPr>
            <p:cNvSpPr/>
            <p:nvPr/>
          </p:nvSpPr>
          <p:spPr>
            <a:xfrm>
              <a:off x="8907549" y="6122090"/>
              <a:ext cx="1366719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Rating (S)</a:t>
              </a:r>
            </a:p>
            <a:p>
              <a:r>
                <a:rPr lang="en-US" sz="1000" dirty="0"/>
                <a:t>`review_scores_value`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204B3C-E428-E64C-9C8E-54A687CBD03B}"/>
                </a:ext>
              </a:extLst>
            </p:cNvPr>
            <p:cNvSpPr/>
            <p:nvPr/>
          </p:nvSpPr>
          <p:spPr>
            <a:xfrm>
              <a:off x="8907550" y="5657674"/>
              <a:ext cx="1246641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Super-Host (SH)</a:t>
              </a:r>
            </a:p>
            <a:p>
              <a:r>
                <a:rPr lang="en-US" sz="1000" dirty="0"/>
                <a:t>`host_is_superhost`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BB9F9E-CD07-1C4A-B25B-167F8ECFA7A0}"/>
                </a:ext>
              </a:extLst>
            </p:cNvPr>
            <p:cNvSpPr/>
            <p:nvPr/>
          </p:nvSpPr>
          <p:spPr>
            <a:xfrm>
              <a:off x="8894288" y="7662707"/>
              <a:ext cx="1999277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Hotel Room (PT2)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C432DD-419A-B34F-A61A-B19556BA0846}"/>
                </a:ext>
              </a:extLst>
            </p:cNvPr>
            <p:cNvSpPr/>
            <p:nvPr/>
          </p:nvSpPr>
          <p:spPr>
            <a:xfrm>
              <a:off x="8908758" y="6737400"/>
              <a:ext cx="1541696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Listing Price per Night (P)</a:t>
              </a:r>
            </a:p>
            <a:p>
              <a:r>
                <a:rPr lang="en-US" sz="1000" dirty="0"/>
                <a:t>`price`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6A484-8CF1-AA40-8B8F-466806D5DB8F}"/>
                </a:ext>
              </a:extLst>
            </p:cNvPr>
            <p:cNvSpPr/>
            <p:nvPr/>
          </p:nvSpPr>
          <p:spPr>
            <a:xfrm>
              <a:off x="8903335" y="7204253"/>
              <a:ext cx="1918890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Property can Accommodate (A)</a:t>
              </a:r>
            </a:p>
            <a:p>
              <a:r>
                <a:rPr lang="en-US" sz="1000" dirty="0"/>
                <a:t>`accommodates`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08BF2-57EE-7349-816A-EAE79916230F}"/>
                </a:ext>
              </a:extLst>
            </p:cNvPr>
            <p:cNvSpPr/>
            <p:nvPr/>
          </p:nvSpPr>
          <p:spPr>
            <a:xfrm>
              <a:off x="8894287" y="8129560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Private Room (PT3)</a:t>
              </a:r>
            </a:p>
            <a:p>
              <a:r>
                <a:rPr lang="en-US" sz="1000" dirty="0"/>
                <a:t>`room_type`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617F74-258B-BA4F-BC58-2E0022B133D4}"/>
                </a:ext>
              </a:extLst>
            </p:cNvPr>
            <p:cNvSpPr/>
            <p:nvPr/>
          </p:nvSpPr>
          <p:spPr>
            <a:xfrm>
              <a:off x="8894287" y="8596413"/>
              <a:ext cx="2125423" cy="411480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Property Type – Shared Room (PT4)</a:t>
              </a:r>
            </a:p>
            <a:p>
              <a:r>
                <a:rPr lang="en-US" sz="1000" dirty="0"/>
                <a:t>`room_type`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63AF0E-0B48-B14F-87AE-805D2BBF0459}"/>
                </a:ext>
              </a:extLst>
            </p:cNvPr>
            <p:cNvCxnSpPr>
              <a:cxnSpLocks/>
            </p:cNvCxnSpPr>
            <p:nvPr/>
          </p:nvCxnSpPr>
          <p:spPr>
            <a:xfrm>
              <a:off x="8754297" y="6631056"/>
              <a:ext cx="2373025" cy="0"/>
            </a:xfrm>
            <a:prstGeom prst="line">
              <a:avLst/>
            </a:prstGeom>
            <a:ln w="28575">
              <a:solidFill>
                <a:srgbClr val="94209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E8FE14-F98F-6045-B92D-C0714EB8A499}"/>
              </a:ext>
            </a:extLst>
          </p:cNvPr>
          <p:cNvGrpSpPr/>
          <p:nvPr/>
        </p:nvGrpSpPr>
        <p:grpSpPr>
          <a:xfrm rot="10365669">
            <a:off x="4672119" y="2661657"/>
            <a:ext cx="1081755" cy="2485063"/>
            <a:chOff x="727705" y="7069301"/>
            <a:chExt cx="1081755" cy="2485063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E668C2-0B29-804C-9E2F-151181042AA3}"/>
                </a:ext>
              </a:extLst>
            </p:cNvPr>
            <p:cNvCxnSpPr>
              <a:cxnSpLocks/>
            </p:cNvCxnSpPr>
            <p:nvPr/>
          </p:nvCxnSpPr>
          <p:spPr>
            <a:xfrm rot="3378455" flipH="1" flipV="1">
              <a:off x="563316" y="8308219"/>
              <a:ext cx="1410534" cy="108175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DB59AE2C-54FF-324A-8FC6-F6CE0316D740}"/>
                </a:ext>
              </a:extLst>
            </p:cNvPr>
            <p:cNvCxnSpPr>
              <a:cxnSpLocks/>
            </p:cNvCxnSpPr>
            <p:nvPr/>
          </p:nvCxnSpPr>
          <p:spPr>
            <a:xfrm rot="5834331" flipV="1">
              <a:off x="710647" y="7215265"/>
              <a:ext cx="958844" cy="6669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8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AE5DE-6057-C240-B517-B3D04835DCAD}"/>
              </a:ext>
            </a:extLst>
          </p:cNvPr>
          <p:cNvSpPr/>
          <p:nvPr/>
        </p:nvSpPr>
        <p:spPr>
          <a:xfrm>
            <a:off x="4947649" y="4054957"/>
            <a:ext cx="1442115" cy="32004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Employment (E)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505617-01DB-3749-92FD-BDB9EC557480}"/>
              </a:ext>
            </a:extLst>
          </p:cNvPr>
          <p:cNvCxnSpPr>
            <a:cxnSpLocks/>
          </p:cNvCxnSpPr>
          <p:nvPr/>
        </p:nvCxnSpPr>
        <p:spPr>
          <a:xfrm>
            <a:off x="4292855" y="2372136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19C506-ABF5-6147-A7BF-4B7143F55ED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55273" y="5811608"/>
            <a:ext cx="390445" cy="1029014"/>
          </a:xfrm>
          <a:prstGeom prst="straightConnector1">
            <a:avLst/>
          </a:prstGeom>
          <a:ln w="28575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EF75DA-9184-0940-90BE-EEF6C2664CBE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707826" y="5811608"/>
            <a:ext cx="667276" cy="2601948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CE1E31-5668-E741-9381-8E1BDCD0B113}"/>
              </a:ext>
            </a:extLst>
          </p:cNvPr>
          <p:cNvCxnSpPr>
            <a:cxnSpLocks/>
          </p:cNvCxnSpPr>
          <p:nvPr/>
        </p:nvCxnSpPr>
        <p:spPr>
          <a:xfrm flipH="1" flipV="1">
            <a:off x="5470618" y="5805114"/>
            <a:ext cx="259956" cy="365423"/>
          </a:xfrm>
          <a:prstGeom prst="straightConnector1">
            <a:avLst/>
          </a:prstGeom>
          <a:ln w="28575">
            <a:solidFill>
              <a:srgbClr val="94209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20A9D-8478-6742-A447-6E35E65160C0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 flipV="1">
            <a:off x="5867719" y="3912758"/>
            <a:ext cx="1559910" cy="1555950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68BF8F8-3861-AB43-9BCA-E7A139B05A07}"/>
              </a:ext>
            </a:extLst>
          </p:cNvPr>
          <p:cNvCxnSpPr>
            <a:cxnSpLocks/>
            <a:stCxn id="31" idx="0"/>
            <a:endCxn id="17" idx="3"/>
          </p:cNvCxnSpPr>
          <p:nvPr/>
        </p:nvCxnSpPr>
        <p:spPr>
          <a:xfrm rot="16200000" flipV="1">
            <a:off x="5721726" y="2014861"/>
            <a:ext cx="963396" cy="1174016"/>
          </a:xfrm>
          <a:prstGeom prst="curvedConnector2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4FC9837-84A7-7D4C-BA64-FA640F2397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77686" y="3044700"/>
            <a:ext cx="1824249" cy="72401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BC8C89A-E1E0-6E4C-8EBC-A535B701D42A}"/>
              </a:ext>
            </a:extLst>
          </p:cNvPr>
          <p:cNvCxnSpPr>
            <a:cxnSpLocks/>
          </p:cNvCxnSpPr>
          <p:nvPr/>
        </p:nvCxnSpPr>
        <p:spPr>
          <a:xfrm>
            <a:off x="2328911" y="4248170"/>
            <a:ext cx="1224033" cy="1151991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FF5B22C-AA37-BA48-B389-7C3BF6352C39}"/>
              </a:ext>
            </a:extLst>
          </p:cNvPr>
          <p:cNvGrpSpPr/>
          <p:nvPr/>
        </p:nvGrpSpPr>
        <p:grpSpPr>
          <a:xfrm>
            <a:off x="5867719" y="3083567"/>
            <a:ext cx="1845426" cy="880295"/>
            <a:chOff x="7589520" y="1365288"/>
            <a:chExt cx="1845426" cy="8802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B0DC6E-8AC7-D84B-BDEB-9EA452DFEAC7}"/>
                </a:ext>
              </a:extLst>
            </p:cNvPr>
            <p:cNvSpPr/>
            <p:nvPr/>
          </p:nvSpPr>
          <p:spPr>
            <a:xfrm>
              <a:off x="7589520" y="1365288"/>
              <a:ext cx="1845426" cy="880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400" dirty="0">
                <a:solidFill>
                  <a:srgbClr val="94209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66833C-C974-454A-B040-9979C46E94C8}"/>
                </a:ext>
              </a:extLst>
            </p:cNvPr>
            <p:cNvSpPr/>
            <p:nvPr/>
          </p:nvSpPr>
          <p:spPr>
            <a:xfrm>
              <a:off x="7671098" y="1447334"/>
              <a:ext cx="1682271" cy="32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Natural Disasters (N)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F3CECF-7F71-6D44-9C4A-9C0BF0D48A4F}"/>
                </a:ext>
              </a:extLst>
            </p:cNvPr>
            <p:cNvSpPr/>
            <p:nvPr/>
          </p:nvSpPr>
          <p:spPr>
            <a:xfrm>
              <a:off x="7660999" y="1826100"/>
              <a:ext cx="1678004" cy="32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Gas/Flight Prices (G)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754B78-DF11-364C-B7D2-74AC94954651}"/>
              </a:ext>
            </a:extLst>
          </p:cNvPr>
          <p:cNvSpPr txBox="1"/>
          <p:nvPr/>
        </p:nvSpPr>
        <p:spPr>
          <a:xfrm>
            <a:off x="3891998" y="5924889"/>
            <a:ext cx="338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EE3E3-592B-7A41-A15D-700B44E3395C}"/>
              </a:ext>
            </a:extLst>
          </p:cNvPr>
          <p:cNvSpPr txBox="1"/>
          <p:nvPr/>
        </p:nvSpPr>
        <p:spPr>
          <a:xfrm>
            <a:off x="4816629" y="6107403"/>
            <a:ext cx="3385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2093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76EA-F91B-E246-BDCF-FB35E177F4F5}"/>
              </a:ext>
            </a:extLst>
          </p:cNvPr>
          <p:cNvSpPr txBox="1"/>
          <p:nvPr/>
        </p:nvSpPr>
        <p:spPr>
          <a:xfrm>
            <a:off x="5730574" y="5716594"/>
            <a:ext cx="3326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42093"/>
                </a:solidFill>
              </a:rPr>
              <a:t>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340A98-4299-1140-A2F5-1B6BBC9E5152}"/>
              </a:ext>
            </a:extLst>
          </p:cNvPr>
          <p:cNvGrpSpPr/>
          <p:nvPr/>
        </p:nvGrpSpPr>
        <p:grpSpPr>
          <a:xfrm>
            <a:off x="2324242" y="3575911"/>
            <a:ext cx="1810381" cy="1015575"/>
            <a:chOff x="587032" y="3209999"/>
            <a:chExt cx="2089980" cy="11724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247800-6B93-E244-9EF7-19A5DF385A6D}"/>
                </a:ext>
              </a:extLst>
            </p:cNvPr>
            <p:cNvSpPr/>
            <p:nvPr/>
          </p:nvSpPr>
          <p:spPr>
            <a:xfrm>
              <a:off x="587032" y="3209999"/>
              <a:ext cx="2089980" cy="11724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600" dirty="0">
                <a:solidFill>
                  <a:srgbClr val="942093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60F39-B7E2-174A-847C-EA3175D8D24D}"/>
                </a:ext>
              </a:extLst>
            </p:cNvPr>
            <p:cNvSpPr/>
            <p:nvPr/>
          </p:nvSpPr>
          <p:spPr>
            <a:xfrm>
              <a:off x="668880" y="3748939"/>
              <a:ext cx="1746998" cy="5278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International COVID Restrictions (TR)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54A8FD-E3C4-C34F-83B7-2A6FAE01AAC7}"/>
                </a:ext>
              </a:extLst>
            </p:cNvPr>
            <p:cNvSpPr/>
            <p:nvPr/>
          </p:nvSpPr>
          <p:spPr>
            <a:xfrm>
              <a:off x="667559" y="3305946"/>
              <a:ext cx="1917259" cy="3694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Traveler Sentiment (TS)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352F5B-025F-5641-957B-A2A84F261A43}"/>
              </a:ext>
            </a:extLst>
          </p:cNvPr>
          <p:cNvSpPr txBox="1"/>
          <p:nvPr/>
        </p:nvSpPr>
        <p:spPr>
          <a:xfrm>
            <a:off x="3324473" y="2852288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EC4382-2C15-CE4C-89F9-EE99EDB2217B}"/>
              </a:ext>
            </a:extLst>
          </p:cNvPr>
          <p:cNvSpPr txBox="1"/>
          <p:nvPr/>
        </p:nvSpPr>
        <p:spPr>
          <a:xfrm>
            <a:off x="6138296" y="4829382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204394-D432-A644-8A6B-46DC643CC708}"/>
              </a:ext>
            </a:extLst>
          </p:cNvPr>
          <p:cNvSpPr txBox="1"/>
          <p:nvPr/>
        </p:nvSpPr>
        <p:spPr>
          <a:xfrm>
            <a:off x="3136704" y="4817633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9B5751-45AC-E244-B18F-12AC780F798E}"/>
              </a:ext>
            </a:extLst>
          </p:cNvPr>
          <p:cNvSpPr txBox="1"/>
          <p:nvPr/>
        </p:nvSpPr>
        <p:spPr>
          <a:xfrm>
            <a:off x="6230517" y="2493544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7EB2B5-6FD7-F646-B03B-70CDF4EE8A3F}"/>
              </a:ext>
            </a:extLst>
          </p:cNvPr>
          <p:cNvSpPr txBox="1"/>
          <p:nvPr/>
        </p:nvSpPr>
        <p:spPr>
          <a:xfrm>
            <a:off x="4969225" y="2837617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0BC-0908-2A42-BC35-2312E69C8BB0}"/>
              </a:ext>
            </a:extLst>
          </p:cNvPr>
          <p:cNvSpPr txBox="1"/>
          <p:nvPr/>
        </p:nvSpPr>
        <p:spPr>
          <a:xfrm>
            <a:off x="5236829" y="4633006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F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162C70-8F2E-B242-9719-14276E216BDE}"/>
              </a:ext>
            </a:extLst>
          </p:cNvPr>
          <p:cNvSpPr txBox="1"/>
          <p:nvPr/>
        </p:nvSpPr>
        <p:spPr>
          <a:xfrm>
            <a:off x="4653203" y="4373027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BD326B-FFE3-D449-9720-7FD3C1DBB2C9}"/>
              </a:ext>
            </a:extLst>
          </p:cNvPr>
          <p:cNvSpPr/>
          <p:nvPr/>
        </p:nvSpPr>
        <p:spPr>
          <a:xfrm>
            <a:off x="1860337" y="2415182"/>
            <a:ext cx="97549" cy="71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2A6CC-957F-D440-A2F7-619AB854C696}"/>
              </a:ext>
            </a:extLst>
          </p:cNvPr>
          <p:cNvSpPr/>
          <p:nvPr/>
        </p:nvSpPr>
        <p:spPr>
          <a:xfrm>
            <a:off x="1168401" y="1777271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65454C1-88C4-214B-9E10-315971D88D18}"/>
              </a:ext>
            </a:extLst>
          </p:cNvPr>
          <p:cNvCxnSpPr>
            <a:cxnSpLocks/>
          </p:cNvCxnSpPr>
          <p:nvPr/>
        </p:nvCxnSpPr>
        <p:spPr>
          <a:xfrm flipH="1" flipV="1">
            <a:off x="1910719" y="2461351"/>
            <a:ext cx="34433" cy="11168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28E4C36-83AD-0649-B21A-B50D58807395}"/>
              </a:ext>
            </a:extLst>
          </p:cNvPr>
          <p:cNvSpPr/>
          <p:nvPr/>
        </p:nvSpPr>
        <p:spPr>
          <a:xfrm>
            <a:off x="1518974" y="6124818"/>
            <a:ext cx="884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2626CE4-3CED-294B-95A7-03E078DE9EEB}"/>
              </a:ext>
            </a:extLst>
          </p:cNvPr>
          <p:cNvCxnSpPr>
            <a:cxnSpLocks/>
          </p:cNvCxnSpPr>
          <p:nvPr/>
        </p:nvCxnSpPr>
        <p:spPr>
          <a:xfrm>
            <a:off x="1525910" y="6004697"/>
            <a:ext cx="26826" cy="156270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8F347-FC73-514D-8D3D-B47FF4BA48FF}"/>
              </a:ext>
            </a:extLst>
          </p:cNvPr>
          <p:cNvGrpSpPr/>
          <p:nvPr/>
        </p:nvGrpSpPr>
        <p:grpSpPr>
          <a:xfrm>
            <a:off x="1072947" y="6184277"/>
            <a:ext cx="2582326" cy="1312689"/>
            <a:chOff x="60803" y="2500839"/>
            <a:chExt cx="2282835" cy="13126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85CB83-1CD8-5245-9A72-F1CD40760B70}"/>
                </a:ext>
              </a:extLst>
            </p:cNvPr>
            <p:cNvSpPr/>
            <p:nvPr/>
          </p:nvSpPr>
          <p:spPr>
            <a:xfrm>
              <a:off x="60803" y="2500839"/>
              <a:ext cx="2282835" cy="1312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Legal Restrictions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39044F-42DB-B442-B71B-8ED4951F6EF2}"/>
                </a:ext>
              </a:extLst>
            </p:cNvPr>
            <p:cNvSpPr/>
            <p:nvPr/>
          </p:nvSpPr>
          <p:spPr>
            <a:xfrm>
              <a:off x="138479" y="3311297"/>
              <a:ext cx="169867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w open restaurants (RS) `date_diff_end_rest`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97BE65-35AD-104D-A368-1CF776C74C79}"/>
                </a:ext>
              </a:extLst>
            </p:cNvPr>
            <p:cNvSpPr/>
            <p:nvPr/>
          </p:nvSpPr>
          <p:spPr>
            <a:xfrm>
              <a:off x="138479" y="2838192"/>
              <a:ext cx="2108105" cy="41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# of days since end of mask mandate (FM) `date_diff_fm_end`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3DF58CC9-50F0-7346-9163-7EFAB78A30F7}"/>
              </a:ext>
            </a:extLst>
          </p:cNvPr>
          <p:cNvSpPr txBox="1"/>
          <p:nvPr/>
        </p:nvSpPr>
        <p:spPr>
          <a:xfrm>
            <a:off x="981535" y="4827379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E06BDC5-842B-CD4F-9F59-54AD49AF8DCF}"/>
              </a:ext>
            </a:extLst>
          </p:cNvPr>
          <p:cNvSpPr txBox="1"/>
          <p:nvPr/>
        </p:nvSpPr>
        <p:spPr>
          <a:xfrm>
            <a:off x="2043621" y="2924590"/>
            <a:ext cx="3385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rgbClr val="942093"/>
                </a:solidFill>
              </a:rPr>
              <a:t>+</a:t>
            </a:r>
          </a:p>
        </p:txBody>
      </p:sp>
      <p:sp>
        <p:nvSpPr>
          <p:cNvPr id="215" name="Title 11">
            <a:extLst>
              <a:ext uri="{FF2B5EF4-FFF2-40B4-BE49-F238E27FC236}">
                <a16:creationId xmlns:a16="http://schemas.microsoft.com/office/drawing/2014/main" id="{48F6280F-DC78-E640-A34B-C49DF3F01186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`model_five` ~ True Model?</a:t>
            </a:r>
          </a:p>
        </p:txBody>
      </p:sp>
    </p:spTree>
    <p:extLst>
      <p:ext uri="{BB962C8B-B14F-4D97-AF65-F5344CB8AC3E}">
        <p14:creationId xmlns:p14="http://schemas.microsoft.com/office/powerpoint/2010/main" val="11389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88784D-AE13-3747-B57B-37BE9C99F502}"/>
              </a:ext>
            </a:extLst>
          </p:cNvPr>
          <p:cNvCxnSpPr>
            <a:cxnSpLocks/>
          </p:cNvCxnSpPr>
          <p:nvPr/>
        </p:nvCxnSpPr>
        <p:spPr>
          <a:xfrm flipV="1">
            <a:off x="6349714" y="7609524"/>
            <a:ext cx="0" cy="1384751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Bias of International COVID Restrictions (TR)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888CE4-6400-944E-92AF-483AB23CB9EE}"/>
                  </a:ext>
                </a:extLst>
              </p:cNvPr>
              <p:cNvSpPr txBox="1"/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888CE4-6400-944E-92AF-483AB23CB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blipFill>
                <a:blip r:embed="rId3"/>
                <a:stretch>
                  <a:fillRect l="-333" t="-34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7E85E49-4892-5341-B0C6-DE158450B105}"/>
              </a:ext>
            </a:extLst>
          </p:cNvPr>
          <p:cNvSpPr txBox="1"/>
          <p:nvPr/>
        </p:nvSpPr>
        <p:spPr>
          <a:xfrm>
            <a:off x="37192" y="5029200"/>
            <a:ext cx="1738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we fit</a:t>
            </a:r>
            <a:endParaRPr lang="en-US" sz="1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0C0272-26CA-1140-BB38-15EB7D683B56}"/>
              </a:ext>
            </a:extLst>
          </p:cNvPr>
          <p:cNvSpPr txBox="1"/>
          <p:nvPr/>
        </p:nvSpPr>
        <p:spPr>
          <a:xfrm>
            <a:off x="105122" y="5914057"/>
            <a:ext cx="24919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True Structural Equation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8AB1D0-ED9C-A345-9D54-AF67AC369277}"/>
                  </a:ext>
                </a:extLst>
              </p:cNvPr>
              <p:cNvSpPr txBox="1"/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8AB1D0-ED9C-A345-9D54-AF67AC36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blipFill>
                <a:blip r:embed="rId4"/>
                <a:stretch>
                  <a:fillRect l="-303" t="-7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D256B3E-9198-304A-A963-F16ECA84E532}"/>
              </a:ext>
            </a:extLst>
          </p:cNvPr>
          <p:cNvSpPr txBox="1"/>
          <p:nvPr/>
        </p:nvSpPr>
        <p:spPr>
          <a:xfrm>
            <a:off x="99228" y="6882404"/>
            <a:ext cx="34898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Regress TR on other model features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85626-FF34-4C43-A2BD-A223AB1E6667}"/>
                  </a:ext>
                </a:extLst>
              </p:cNvPr>
              <p:cNvSpPr txBox="1"/>
              <p:nvPr/>
            </p:nvSpPr>
            <p:spPr>
              <a:xfrm>
                <a:off x="60469" y="7372873"/>
                <a:ext cx="791889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85626-FF34-4C43-A2BD-A223AB1E6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" y="7372873"/>
                <a:ext cx="7918899" cy="353943"/>
              </a:xfrm>
              <a:prstGeom prst="rect">
                <a:avLst/>
              </a:prstGeom>
              <a:blipFill>
                <a:blip r:embed="rId5"/>
                <a:stretch>
                  <a:fillRect l="-48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D04E4C6-3386-4741-B397-A26B0629F62E}"/>
              </a:ext>
            </a:extLst>
          </p:cNvPr>
          <p:cNvSpPr txBox="1"/>
          <p:nvPr/>
        </p:nvSpPr>
        <p:spPr>
          <a:xfrm>
            <a:off x="99228" y="7813421"/>
            <a:ext cx="22522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Omitted Variable Bias: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5E5033-F57D-4E42-A887-5D770AEC296F}"/>
                  </a:ext>
                </a:extLst>
              </p:cNvPr>
              <p:cNvSpPr txBox="1"/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5E5033-F57D-4E42-A887-5D770AE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blipFill>
                <a:blip r:embed="rId6"/>
                <a:stretch>
                  <a:fillRect l="-84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FFE918-283C-4048-9490-32533C71EF92}"/>
                  </a:ext>
                </a:extLst>
              </p:cNvPr>
              <p:cNvSpPr/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-0.052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FFE918-283C-4048-9490-32533C71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  <a:blipFill>
                <a:blip r:embed="rId7"/>
                <a:stretch>
                  <a:fillRect l="-2000" t="-6452" r="-30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3F336D-0328-E74C-B98C-1E69108A2FF9}"/>
                  </a:ext>
                </a:extLst>
              </p:cNvPr>
              <p:cNvSpPr/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3F336D-0328-E74C-B98C-1E69108A2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5712A1-865F-B940-9790-EAD8FE40F978}"/>
                  </a:ext>
                </a:extLst>
              </p:cNvPr>
              <p:cNvSpPr/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5712A1-865F-B940-9790-EAD8FE40F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D6BE91-A49E-B649-885C-7B14C83B4929}"/>
                  </a:ext>
                </a:extLst>
              </p:cNvPr>
              <p:cNvSpPr/>
              <p:nvPr/>
            </p:nvSpPr>
            <p:spPr>
              <a:xfrm>
                <a:off x="2692516" y="8760971"/>
                <a:ext cx="807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+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D6BE91-A49E-B649-885C-7B14C83B4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8760971"/>
                <a:ext cx="807337" cy="369332"/>
              </a:xfrm>
              <a:prstGeom prst="rect">
                <a:avLst/>
              </a:prstGeom>
              <a:blipFill>
                <a:blip r:embed="rId10"/>
                <a:stretch>
                  <a:fillRect t="-6452" r="-468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376266-F302-2148-9A26-4500585480F3}"/>
              </a:ext>
            </a:extLst>
          </p:cNvPr>
          <p:cNvCxnSpPr>
            <a:cxnSpLocks/>
          </p:cNvCxnSpPr>
          <p:nvPr/>
        </p:nvCxnSpPr>
        <p:spPr>
          <a:xfrm>
            <a:off x="6349714" y="7909450"/>
            <a:ext cx="0" cy="2191966"/>
          </a:xfrm>
          <a:prstGeom prst="straightConnector1">
            <a:avLst/>
          </a:prstGeom>
          <a:ln w="19050">
            <a:solidFill>
              <a:srgbClr val="FF2F92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AD78C9-C94C-5F43-908A-932059CF8B7F}"/>
              </a:ext>
            </a:extLst>
          </p:cNvPr>
          <p:cNvCxnSpPr>
            <a:cxnSpLocks/>
          </p:cNvCxnSpPr>
          <p:nvPr/>
        </p:nvCxnSpPr>
        <p:spPr>
          <a:xfrm>
            <a:off x="6210324" y="9005433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68717D-FEE7-F247-8468-CF89F0310BE7}"/>
              </a:ext>
            </a:extLst>
          </p:cNvPr>
          <p:cNvSpPr txBox="1"/>
          <p:nvPr/>
        </p:nvSpPr>
        <p:spPr>
          <a:xfrm>
            <a:off x="6477651" y="8785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B0E8EC-D8DA-8442-A2E2-78F0BA1FD638}"/>
              </a:ext>
            </a:extLst>
          </p:cNvPr>
          <p:cNvCxnSpPr>
            <a:cxnSpLocks/>
          </p:cNvCxnSpPr>
          <p:nvPr/>
        </p:nvCxnSpPr>
        <p:spPr>
          <a:xfrm>
            <a:off x="6210324" y="9479320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8ED55-BD30-2940-8ECD-B928E8017839}"/>
              </a:ext>
            </a:extLst>
          </p:cNvPr>
          <p:cNvSpPr/>
          <p:nvPr/>
        </p:nvSpPr>
        <p:spPr>
          <a:xfrm>
            <a:off x="6489104" y="928682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-0.052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FB0F05-1786-634B-B280-37982A14D006}"/>
              </a:ext>
            </a:extLst>
          </p:cNvPr>
          <p:cNvSpPr/>
          <p:nvPr/>
        </p:nvSpPr>
        <p:spPr>
          <a:xfrm>
            <a:off x="3307355" y="4651445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47B21A-C802-3E44-AF1D-93763F735059}"/>
              </a:ext>
            </a:extLst>
          </p:cNvPr>
          <p:cNvCxnSpPr>
            <a:cxnSpLocks/>
          </p:cNvCxnSpPr>
          <p:nvPr/>
        </p:nvCxnSpPr>
        <p:spPr>
          <a:xfrm>
            <a:off x="4052277" y="1897773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C61BC27-824B-9C47-9597-6F5317B1B3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7108" y="2570337"/>
            <a:ext cx="1824249" cy="72401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268103A-701F-044D-AE85-6599A4B82B0F}"/>
              </a:ext>
            </a:extLst>
          </p:cNvPr>
          <p:cNvCxnSpPr>
            <a:cxnSpLocks/>
          </p:cNvCxnSpPr>
          <p:nvPr/>
        </p:nvCxnSpPr>
        <p:spPr>
          <a:xfrm>
            <a:off x="2088333" y="3773807"/>
            <a:ext cx="1224033" cy="1151991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46F4CEC-2176-5943-9580-D7FD4AE2F0A1}"/>
              </a:ext>
            </a:extLst>
          </p:cNvPr>
          <p:cNvSpPr/>
          <p:nvPr/>
        </p:nvSpPr>
        <p:spPr>
          <a:xfrm>
            <a:off x="1875046" y="3548473"/>
            <a:ext cx="1513283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International COVID Restrictions (TR)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AC03FC-828E-644B-AD8A-CA96FCDCB0DA}"/>
              </a:ext>
            </a:extLst>
          </p:cNvPr>
          <p:cNvSpPr txBox="1"/>
          <p:nvPr/>
        </p:nvSpPr>
        <p:spPr>
          <a:xfrm>
            <a:off x="3083895" y="2377925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2DA41B-5B2E-5D40-BED1-8619627390C8}"/>
              </a:ext>
            </a:extLst>
          </p:cNvPr>
          <p:cNvSpPr txBox="1"/>
          <p:nvPr/>
        </p:nvSpPr>
        <p:spPr>
          <a:xfrm>
            <a:off x="2896126" y="4343270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2ABBB5C-99E5-1F40-9E88-C4E3225359B6}"/>
              </a:ext>
            </a:extLst>
          </p:cNvPr>
          <p:cNvSpPr txBox="1"/>
          <p:nvPr/>
        </p:nvSpPr>
        <p:spPr>
          <a:xfrm>
            <a:off x="4412625" y="3898664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E4E28C-9F5A-0E49-89D9-A94F512832CD}"/>
              </a:ext>
            </a:extLst>
          </p:cNvPr>
          <p:cNvSpPr/>
          <p:nvPr/>
        </p:nvSpPr>
        <p:spPr>
          <a:xfrm>
            <a:off x="927823" y="1302908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</p:spTree>
    <p:extLst>
      <p:ext uri="{BB962C8B-B14F-4D97-AF65-F5344CB8AC3E}">
        <p14:creationId xmlns:p14="http://schemas.microsoft.com/office/powerpoint/2010/main" val="87025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1">
            <a:extLst>
              <a:ext uri="{FF2B5EF4-FFF2-40B4-BE49-F238E27FC236}">
                <a16:creationId xmlns:a16="http://schemas.microsoft.com/office/drawing/2014/main" id="{81E1C37F-DB6C-6049-A935-00639ECF496E}"/>
              </a:ext>
            </a:extLst>
          </p:cNvPr>
          <p:cNvSpPr txBox="1">
            <a:spLocks/>
          </p:cNvSpPr>
          <p:nvPr/>
        </p:nvSpPr>
        <p:spPr>
          <a:xfrm>
            <a:off x="230261" y="165969"/>
            <a:ext cx="7292990" cy="1020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Georgia" panose="02040502050405020303" pitchFamily="18" charset="0"/>
              </a:rPr>
              <a:t>Bias of Natural Disasters (N)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1C974-346B-D24D-8A84-8AED42A5175F}"/>
              </a:ext>
            </a:extLst>
          </p:cNvPr>
          <p:cNvCxnSpPr>
            <a:cxnSpLocks/>
          </p:cNvCxnSpPr>
          <p:nvPr/>
        </p:nvCxnSpPr>
        <p:spPr>
          <a:xfrm flipV="1">
            <a:off x="6349714" y="7609524"/>
            <a:ext cx="0" cy="1384751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/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815C3-4F1A-E449-8F6B-10A0E5D5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5383143"/>
                <a:ext cx="7619650" cy="353943"/>
              </a:xfrm>
              <a:prstGeom prst="rect">
                <a:avLst/>
              </a:prstGeom>
              <a:blipFill>
                <a:blip r:embed="rId3"/>
                <a:stretch>
                  <a:fillRect l="-333" t="-34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D6D32A-4BB1-DD4B-9C2E-050F80A82CBC}"/>
              </a:ext>
            </a:extLst>
          </p:cNvPr>
          <p:cNvSpPr txBox="1"/>
          <p:nvPr/>
        </p:nvSpPr>
        <p:spPr>
          <a:xfrm>
            <a:off x="37192" y="5029200"/>
            <a:ext cx="17384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we fit</a:t>
            </a:r>
            <a:endParaRPr lang="en-US" sz="1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BE6F8-C202-3D48-A52A-572741D9C88B}"/>
              </a:ext>
            </a:extLst>
          </p:cNvPr>
          <p:cNvSpPr txBox="1"/>
          <p:nvPr/>
        </p:nvSpPr>
        <p:spPr>
          <a:xfrm>
            <a:off x="105122" y="5914057"/>
            <a:ext cx="24919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True Structural Equation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/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B6275-D4AA-1444-920F-AEE02C86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" y="6351490"/>
                <a:ext cx="8383513" cy="353943"/>
              </a:xfrm>
              <a:prstGeom prst="rect">
                <a:avLst/>
              </a:prstGeom>
              <a:blipFill>
                <a:blip r:embed="rId4"/>
                <a:stretch>
                  <a:fillRect l="-303" t="-7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C089784-E858-7646-85D6-705C0FB65F85}"/>
              </a:ext>
            </a:extLst>
          </p:cNvPr>
          <p:cNvSpPr txBox="1"/>
          <p:nvPr/>
        </p:nvSpPr>
        <p:spPr>
          <a:xfrm>
            <a:off x="99228" y="6882404"/>
            <a:ext cx="34898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Regress TR on other model features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/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997FA-8C94-DD4D-AA17-EEF31600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" y="7372873"/>
                <a:ext cx="7803483" cy="353943"/>
              </a:xfrm>
              <a:prstGeom prst="rect">
                <a:avLst/>
              </a:prstGeom>
              <a:blipFill>
                <a:blip r:embed="rId5"/>
                <a:stretch>
                  <a:fillRect l="-487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1707038-08B4-8544-8763-7A4ED247ECD6}"/>
              </a:ext>
            </a:extLst>
          </p:cNvPr>
          <p:cNvSpPr txBox="1"/>
          <p:nvPr/>
        </p:nvSpPr>
        <p:spPr>
          <a:xfrm>
            <a:off x="99228" y="7813421"/>
            <a:ext cx="22522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Omitted Variable Bias:</a:t>
            </a:r>
            <a:endParaRPr 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/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773B28-8840-5445-BE33-48AB4DDC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" y="8284175"/>
                <a:ext cx="1500732" cy="359842"/>
              </a:xfrm>
              <a:prstGeom prst="rect">
                <a:avLst/>
              </a:prstGeom>
              <a:blipFill>
                <a:blip r:embed="rId6"/>
                <a:stretch>
                  <a:fillRect l="-840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/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-0.052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1F3DF9-7F81-EC4B-AA37-42EA89C4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7829316"/>
                <a:ext cx="1264257" cy="375487"/>
              </a:xfrm>
              <a:prstGeom prst="rect">
                <a:avLst/>
              </a:prstGeom>
              <a:blipFill>
                <a:blip r:embed="rId7"/>
                <a:stretch>
                  <a:fillRect l="-2000" t="-6452" r="-30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/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F1862F-0F6A-0740-B84C-DD1DE4606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122637"/>
                <a:ext cx="218700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/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511071-4CE3-E549-BB0A-2EFD344F5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9" y="8415958"/>
                <a:ext cx="103663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/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AB97441-C6C0-C643-919F-9E4775148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6" y="8760971"/>
                <a:ext cx="9307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F42791-7B7D-9C48-A2F4-2DEC8FC19D3A}"/>
              </a:ext>
            </a:extLst>
          </p:cNvPr>
          <p:cNvCxnSpPr>
            <a:cxnSpLocks/>
          </p:cNvCxnSpPr>
          <p:nvPr/>
        </p:nvCxnSpPr>
        <p:spPr>
          <a:xfrm>
            <a:off x="6349714" y="7909450"/>
            <a:ext cx="0" cy="2191966"/>
          </a:xfrm>
          <a:prstGeom prst="straightConnector1">
            <a:avLst/>
          </a:prstGeom>
          <a:ln w="19050">
            <a:solidFill>
              <a:srgbClr val="FF2F92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94A6F6-C5FE-9845-AAD5-23ECEFB154E0}"/>
              </a:ext>
            </a:extLst>
          </p:cNvPr>
          <p:cNvCxnSpPr>
            <a:cxnSpLocks/>
          </p:cNvCxnSpPr>
          <p:nvPr/>
        </p:nvCxnSpPr>
        <p:spPr>
          <a:xfrm>
            <a:off x="6210324" y="9005433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1CF634-4F5B-F842-905E-FB0872116F35}"/>
              </a:ext>
            </a:extLst>
          </p:cNvPr>
          <p:cNvSpPr txBox="1"/>
          <p:nvPr/>
        </p:nvSpPr>
        <p:spPr>
          <a:xfrm>
            <a:off x="6477651" y="8785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5D79E4-321F-DE46-9175-C73B95D27A83}"/>
              </a:ext>
            </a:extLst>
          </p:cNvPr>
          <p:cNvCxnSpPr>
            <a:cxnSpLocks/>
          </p:cNvCxnSpPr>
          <p:nvPr/>
        </p:nvCxnSpPr>
        <p:spPr>
          <a:xfrm>
            <a:off x="6210324" y="9479320"/>
            <a:ext cx="278780" cy="0"/>
          </a:xfrm>
          <a:prstGeom prst="line">
            <a:avLst/>
          </a:prstGeom>
          <a:ln w="19050">
            <a:solidFill>
              <a:srgbClr val="FF2F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9015F7-6507-534B-AF1F-7349114D1FC3}"/>
              </a:ext>
            </a:extLst>
          </p:cNvPr>
          <p:cNvSpPr/>
          <p:nvPr/>
        </p:nvSpPr>
        <p:spPr>
          <a:xfrm>
            <a:off x="6489104" y="928682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-0.052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E39877-70FB-5D4A-866D-5D14728B606D}"/>
              </a:ext>
            </a:extLst>
          </p:cNvPr>
          <p:cNvCxnSpPr>
            <a:cxnSpLocks/>
          </p:cNvCxnSpPr>
          <p:nvPr/>
        </p:nvCxnSpPr>
        <p:spPr>
          <a:xfrm>
            <a:off x="3359047" y="1724350"/>
            <a:ext cx="400846" cy="2760969"/>
          </a:xfrm>
          <a:prstGeom prst="straightConnector1">
            <a:avLst/>
          </a:prstGeom>
          <a:ln w="28575">
            <a:solidFill>
              <a:srgbClr val="FF2F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4F67B41-917A-DF46-A3AF-DF031C9A5694}"/>
              </a:ext>
            </a:extLst>
          </p:cNvPr>
          <p:cNvCxnSpPr>
            <a:cxnSpLocks/>
          </p:cNvCxnSpPr>
          <p:nvPr/>
        </p:nvCxnSpPr>
        <p:spPr>
          <a:xfrm rot="5400000">
            <a:off x="4544251" y="3149595"/>
            <a:ext cx="1438502" cy="1161787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E75CF95-BDB6-974D-82FA-F131F8B364DC}"/>
              </a:ext>
            </a:extLst>
          </p:cNvPr>
          <p:cNvCxnSpPr>
            <a:cxnSpLocks/>
            <a:endCxn id="93" idx="3"/>
          </p:cNvCxnSpPr>
          <p:nvPr/>
        </p:nvCxnSpPr>
        <p:spPr>
          <a:xfrm rot="16200000" flipV="1">
            <a:off x="4551396" y="1603597"/>
            <a:ext cx="1424208" cy="1161784"/>
          </a:xfrm>
          <a:prstGeom prst="curvedConnector2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D3CF958-3FB3-F444-877F-7DDF67D1AA90}"/>
              </a:ext>
            </a:extLst>
          </p:cNvPr>
          <p:cNvSpPr txBox="1"/>
          <p:nvPr/>
        </p:nvSpPr>
        <p:spPr>
          <a:xfrm>
            <a:off x="4972160" y="3823135"/>
            <a:ext cx="2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87EE8F-3BEA-8E45-9835-8F4FF431F416}"/>
              </a:ext>
            </a:extLst>
          </p:cNvPr>
          <p:cNvSpPr txBox="1"/>
          <p:nvPr/>
        </p:nvSpPr>
        <p:spPr>
          <a:xfrm>
            <a:off x="5296709" y="1845758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ADB97D-FC34-A846-9D94-FCB3FED254CC}"/>
              </a:ext>
            </a:extLst>
          </p:cNvPr>
          <p:cNvSpPr txBox="1"/>
          <p:nvPr/>
        </p:nvSpPr>
        <p:spPr>
          <a:xfrm>
            <a:off x="3719395" y="3725241"/>
            <a:ext cx="24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2F92"/>
                </a:solidFill>
              </a:rPr>
              <a:t>-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18BA2-1A6F-E74C-AD6A-D8059FBD5608}"/>
              </a:ext>
            </a:extLst>
          </p:cNvPr>
          <p:cNvSpPr/>
          <p:nvPr/>
        </p:nvSpPr>
        <p:spPr>
          <a:xfrm>
            <a:off x="234593" y="1129485"/>
            <a:ext cx="4448015" cy="685800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Vaccinated Population (V)</a:t>
            </a:r>
          </a:p>
          <a:p>
            <a:pPr algn="ctr"/>
            <a:r>
              <a:rPr lang="en-US" dirty="0"/>
              <a:t>`Administered_Dose1_Recip_18PlusPop_Pct`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8CBBD9-D747-9548-BC8C-1456D5B07103}"/>
              </a:ext>
            </a:extLst>
          </p:cNvPr>
          <p:cNvSpPr/>
          <p:nvPr/>
        </p:nvSpPr>
        <p:spPr>
          <a:xfrm>
            <a:off x="2614123" y="4473778"/>
            <a:ext cx="2319786" cy="685800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Airbnb Availability (T)</a:t>
            </a:r>
          </a:p>
          <a:p>
            <a:pPr algn="ctr"/>
            <a:r>
              <a:rPr lang="en-US" dirty="0"/>
              <a:t>`availability_60`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B1F33C-5685-834F-8A3C-AD795A6B8A4C}"/>
              </a:ext>
            </a:extLst>
          </p:cNvPr>
          <p:cNvSpPr/>
          <p:nvPr/>
        </p:nvSpPr>
        <p:spPr>
          <a:xfrm>
            <a:off x="5084836" y="2673554"/>
            <a:ext cx="1682271" cy="32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Natural Disasters (N)</a:t>
            </a:r>
          </a:p>
        </p:txBody>
      </p:sp>
    </p:spTree>
    <p:extLst>
      <p:ext uri="{BB962C8B-B14F-4D97-AF65-F5344CB8AC3E}">
        <p14:creationId xmlns:p14="http://schemas.microsoft.com/office/powerpoint/2010/main" val="214540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5020</TotalTime>
  <Words>1534</Words>
  <Application>Microsoft Macintosh PowerPoint</Application>
  <PresentationFormat>Custom</PresentationFormat>
  <Paragraphs>246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Office Theme</vt:lpstr>
      <vt:lpstr>Causal Graphs</vt:lpstr>
      <vt:lpstr>Does a higher vaccinated state population percentage decrease Airbnb availability within popular tourist destinations within that state?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Graphs</dc:title>
  <dc:creator>hannah gross</dc:creator>
  <cp:lastModifiedBy>hannah gross</cp:lastModifiedBy>
  <cp:revision>59</cp:revision>
  <dcterms:created xsi:type="dcterms:W3CDTF">2021-07-21T21:38:22Z</dcterms:created>
  <dcterms:modified xsi:type="dcterms:W3CDTF">2021-08-02T04:25:24Z</dcterms:modified>
</cp:coreProperties>
</file>