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mbfLlisNXu9waht0G0rzid7QmGHrB26aHP3tshdGmhA/edit?usp=shar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Karl: Hello everyone, we are group 4 and this is our midterm presentation on our interactive visualization plan on the international cheese awards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71f7448f0d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1f7448f0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1f7448f0d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71f7448f0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1f7448f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1f7448f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1f7448f0d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1f7448f0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1f7448f0d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1f7448f0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71f7448f0d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71f7448f0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1f7448f0d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1f7448f0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1f7448f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1f7448f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Karl: Explain background on dataset, where we got the dataset and what’s in it, why we are analyzing it. Most of this info can be found on the proposal </a:t>
            </a:r>
            <a:r>
              <a:rPr lang="en" u="sng">
                <a:solidFill>
                  <a:schemeClr val="hlink"/>
                </a:solidFill>
                <a:hlinkClick r:id="rId2"/>
              </a:rPr>
              <a:t>https://docs.google.com/document/d/1mbfLlisNXu9waht0G0rzid7QmGHrB26aHP3tshdGmhA/edit?usp=sharing</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29fe069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29fe069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Karl: Talk about the status of the group server and state that the intention is to implement the interactions below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1f7448f0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1f7448f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Karl: </a:t>
            </a:r>
            <a:r>
              <a:rPr lang="en"/>
              <a:t>Want to create an interactive dashboard that will adjust according to the dropdown options using altair and python packages to create the interactive graphs. Ideally, we would like the user to be able to hover over specific </a:t>
            </a:r>
            <a:r>
              <a:rPr lang="en"/>
              <a:t>parts of these graph to get more information about the data. The initial data displayed will be the entire international cheese awards visualizations that we believe our users will have interest in 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1f7448f0d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1f7448f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Karl: </a:t>
            </a:r>
            <a:r>
              <a:rPr lang="en"/>
              <a:t>Example would be changing the rating to Super Gold. Will change the overall international </a:t>
            </a:r>
            <a:r>
              <a:rPr lang="en"/>
              <a:t>summary</a:t>
            </a:r>
            <a:r>
              <a:rPr lang="en"/>
              <a:t> to just products, companies, countries, and categories with only Super Gold rating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1f7448f0d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1f7448f0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Karl: </a:t>
            </a:r>
            <a:r>
              <a:rPr lang="en"/>
              <a:t>Pie chart will change from all international ratings and only show the amount of super golds won internationally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1f7448f0d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1f7448f0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Karl: </a:t>
            </a:r>
            <a:r>
              <a:rPr lang="en"/>
              <a:t>Geographical map will update to reflect only super gold ratings per country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1f7448f0d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1f7448f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Karl: </a:t>
            </a:r>
            <a:r>
              <a:rPr lang="en"/>
              <a:t>Top 10 websites will only list the top 10 in super gold rating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1f7448f0d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1f7448f0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Karl: </a:t>
            </a:r>
            <a:r>
              <a:rPr lang="en"/>
              <a:t>Top 10 favorite cheeses will only list the top 10 in super gold rating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26.png"/><Relationship Id="rId6" Type="http://schemas.openxmlformats.org/officeDocument/2006/relationships/image" Target="../media/image12.png"/><Relationship Id="rId7" Type="http://schemas.openxmlformats.org/officeDocument/2006/relationships/image" Target="../media/image32.pn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30.png"/><Relationship Id="rId6" Type="http://schemas.openxmlformats.org/officeDocument/2006/relationships/image" Target="../media/image19.png"/><Relationship Id="rId7" Type="http://schemas.openxmlformats.org/officeDocument/2006/relationships/image" Target="../media/image34.png"/><Relationship Id="rId8"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21.png"/><Relationship Id="rId5" Type="http://schemas.openxmlformats.org/officeDocument/2006/relationships/image" Target="../media/image38.png"/><Relationship Id="rId6" Type="http://schemas.openxmlformats.org/officeDocument/2006/relationships/image" Target="../media/image40.png"/><Relationship Id="rId7" Type="http://schemas.openxmlformats.org/officeDocument/2006/relationships/image" Target="../media/image27.png"/><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48.png"/><Relationship Id="rId5" Type="http://schemas.openxmlformats.org/officeDocument/2006/relationships/image" Target="../media/image24.png"/><Relationship Id="rId6" Type="http://schemas.openxmlformats.org/officeDocument/2006/relationships/image" Target="../media/image49.png"/><Relationship Id="rId7" Type="http://schemas.openxmlformats.org/officeDocument/2006/relationships/image" Target="../media/image28.png"/><Relationship Id="rId8"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47.png"/><Relationship Id="rId6" Type="http://schemas.openxmlformats.org/officeDocument/2006/relationships/image" Target="../media/image35.png"/><Relationship Id="rId7" Type="http://schemas.openxmlformats.org/officeDocument/2006/relationships/image" Target="../media/image46.png"/><Relationship Id="rId8"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50.png"/><Relationship Id="rId7" Type="http://schemas.openxmlformats.org/officeDocument/2006/relationships/image" Target="../media/image41.png"/><Relationship Id="rId8"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hyperlink" Target="https://worldcheeseawards.com/wca-resul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42175" r="7520" t="0"/>
          <a:stretch/>
        </p:blipFill>
        <p:spPr>
          <a:xfrm>
            <a:off x="4536101" y="0"/>
            <a:ext cx="4607899" cy="5143500"/>
          </a:xfrm>
          <a:prstGeom prst="rect">
            <a:avLst/>
          </a:prstGeom>
          <a:noFill/>
          <a:ln>
            <a:noFill/>
          </a:ln>
        </p:spPr>
      </p:pic>
      <p:sp>
        <p:nvSpPr>
          <p:cNvPr id="60" name="Google Shape;60;p13"/>
          <p:cNvSpPr txBox="1"/>
          <p:nvPr>
            <p:ph idx="4294967295" type="ctrTitle"/>
          </p:nvPr>
        </p:nvSpPr>
        <p:spPr>
          <a:xfrm>
            <a:off x="218950" y="1372050"/>
            <a:ext cx="4220100" cy="10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Cheese Awards </a:t>
            </a:r>
            <a:endParaRPr/>
          </a:p>
          <a:p>
            <a:pPr indent="0" lvl="0" marL="0" rtl="0" algn="l">
              <a:spcBef>
                <a:spcPts val="0"/>
              </a:spcBef>
              <a:spcAft>
                <a:spcPts val="0"/>
              </a:spcAft>
              <a:buNone/>
            </a:pPr>
            <a:r>
              <a:rPr lang="en" sz="2800">
                <a:solidFill>
                  <a:schemeClr val="accent3"/>
                </a:solidFill>
              </a:rPr>
              <a:t>- Interactive Visualization Plan</a:t>
            </a:r>
            <a:endParaRPr sz="2800">
              <a:solidFill>
                <a:schemeClr val="accent3"/>
              </a:solidFill>
            </a:endParaRPr>
          </a:p>
        </p:txBody>
      </p:sp>
      <p:sp>
        <p:nvSpPr>
          <p:cNvPr id="61" name="Google Shape;61;p13"/>
          <p:cNvSpPr txBox="1"/>
          <p:nvPr/>
        </p:nvSpPr>
        <p:spPr>
          <a:xfrm>
            <a:off x="1333600" y="2810825"/>
            <a:ext cx="1990800" cy="954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chemeClr val="accent3"/>
                </a:solidFill>
                <a:latin typeface="Average"/>
                <a:ea typeface="Average"/>
                <a:cs typeface="Average"/>
                <a:sym typeface="Average"/>
              </a:rPr>
              <a:t>Group 4: </a:t>
            </a:r>
            <a:endParaRPr sz="1600">
              <a:solidFill>
                <a:schemeClr val="accent3"/>
              </a:solidFill>
              <a:latin typeface="Average"/>
              <a:ea typeface="Average"/>
              <a:cs typeface="Average"/>
              <a:sym typeface="Average"/>
            </a:endParaRPr>
          </a:p>
          <a:p>
            <a:pPr indent="457200" lvl="0" marL="0" rtl="0" algn="l">
              <a:lnSpc>
                <a:spcPct val="100000"/>
              </a:lnSpc>
              <a:spcBef>
                <a:spcPts val="0"/>
              </a:spcBef>
              <a:spcAft>
                <a:spcPts val="0"/>
              </a:spcAft>
              <a:buNone/>
            </a:pPr>
            <a:r>
              <a:rPr lang="en" sz="1600">
                <a:solidFill>
                  <a:schemeClr val="accent3"/>
                </a:solidFill>
                <a:latin typeface="Average"/>
                <a:ea typeface="Average"/>
                <a:cs typeface="Average"/>
                <a:sym typeface="Average"/>
              </a:rPr>
              <a:t>Kasha Muzila</a:t>
            </a:r>
            <a:endParaRPr sz="1600">
              <a:solidFill>
                <a:schemeClr val="accent3"/>
              </a:solidFill>
              <a:latin typeface="Average"/>
              <a:ea typeface="Average"/>
              <a:cs typeface="Average"/>
              <a:sym typeface="Average"/>
            </a:endParaRPr>
          </a:p>
          <a:p>
            <a:pPr indent="457200" lvl="0" marL="0" rtl="0" algn="l">
              <a:lnSpc>
                <a:spcPct val="100000"/>
              </a:lnSpc>
              <a:spcBef>
                <a:spcPts val="0"/>
              </a:spcBef>
              <a:spcAft>
                <a:spcPts val="0"/>
              </a:spcAft>
              <a:buNone/>
            </a:pPr>
            <a:r>
              <a:rPr lang="en" sz="1600">
                <a:solidFill>
                  <a:schemeClr val="accent3"/>
                </a:solidFill>
                <a:latin typeface="Average"/>
                <a:ea typeface="Average"/>
                <a:cs typeface="Average"/>
                <a:sym typeface="Average"/>
              </a:rPr>
              <a:t>Karl Eirich</a:t>
            </a:r>
            <a:r>
              <a:rPr lang="en" sz="1800">
                <a:solidFill>
                  <a:schemeClr val="accent3"/>
                </a:solidFill>
                <a:latin typeface="Average"/>
                <a:ea typeface="Average"/>
                <a:cs typeface="Average"/>
                <a:sym typeface="Average"/>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37" name="Google Shape;137;p22"/>
          <p:cNvPicPr preferRelativeResize="0"/>
          <p:nvPr/>
        </p:nvPicPr>
        <p:blipFill>
          <a:blip r:embed="rId3">
            <a:alphaModFix/>
          </a:blip>
          <a:stretch>
            <a:fillRect/>
          </a:stretch>
        </p:blipFill>
        <p:spPr>
          <a:xfrm>
            <a:off x="311700" y="1017725"/>
            <a:ext cx="3779175" cy="391150"/>
          </a:xfrm>
          <a:prstGeom prst="rect">
            <a:avLst/>
          </a:prstGeom>
          <a:noFill/>
          <a:ln>
            <a:noFill/>
          </a:ln>
        </p:spPr>
      </p:pic>
      <p:pic>
        <p:nvPicPr>
          <p:cNvPr id="138" name="Google Shape;138;p22"/>
          <p:cNvPicPr preferRelativeResize="0"/>
          <p:nvPr/>
        </p:nvPicPr>
        <p:blipFill>
          <a:blip r:embed="rId4">
            <a:alphaModFix/>
          </a:blip>
          <a:stretch>
            <a:fillRect/>
          </a:stretch>
        </p:blipFill>
        <p:spPr>
          <a:xfrm>
            <a:off x="311696" y="1459438"/>
            <a:ext cx="4377225" cy="873325"/>
          </a:xfrm>
          <a:prstGeom prst="rect">
            <a:avLst/>
          </a:prstGeom>
          <a:noFill/>
          <a:ln>
            <a:noFill/>
          </a:ln>
        </p:spPr>
      </p:pic>
      <p:pic>
        <p:nvPicPr>
          <p:cNvPr id="139" name="Google Shape;139;p22"/>
          <p:cNvPicPr preferRelativeResize="0"/>
          <p:nvPr/>
        </p:nvPicPr>
        <p:blipFill>
          <a:blip r:embed="rId5">
            <a:alphaModFix/>
          </a:blip>
          <a:stretch>
            <a:fillRect/>
          </a:stretch>
        </p:blipFill>
        <p:spPr>
          <a:xfrm>
            <a:off x="311700" y="2416675"/>
            <a:ext cx="1956800" cy="2520050"/>
          </a:xfrm>
          <a:prstGeom prst="rect">
            <a:avLst/>
          </a:prstGeom>
          <a:noFill/>
          <a:ln>
            <a:noFill/>
          </a:ln>
        </p:spPr>
      </p:pic>
      <p:pic>
        <p:nvPicPr>
          <p:cNvPr id="140" name="Google Shape;140;p22"/>
          <p:cNvPicPr preferRelativeResize="0"/>
          <p:nvPr/>
        </p:nvPicPr>
        <p:blipFill>
          <a:blip r:embed="rId6">
            <a:alphaModFix/>
          </a:blip>
          <a:stretch>
            <a:fillRect/>
          </a:stretch>
        </p:blipFill>
        <p:spPr>
          <a:xfrm>
            <a:off x="4753125" y="588025"/>
            <a:ext cx="4168325" cy="1744750"/>
          </a:xfrm>
          <a:prstGeom prst="rect">
            <a:avLst/>
          </a:prstGeom>
          <a:noFill/>
          <a:ln>
            <a:noFill/>
          </a:ln>
        </p:spPr>
      </p:pic>
      <p:pic>
        <p:nvPicPr>
          <p:cNvPr id="141" name="Google Shape;141;p22"/>
          <p:cNvPicPr preferRelativeResize="0"/>
          <p:nvPr/>
        </p:nvPicPr>
        <p:blipFill>
          <a:blip r:embed="rId7">
            <a:alphaModFix/>
          </a:blip>
          <a:stretch>
            <a:fillRect/>
          </a:stretch>
        </p:blipFill>
        <p:spPr>
          <a:xfrm>
            <a:off x="2481900" y="2416675"/>
            <a:ext cx="2933001" cy="2597650"/>
          </a:xfrm>
          <a:prstGeom prst="rect">
            <a:avLst/>
          </a:prstGeom>
          <a:noFill/>
          <a:ln>
            <a:noFill/>
          </a:ln>
        </p:spPr>
      </p:pic>
      <p:pic>
        <p:nvPicPr>
          <p:cNvPr id="142" name="Google Shape;142;p22"/>
          <p:cNvPicPr preferRelativeResize="0"/>
          <p:nvPr/>
        </p:nvPicPr>
        <p:blipFill>
          <a:blip r:embed="rId8">
            <a:alphaModFix/>
          </a:blip>
          <a:stretch>
            <a:fillRect/>
          </a:stretch>
        </p:blipFill>
        <p:spPr>
          <a:xfrm>
            <a:off x="5581975" y="2401025"/>
            <a:ext cx="3137090" cy="259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48" name="Google Shape;148;p23"/>
          <p:cNvPicPr preferRelativeResize="0"/>
          <p:nvPr/>
        </p:nvPicPr>
        <p:blipFill>
          <a:blip r:embed="rId3">
            <a:alphaModFix/>
          </a:blip>
          <a:stretch>
            <a:fillRect/>
          </a:stretch>
        </p:blipFill>
        <p:spPr>
          <a:xfrm>
            <a:off x="311700" y="971875"/>
            <a:ext cx="4377225" cy="403667"/>
          </a:xfrm>
          <a:prstGeom prst="rect">
            <a:avLst/>
          </a:prstGeom>
          <a:noFill/>
          <a:ln>
            <a:noFill/>
          </a:ln>
        </p:spPr>
      </p:pic>
      <p:pic>
        <p:nvPicPr>
          <p:cNvPr id="149" name="Google Shape;149;p23"/>
          <p:cNvPicPr preferRelativeResize="0"/>
          <p:nvPr/>
        </p:nvPicPr>
        <p:blipFill>
          <a:blip r:embed="rId4">
            <a:alphaModFix/>
          </a:blip>
          <a:stretch>
            <a:fillRect/>
          </a:stretch>
        </p:blipFill>
        <p:spPr>
          <a:xfrm>
            <a:off x="311700" y="1455074"/>
            <a:ext cx="4415925" cy="858650"/>
          </a:xfrm>
          <a:prstGeom prst="rect">
            <a:avLst/>
          </a:prstGeom>
          <a:noFill/>
          <a:ln>
            <a:noFill/>
          </a:ln>
        </p:spPr>
      </p:pic>
      <p:pic>
        <p:nvPicPr>
          <p:cNvPr id="150" name="Google Shape;150;p23"/>
          <p:cNvPicPr preferRelativeResize="0"/>
          <p:nvPr/>
        </p:nvPicPr>
        <p:blipFill>
          <a:blip r:embed="rId5">
            <a:alphaModFix/>
          </a:blip>
          <a:stretch>
            <a:fillRect/>
          </a:stretch>
        </p:blipFill>
        <p:spPr>
          <a:xfrm>
            <a:off x="321425" y="2393250"/>
            <a:ext cx="1993400" cy="2597650"/>
          </a:xfrm>
          <a:prstGeom prst="rect">
            <a:avLst/>
          </a:prstGeom>
          <a:noFill/>
          <a:ln>
            <a:noFill/>
          </a:ln>
        </p:spPr>
      </p:pic>
      <p:pic>
        <p:nvPicPr>
          <p:cNvPr id="151" name="Google Shape;151;p23"/>
          <p:cNvPicPr preferRelativeResize="0"/>
          <p:nvPr/>
        </p:nvPicPr>
        <p:blipFill>
          <a:blip r:embed="rId6">
            <a:alphaModFix/>
          </a:blip>
          <a:stretch>
            <a:fillRect/>
          </a:stretch>
        </p:blipFill>
        <p:spPr>
          <a:xfrm>
            <a:off x="4755900" y="498200"/>
            <a:ext cx="4176500" cy="1815525"/>
          </a:xfrm>
          <a:prstGeom prst="rect">
            <a:avLst/>
          </a:prstGeom>
          <a:noFill/>
          <a:ln>
            <a:noFill/>
          </a:ln>
        </p:spPr>
      </p:pic>
      <p:pic>
        <p:nvPicPr>
          <p:cNvPr id="152" name="Google Shape;152;p23"/>
          <p:cNvPicPr preferRelativeResize="0"/>
          <p:nvPr/>
        </p:nvPicPr>
        <p:blipFill>
          <a:blip r:embed="rId7">
            <a:alphaModFix/>
          </a:blip>
          <a:stretch>
            <a:fillRect/>
          </a:stretch>
        </p:blipFill>
        <p:spPr>
          <a:xfrm>
            <a:off x="2467225" y="2401025"/>
            <a:ext cx="2962350" cy="2589875"/>
          </a:xfrm>
          <a:prstGeom prst="rect">
            <a:avLst/>
          </a:prstGeom>
          <a:noFill/>
          <a:ln>
            <a:noFill/>
          </a:ln>
        </p:spPr>
      </p:pic>
      <p:pic>
        <p:nvPicPr>
          <p:cNvPr id="153" name="Google Shape;153;p23"/>
          <p:cNvPicPr preferRelativeResize="0"/>
          <p:nvPr/>
        </p:nvPicPr>
        <p:blipFill>
          <a:blip r:embed="rId8">
            <a:alphaModFix/>
          </a:blip>
          <a:stretch>
            <a:fillRect/>
          </a:stretch>
        </p:blipFill>
        <p:spPr>
          <a:xfrm>
            <a:off x="5581975" y="2401225"/>
            <a:ext cx="3084925" cy="258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59" name="Google Shape;159;p24"/>
          <p:cNvPicPr preferRelativeResize="0"/>
          <p:nvPr/>
        </p:nvPicPr>
        <p:blipFill>
          <a:blip r:embed="rId3">
            <a:alphaModFix/>
          </a:blip>
          <a:stretch>
            <a:fillRect/>
          </a:stretch>
        </p:blipFill>
        <p:spPr>
          <a:xfrm>
            <a:off x="321425" y="956275"/>
            <a:ext cx="4250651" cy="419275"/>
          </a:xfrm>
          <a:prstGeom prst="rect">
            <a:avLst/>
          </a:prstGeom>
          <a:noFill/>
          <a:ln>
            <a:noFill/>
          </a:ln>
        </p:spPr>
      </p:pic>
      <p:pic>
        <p:nvPicPr>
          <p:cNvPr id="160" name="Google Shape;160;p24"/>
          <p:cNvPicPr preferRelativeResize="0"/>
          <p:nvPr/>
        </p:nvPicPr>
        <p:blipFill>
          <a:blip r:embed="rId4">
            <a:alphaModFix/>
          </a:blip>
          <a:stretch>
            <a:fillRect/>
          </a:stretch>
        </p:blipFill>
        <p:spPr>
          <a:xfrm>
            <a:off x="311700" y="1489525"/>
            <a:ext cx="4285860" cy="824200"/>
          </a:xfrm>
          <a:prstGeom prst="rect">
            <a:avLst/>
          </a:prstGeom>
          <a:noFill/>
          <a:ln>
            <a:noFill/>
          </a:ln>
        </p:spPr>
      </p:pic>
      <p:pic>
        <p:nvPicPr>
          <p:cNvPr id="161" name="Google Shape;161;p24"/>
          <p:cNvPicPr preferRelativeResize="0"/>
          <p:nvPr/>
        </p:nvPicPr>
        <p:blipFill>
          <a:blip r:embed="rId5">
            <a:alphaModFix/>
          </a:blip>
          <a:stretch>
            <a:fillRect/>
          </a:stretch>
        </p:blipFill>
        <p:spPr>
          <a:xfrm>
            <a:off x="372100" y="2401225"/>
            <a:ext cx="1913300" cy="2589875"/>
          </a:xfrm>
          <a:prstGeom prst="rect">
            <a:avLst/>
          </a:prstGeom>
          <a:noFill/>
          <a:ln>
            <a:noFill/>
          </a:ln>
        </p:spPr>
      </p:pic>
      <p:pic>
        <p:nvPicPr>
          <p:cNvPr id="162" name="Google Shape;162;p24"/>
          <p:cNvPicPr preferRelativeResize="0"/>
          <p:nvPr/>
        </p:nvPicPr>
        <p:blipFill>
          <a:blip r:embed="rId6">
            <a:alphaModFix/>
          </a:blip>
          <a:stretch>
            <a:fillRect/>
          </a:stretch>
        </p:blipFill>
        <p:spPr>
          <a:xfrm>
            <a:off x="2470350" y="2401225"/>
            <a:ext cx="2926675" cy="2589876"/>
          </a:xfrm>
          <a:prstGeom prst="rect">
            <a:avLst/>
          </a:prstGeom>
          <a:noFill/>
          <a:ln>
            <a:noFill/>
          </a:ln>
        </p:spPr>
      </p:pic>
      <p:pic>
        <p:nvPicPr>
          <p:cNvPr id="163" name="Google Shape;163;p24"/>
          <p:cNvPicPr preferRelativeResize="0"/>
          <p:nvPr/>
        </p:nvPicPr>
        <p:blipFill>
          <a:blip r:embed="rId7">
            <a:alphaModFix/>
          </a:blip>
          <a:stretch>
            <a:fillRect/>
          </a:stretch>
        </p:blipFill>
        <p:spPr>
          <a:xfrm>
            <a:off x="5549425" y="2401225"/>
            <a:ext cx="2689525" cy="2589875"/>
          </a:xfrm>
          <a:prstGeom prst="rect">
            <a:avLst/>
          </a:prstGeom>
          <a:noFill/>
          <a:ln>
            <a:noFill/>
          </a:ln>
        </p:spPr>
      </p:pic>
      <p:pic>
        <p:nvPicPr>
          <p:cNvPr id="164" name="Google Shape;164;p24"/>
          <p:cNvPicPr preferRelativeResize="0"/>
          <p:nvPr/>
        </p:nvPicPr>
        <p:blipFill>
          <a:blip r:embed="rId8">
            <a:alphaModFix/>
          </a:blip>
          <a:stretch>
            <a:fillRect/>
          </a:stretch>
        </p:blipFill>
        <p:spPr>
          <a:xfrm>
            <a:off x="4670150" y="481975"/>
            <a:ext cx="4421451" cy="183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70" name="Google Shape;170;p25"/>
          <p:cNvPicPr preferRelativeResize="0"/>
          <p:nvPr/>
        </p:nvPicPr>
        <p:blipFill>
          <a:blip r:embed="rId3">
            <a:alphaModFix/>
          </a:blip>
          <a:stretch>
            <a:fillRect/>
          </a:stretch>
        </p:blipFill>
        <p:spPr>
          <a:xfrm>
            <a:off x="311700" y="973450"/>
            <a:ext cx="4285850" cy="387308"/>
          </a:xfrm>
          <a:prstGeom prst="rect">
            <a:avLst/>
          </a:prstGeom>
          <a:noFill/>
          <a:ln>
            <a:noFill/>
          </a:ln>
        </p:spPr>
      </p:pic>
      <p:pic>
        <p:nvPicPr>
          <p:cNvPr id="171" name="Google Shape;171;p25"/>
          <p:cNvPicPr preferRelativeResize="0"/>
          <p:nvPr/>
        </p:nvPicPr>
        <p:blipFill>
          <a:blip r:embed="rId4">
            <a:alphaModFix/>
          </a:blip>
          <a:stretch>
            <a:fillRect/>
          </a:stretch>
        </p:blipFill>
        <p:spPr>
          <a:xfrm>
            <a:off x="311700" y="1453000"/>
            <a:ext cx="4285851" cy="836339"/>
          </a:xfrm>
          <a:prstGeom prst="rect">
            <a:avLst/>
          </a:prstGeom>
          <a:noFill/>
          <a:ln>
            <a:noFill/>
          </a:ln>
        </p:spPr>
      </p:pic>
      <p:pic>
        <p:nvPicPr>
          <p:cNvPr id="172" name="Google Shape;172;p25"/>
          <p:cNvPicPr preferRelativeResize="0"/>
          <p:nvPr/>
        </p:nvPicPr>
        <p:blipFill>
          <a:blip r:embed="rId5">
            <a:alphaModFix/>
          </a:blip>
          <a:stretch>
            <a:fillRect/>
          </a:stretch>
        </p:blipFill>
        <p:spPr>
          <a:xfrm>
            <a:off x="311700" y="2381600"/>
            <a:ext cx="1879975" cy="2589874"/>
          </a:xfrm>
          <a:prstGeom prst="rect">
            <a:avLst/>
          </a:prstGeom>
          <a:noFill/>
          <a:ln>
            <a:noFill/>
          </a:ln>
        </p:spPr>
      </p:pic>
      <p:pic>
        <p:nvPicPr>
          <p:cNvPr id="173" name="Google Shape;173;p25"/>
          <p:cNvPicPr preferRelativeResize="0"/>
          <p:nvPr/>
        </p:nvPicPr>
        <p:blipFill>
          <a:blip r:embed="rId6">
            <a:alphaModFix/>
          </a:blip>
          <a:stretch>
            <a:fillRect/>
          </a:stretch>
        </p:blipFill>
        <p:spPr>
          <a:xfrm>
            <a:off x="2344075" y="2396225"/>
            <a:ext cx="3052951" cy="2589875"/>
          </a:xfrm>
          <a:prstGeom prst="rect">
            <a:avLst/>
          </a:prstGeom>
          <a:noFill/>
          <a:ln>
            <a:noFill/>
          </a:ln>
        </p:spPr>
      </p:pic>
      <p:pic>
        <p:nvPicPr>
          <p:cNvPr id="174" name="Google Shape;174;p25"/>
          <p:cNvPicPr preferRelativeResize="0"/>
          <p:nvPr/>
        </p:nvPicPr>
        <p:blipFill>
          <a:blip r:embed="rId7">
            <a:alphaModFix/>
          </a:blip>
          <a:stretch>
            <a:fillRect/>
          </a:stretch>
        </p:blipFill>
        <p:spPr>
          <a:xfrm>
            <a:off x="5549425" y="2401225"/>
            <a:ext cx="2925026" cy="2589875"/>
          </a:xfrm>
          <a:prstGeom prst="rect">
            <a:avLst/>
          </a:prstGeom>
          <a:noFill/>
          <a:ln>
            <a:noFill/>
          </a:ln>
        </p:spPr>
      </p:pic>
      <p:pic>
        <p:nvPicPr>
          <p:cNvPr id="175" name="Google Shape;175;p25"/>
          <p:cNvPicPr preferRelativeResize="0"/>
          <p:nvPr/>
        </p:nvPicPr>
        <p:blipFill>
          <a:blip r:embed="rId8">
            <a:alphaModFix/>
          </a:blip>
          <a:stretch>
            <a:fillRect/>
          </a:stretch>
        </p:blipFill>
        <p:spPr>
          <a:xfrm>
            <a:off x="4635450" y="233200"/>
            <a:ext cx="4323600" cy="20561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81" name="Google Shape;181;p26"/>
          <p:cNvPicPr preferRelativeResize="0"/>
          <p:nvPr/>
        </p:nvPicPr>
        <p:blipFill>
          <a:blip r:embed="rId3">
            <a:alphaModFix/>
          </a:blip>
          <a:stretch>
            <a:fillRect/>
          </a:stretch>
        </p:blipFill>
        <p:spPr>
          <a:xfrm>
            <a:off x="311700" y="953875"/>
            <a:ext cx="4285850" cy="422896"/>
          </a:xfrm>
          <a:prstGeom prst="rect">
            <a:avLst/>
          </a:prstGeom>
          <a:noFill/>
          <a:ln>
            <a:noFill/>
          </a:ln>
        </p:spPr>
      </p:pic>
      <p:pic>
        <p:nvPicPr>
          <p:cNvPr id="182" name="Google Shape;182;p26"/>
          <p:cNvPicPr preferRelativeResize="0"/>
          <p:nvPr/>
        </p:nvPicPr>
        <p:blipFill>
          <a:blip r:embed="rId4">
            <a:alphaModFix/>
          </a:blip>
          <a:stretch>
            <a:fillRect/>
          </a:stretch>
        </p:blipFill>
        <p:spPr>
          <a:xfrm>
            <a:off x="311700" y="1458275"/>
            <a:ext cx="4285851" cy="818800"/>
          </a:xfrm>
          <a:prstGeom prst="rect">
            <a:avLst/>
          </a:prstGeom>
          <a:noFill/>
          <a:ln>
            <a:noFill/>
          </a:ln>
        </p:spPr>
      </p:pic>
      <p:pic>
        <p:nvPicPr>
          <p:cNvPr id="183" name="Google Shape;183;p26"/>
          <p:cNvPicPr preferRelativeResize="0"/>
          <p:nvPr/>
        </p:nvPicPr>
        <p:blipFill>
          <a:blip r:embed="rId5">
            <a:alphaModFix/>
          </a:blip>
          <a:stretch>
            <a:fillRect/>
          </a:stretch>
        </p:blipFill>
        <p:spPr>
          <a:xfrm>
            <a:off x="311700" y="2358575"/>
            <a:ext cx="1955700" cy="2627525"/>
          </a:xfrm>
          <a:prstGeom prst="rect">
            <a:avLst/>
          </a:prstGeom>
          <a:noFill/>
          <a:ln>
            <a:noFill/>
          </a:ln>
        </p:spPr>
      </p:pic>
      <p:pic>
        <p:nvPicPr>
          <p:cNvPr id="184" name="Google Shape;184;p26"/>
          <p:cNvPicPr preferRelativeResize="0"/>
          <p:nvPr/>
        </p:nvPicPr>
        <p:blipFill>
          <a:blip r:embed="rId6">
            <a:alphaModFix/>
          </a:blip>
          <a:stretch>
            <a:fillRect/>
          </a:stretch>
        </p:blipFill>
        <p:spPr>
          <a:xfrm>
            <a:off x="2419800" y="2358575"/>
            <a:ext cx="2977225" cy="2627525"/>
          </a:xfrm>
          <a:prstGeom prst="rect">
            <a:avLst/>
          </a:prstGeom>
          <a:noFill/>
          <a:ln>
            <a:noFill/>
          </a:ln>
        </p:spPr>
      </p:pic>
      <p:pic>
        <p:nvPicPr>
          <p:cNvPr id="185" name="Google Shape;185;p26"/>
          <p:cNvPicPr preferRelativeResize="0"/>
          <p:nvPr/>
        </p:nvPicPr>
        <p:blipFill>
          <a:blip r:embed="rId7">
            <a:alphaModFix/>
          </a:blip>
          <a:stretch>
            <a:fillRect/>
          </a:stretch>
        </p:blipFill>
        <p:spPr>
          <a:xfrm>
            <a:off x="5549425" y="2363575"/>
            <a:ext cx="2988900" cy="2627525"/>
          </a:xfrm>
          <a:prstGeom prst="rect">
            <a:avLst/>
          </a:prstGeom>
          <a:noFill/>
          <a:ln>
            <a:noFill/>
          </a:ln>
        </p:spPr>
      </p:pic>
      <p:pic>
        <p:nvPicPr>
          <p:cNvPr id="186" name="Google Shape;186;p26"/>
          <p:cNvPicPr preferRelativeResize="0"/>
          <p:nvPr/>
        </p:nvPicPr>
        <p:blipFill>
          <a:blip r:embed="rId8">
            <a:alphaModFix/>
          </a:blip>
          <a:stretch>
            <a:fillRect/>
          </a:stretch>
        </p:blipFill>
        <p:spPr>
          <a:xfrm>
            <a:off x="4668123" y="371660"/>
            <a:ext cx="4285850" cy="18652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92" name="Google Shape;192;p27"/>
          <p:cNvPicPr preferRelativeResize="0"/>
          <p:nvPr/>
        </p:nvPicPr>
        <p:blipFill>
          <a:blip r:embed="rId3">
            <a:alphaModFix/>
          </a:blip>
          <a:stretch>
            <a:fillRect/>
          </a:stretch>
        </p:blipFill>
        <p:spPr>
          <a:xfrm>
            <a:off x="311700" y="952150"/>
            <a:ext cx="4318976" cy="475875"/>
          </a:xfrm>
          <a:prstGeom prst="rect">
            <a:avLst/>
          </a:prstGeom>
          <a:noFill/>
          <a:ln>
            <a:noFill/>
          </a:ln>
        </p:spPr>
      </p:pic>
      <p:pic>
        <p:nvPicPr>
          <p:cNvPr id="193" name="Google Shape;193;p27"/>
          <p:cNvPicPr preferRelativeResize="0"/>
          <p:nvPr/>
        </p:nvPicPr>
        <p:blipFill>
          <a:blip r:embed="rId4">
            <a:alphaModFix/>
          </a:blip>
          <a:stretch>
            <a:fillRect/>
          </a:stretch>
        </p:blipFill>
        <p:spPr>
          <a:xfrm>
            <a:off x="311700" y="1476975"/>
            <a:ext cx="4318976" cy="803055"/>
          </a:xfrm>
          <a:prstGeom prst="rect">
            <a:avLst/>
          </a:prstGeom>
          <a:noFill/>
          <a:ln>
            <a:noFill/>
          </a:ln>
        </p:spPr>
      </p:pic>
      <p:pic>
        <p:nvPicPr>
          <p:cNvPr id="194" name="Google Shape;194;p27"/>
          <p:cNvPicPr preferRelativeResize="0"/>
          <p:nvPr/>
        </p:nvPicPr>
        <p:blipFill>
          <a:blip r:embed="rId5">
            <a:alphaModFix/>
          </a:blip>
          <a:stretch>
            <a:fillRect/>
          </a:stretch>
        </p:blipFill>
        <p:spPr>
          <a:xfrm>
            <a:off x="311700" y="2358575"/>
            <a:ext cx="1901167" cy="2627525"/>
          </a:xfrm>
          <a:prstGeom prst="rect">
            <a:avLst/>
          </a:prstGeom>
          <a:noFill/>
          <a:ln>
            <a:noFill/>
          </a:ln>
        </p:spPr>
      </p:pic>
      <p:pic>
        <p:nvPicPr>
          <p:cNvPr id="195" name="Google Shape;195;p27"/>
          <p:cNvPicPr preferRelativeResize="0"/>
          <p:nvPr/>
        </p:nvPicPr>
        <p:blipFill>
          <a:blip r:embed="rId6">
            <a:alphaModFix/>
          </a:blip>
          <a:stretch>
            <a:fillRect/>
          </a:stretch>
        </p:blipFill>
        <p:spPr>
          <a:xfrm>
            <a:off x="2365275" y="2363575"/>
            <a:ext cx="2924926" cy="2627525"/>
          </a:xfrm>
          <a:prstGeom prst="rect">
            <a:avLst/>
          </a:prstGeom>
          <a:noFill/>
          <a:ln>
            <a:noFill/>
          </a:ln>
        </p:spPr>
      </p:pic>
      <p:pic>
        <p:nvPicPr>
          <p:cNvPr id="196" name="Google Shape;196;p27"/>
          <p:cNvPicPr preferRelativeResize="0"/>
          <p:nvPr/>
        </p:nvPicPr>
        <p:blipFill>
          <a:blip r:embed="rId7">
            <a:alphaModFix/>
          </a:blip>
          <a:stretch>
            <a:fillRect/>
          </a:stretch>
        </p:blipFill>
        <p:spPr>
          <a:xfrm>
            <a:off x="5442600" y="2363575"/>
            <a:ext cx="3133900" cy="2627525"/>
          </a:xfrm>
          <a:prstGeom prst="rect">
            <a:avLst/>
          </a:prstGeom>
          <a:noFill/>
          <a:ln>
            <a:noFill/>
          </a:ln>
        </p:spPr>
      </p:pic>
      <p:pic>
        <p:nvPicPr>
          <p:cNvPr id="197" name="Google Shape;197;p27"/>
          <p:cNvPicPr preferRelativeResize="0"/>
          <p:nvPr/>
        </p:nvPicPr>
        <p:blipFill>
          <a:blip r:embed="rId8">
            <a:alphaModFix/>
          </a:blip>
          <a:stretch>
            <a:fillRect/>
          </a:stretch>
        </p:blipFill>
        <p:spPr>
          <a:xfrm>
            <a:off x="4672873" y="435338"/>
            <a:ext cx="4318975" cy="18406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203" name="Google Shape;203;p28"/>
          <p:cNvPicPr preferRelativeResize="0"/>
          <p:nvPr/>
        </p:nvPicPr>
        <p:blipFill>
          <a:blip r:embed="rId3">
            <a:alphaModFix/>
          </a:blip>
          <a:stretch>
            <a:fillRect/>
          </a:stretch>
        </p:blipFill>
        <p:spPr>
          <a:xfrm>
            <a:off x="311700" y="969475"/>
            <a:ext cx="4285850" cy="396483"/>
          </a:xfrm>
          <a:prstGeom prst="rect">
            <a:avLst/>
          </a:prstGeom>
          <a:noFill/>
          <a:ln>
            <a:noFill/>
          </a:ln>
        </p:spPr>
      </p:pic>
      <p:pic>
        <p:nvPicPr>
          <p:cNvPr id="204" name="Google Shape;204;p28"/>
          <p:cNvPicPr preferRelativeResize="0"/>
          <p:nvPr/>
        </p:nvPicPr>
        <p:blipFill>
          <a:blip r:embed="rId4">
            <a:alphaModFix/>
          </a:blip>
          <a:stretch>
            <a:fillRect/>
          </a:stretch>
        </p:blipFill>
        <p:spPr>
          <a:xfrm>
            <a:off x="311700" y="1438925"/>
            <a:ext cx="4285850" cy="816333"/>
          </a:xfrm>
          <a:prstGeom prst="rect">
            <a:avLst/>
          </a:prstGeom>
          <a:noFill/>
          <a:ln>
            <a:noFill/>
          </a:ln>
        </p:spPr>
      </p:pic>
      <p:pic>
        <p:nvPicPr>
          <p:cNvPr id="205" name="Google Shape;205;p28"/>
          <p:cNvPicPr preferRelativeResize="0"/>
          <p:nvPr/>
        </p:nvPicPr>
        <p:blipFill>
          <a:blip r:embed="rId5">
            <a:alphaModFix/>
          </a:blip>
          <a:stretch>
            <a:fillRect/>
          </a:stretch>
        </p:blipFill>
        <p:spPr>
          <a:xfrm>
            <a:off x="311700" y="2328225"/>
            <a:ext cx="1984250" cy="2657875"/>
          </a:xfrm>
          <a:prstGeom prst="rect">
            <a:avLst/>
          </a:prstGeom>
          <a:noFill/>
          <a:ln>
            <a:noFill/>
          </a:ln>
        </p:spPr>
      </p:pic>
      <p:pic>
        <p:nvPicPr>
          <p:cNvPr id="206" name="Google Shape;206;p28"/>
          <p:cNvPicPr preferRelativeResize="0"/>
          <p:nvPr/>
        </p:nvPicPr>
        <p:blipFill>
          <a:blip r:embed="rId6">
            <a:alphaModFix/>
          </a:blip>
          <a:stretch>
            <a:fillRect/>
          </a:stretch>
        </p:blipFill>
        <p:spPr>
          <a:xfrm>
            <a:off x="2448350" y="2328224"/>
            <a:ext cx="2948675" cy="2657875"/>
          </a:xfrm>
          <a:prstGeom prst="rect">
            <a:avLst/>
          </a:prstGeom>
          <a:noFill/>
          <a:ln>
            <a:noFill/>
          </a:ln>
        </p:spPr>
      </p:pic>
      <p:pic>
        <p:nvPicPr>
          <p:cNvPr id="207" name="Google Shape;207;p28"/>
          <p:cNvPicPr preferRelativeResize="0"/>
          <p:nvPr/>
        </p:nvPicPr>
        <p:blipFill>
          <a:blip r:embed="rId7">
            <a:alphaModFix/>
          </a:blip>
          <a:stretch>
            <a:fillRect/>
          </a:stretch>
        </p:blipFill>
        <p:spPr>
          <a:xfrm>
            <a:off x="5549425" y="2333225"/>
            <a:ext cx="3203075" cy="2657875"/>
          </a:xfrm>
          <a:prstGeom prst="rect">
            <a:avLst/>
          </a:prstGeom>
          <a:noFill/>
          <a:ln>
            <a:noFill/>
          </a:ln>
        </p:spPr>
      </p:pic>
      <p:pic>
        <p:nvPicPr>
          <p:cNvPr id="208" name="Google Shape;208;p28"/>
          <p:cNvPicPr preferRelativeResize="0"/>
          <p:nvPr/>
        </p:nvPicPr>
        <p:blipFill>
          <a:blip r:embed="rId8">
            <a:alphaModFix/>
          </a:blip>
          <a:stretch>
            <a:fillRect/>
          </a:stretch>
        </p:blipFill>
        <p:spPr>
          <a:xfrm>
            <a:off x="4648373" y="471698"/>
            <a:ext cx="4446726" cy="1783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568350" y="20378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14" name="Google Shape;214;p29"/>
          <p:cNvSpPr txBox="1"/>
          <p:nvPr/>
        </p:nvSpPr>
        <p:spPr>
          <a:xfrm>
            <a:off x="2492700" y="3108075"/>
            <a:ext cx="4158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Group 4: </a:t>
            </a:r>
            <a:endParaRPr sz="1600">
              <a:solidFill>
                <a:schemeClr val="accent3"/>
              </a:solidFill>
              <a:latin typeface="Average"/>
              <a:ea typeface="Average"/>
              <a:cs typeface="Average"/>
              <a:sym typeface="Average"/>
            </a:endParaRPr>
          </a:p>
          <a:p>
            <a:pPr indent="457200" lvl="0" marL="0" rtl="0" algn="l">
              <a:spcBef>
                <a:spcPts val="0"/>
              </a:spcBef>
              <a:spcAft>
                <a:spcPts val="0"/>
              </a:spcAft>
              <a:buNone/>
            </a:pPr>
            <a:r>
              <a:rPr lang="en" sz="1600">
                <a:solidFill>
                  <a:schemeClr val="accent3"/>
                </a:solidFill>
                <a:latin typeface="Average"/>
                <a:ea typeface="Average"/>
                <a:cs typeface="Average"/>
                <a:sym typeface="Average"/>
              </a:rPr>
              <a:t>Kasha Muzila - kmuzila@berkeley.edu</a:t>
            </a:r>
            <a:endParaRPr sz="1600">
              <a:solidFill>
                <a:schemeClr val="accent3"/>
              </a:solidFill>
              <a:latin typeface="Average"/>
              <a:ea typeface="Average"/>
              <a:cs typeface="Average"/>
              <a:sym typeface="Average"/>
            </a:endParaRPr>
          </a:p>
          <a:p>
            <a:pPr indent="457200" lvl="0" marL="0" rtl="0" algn="l">
              <a:spcBef>
                <a:spcPts val="0"/>
              </a:spcBef>
              <a:spcAft>
                <a:spcPts val="0"/>
              </a:spcAft>
              <a:buNone/>
            </a:pPr>
            <a:r>
              <a:rPr lang="en" sz="1600">
                <a:solidFill>
                  <a:schemeClr val="accent3"/>
                </a:solidFill>
                <a:latin typeface="Average"/>
                <a:ea typeface="Average"/>
                <a:cs typeface="Average"/>
                <a:sym typeface="Average"/>
              </a:rPr>
              <a:t>Karl Eirich - keirich@berkeley.edu</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7" name="Google Shape;67;p1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Visualize results from the 2021 World Cheese Awards </a:t>
            </a:r>
            <a:endParaRPr/>
          </a:p>
          <a:p>
            <a:pPr indent="-342900" lvl="0" marL="457200" rtl="0" algn="l">
              <a:spcBef>
                <a:spcPts val="0"/>
              </a:spcBef>
              <a:spcAft>
                <a:spcPts val="0"/>
              </a:spcAft>
              <a:buSzPts val="1800"/>
              <a:buChar char="●"/>
            </a:pPr>
            <a:r>
              <a:rPr lang="en"/>
              <a:t>Website includes 1,700 entries:</a:t>
            </a:r>
            <a:endParaRPr/>
          </a:p>
          <a:p>
            <a:pPr indent="-317500" lvl="1" marL="914400" rtl="0" algn="l">
              <a:spcBef>
                <a:spcPts val="0"/>
              </a:spcBef>
              <a:spcAft>
                <a:spcPts val="0"/>
              </a:spcAft>
              <a:buSzPts val="1400"/>
              <a:buChar char="○"/>
            </a:pPr>
            <a:r>
              <a:rPr lang="en"/>
              <a:t>Companies</a:t>
            </a:r>
            <a:endParaRPr/>
          </a:p>
          <a:p>
            <a:pPr indent="-317500" lvl="1" marL="914400" rtl="0" algn="l">
              <a:spcBef>
                <a:spcPts val="0"/>
              </a:spcBef>
              <a:spcAft>
                <a:spcPts val="0"/>
              </a:spcAft>
              <a:buSzPts val="1400"/>
              <a:buChar char="○"/>
            </a:pPr>
            <a:r>
              <a:rPr lang="en"/>
              <a:t>Cheese names</a:t>
            </a:r>
            <a:endParaRPr/>
          </a:p>
          <a:p>
            <a:pPr indent="-317500" lvl="1" marL="914400" rtl="0" algn="l">
              <a:spcBef>
                <a:spcPts val="0"/>
              </a:spcBef>
              <a:spcAft>
                <a:spcPts val="0"/>
              </a:spcAft>
              <a:buSzPts val="1400"/>
              <a:buChar char="○"/>
            </a:pPr>
            <a:r>
              <a:rPr lang="en"/>
              <a:t>Rank</a:t>
            </a:r>
            <a:endParaRPr/>
          </a:p>
          <a:p>
            <a:pPr indent="-317500" lvl="1" marL="914400" rtl="0" algn="l">
              <a:spcBef>
                <a:spcPts val="0"/>
              </a:spcBef>
              <a:spcAft>
                <a:spcPts val="0"/>
              </a:spcAft>
              <a:buSzPts val="1400"/>
              <a:buChar char="○"/>
            </a:pPr>
            <a:r>
              <a:rPr lang="en"/>
              <a:t>Product name</a:t>
            </a:r>
            <a:endParaRPr/>
          </a:p>
          <a:p>
            <a:pPr indent="-317500" lvl="1" marL="914400" rtl="0" algn="l">
              <a:spcBef>
                <a:spcPts val="0"/>
              </a:spcBef>
              <a:spcAft>
                <a:spcPts val="0"/>
              </a:spcAft>
              <a:buSzPts val="1400"/>
              <a:buChar char="○"/>
            </a:pPr>
            <a:r>
              <a:rPr lang="en"/>
              <a:t>Category</a:t>
            </a:r>
            <a:endParaRPr/>
          </a:p>
          <a:p>
            <a:pPr indent="-317500" lvl="1" marL="914400" rtl="0" algn="l">
              <a:spcBef>
                <a:spcPts val="0"/>
              </a:spcBef>
              <a:spcAft>
                <a:spcPts val="0"/>
              </a:spcAft>
              <a:buSzPts val="1400"/>
              <a:buChar char="○"/>
            </a:pPr>
            <a:r>
              <a:rPr lang="en"/>
              <a:t>Country</a:t>
            </a:r>
            <a:endParaRPr/>
          </a:p>
          <a:p>
            <a:pPr indent="-317500" lvl="1" marL="914400" rtl="0" algn="l">
              <a:spcBef>
                <a:spcPts val="0"/>
              </a:spcBef>
              <a:spcAft>
                <a:spcPts val="0"/>
              </a:spcAft>
              <a:buSzPts val="1400"/>
              <a:buChar char="○"/>
            </a:pPr>
            <a:r>
              <a:rPr lang="en"/>
              <a:t>County </a:t>
            </a:r>
            <a:endParaRPr/>
          </a:p>
        </p:txBody>
      </p:sp>
      <p:pic>
        <p:nvPicPr>
          <p:cNvPr id="68" name="Google Shape;68;p14"/>
          <p:cNvPicPr preferRelativeResize="0"/>
          <p:nvPr/>
        </p:nvPicPr>
        <p:blipFill>
          <a:blip r:embed="rId3">
            <a:alphaModFix/>
          </a:blip>
          <a:stretch>
            <a:fillRect/>
          </a:stretch>
        </p:blipFill>
        <p:spPr>
          <a:xfrm>
            <a:off x="4633925" y="989200"/>
            <a:ext cx="4267200" cy="3470715"/>
          </a:xfrm>
          <a:prstGeom prst="rect">
            <a:avLst/>
          </a:prstGeom>
          <a:noFill/>
          <a:ln>
            <a:noFill/>
          </a:ln>
        </p:spPr>
      </p:pic>
      <p:sp>
        <p:nvSpPr>
          <p:cNvPr id="69" name="Google Shape;69;p14"/>
          <p:cNvSpPr txBox="1"/>
          <p:nvPr/>
        </p:nvSpPr>
        <p:spPr>
          <a:xfrm>
            <a:off x="4633925" y="4527900"/>
            <a:ext cx="426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https://worldcheeseawards.com/wca-results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Code Work</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Group server and flask app have been created</a:t>
            </a:r>
            <a:endParaRPr/>
          </a:p>
          <a:p>
            <a:pPr indent="-342900" lvl="0" marL="457200" rtl="0" algn="l">
              <a:spcBef>
                <a:spcPts val="0"/>
              </a:spcBef>
              <a:spcAft>
                <a:spcPts val="0"/>
              </a:spcAft>
              <a:buSzPts val="1800"/>
              <a:buChar char="●"/>
            </a:pPr>
            <a:r>
              <a:rPr lang="en"/>
              <a:t>Currently working on developing the frontend and adding graphs</a:t>
            </a:r>
            <a:endParaRPr/>
          </a:p>
          <a:p>
            <a:pPr indent="-317500" lvl="1" marL="914400" rtl="0" algn="l">
              <a:spcBef>
                <a:spcPts val="0"/>
              </a:spcBef>
              <a:spcAft>
                <a:spcPts val="0"/>
              </a:spcAft>
              <a:buSzPts val="1400"/>
              <a:buChar char="○"/>
            </a:pPr>
            <a:r>
              <a:rPr lang="en"/>
              <a:t>We are planning to adding the </a:t>
            </a:r>
            <a:r>
              <a:rPr lang="en"/>
              <a:t>interactions</a:t>
            </a:r>
            <a:r>
              <a:rPr lang="en"/>
              <a:t> demonstrated below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81" name="Google Shape;81;p16"/>
          <p:cNvPicPr preferRelativeResize="0"/>
          <p:nvPr/>
        </p:nvPicPr>
        <p:blipFill>
          <a:blip r:embed="rId3">
            <a:alphaModFix/>
          </a:blip>
          <a:stretch>
            <a:fillRect/>
          </a:stretch>
        </p:blipFill>
        <p:spPr>
          <a:xfrm>
            <a:off x="311695" y="1454450"/>
            <a:ext cx="4644400" cy="928875"/>
          </a:xfrm>
          <a:prstGeom prst="rect">
            <a:avLst/>
          </a:prstGeom>
          <a:noFill/>
          <a:ln>
            <a:noFill/>
          </a:ln>
        </p:spPr>
      </p:pic>
      <p:pic>
        <p:nvPicPr>
          <p:cNvPr id="82" name="Google Shape;82;p16"/>
          <p:cNvPicPr preferRelativeResize="0"/>
          <p:nvPr/>
        </p:nvPicPr>
        <p:blipFill>
          <a:blip r:embed="rId4">
            <a:alphaModFix/>
          </a:blip>
          <a:stretch>
            <a:fillRect/>
          </a:stretch>
        </p:blipFill>
        <p:spPr>
          <a:xfrm>
            <a:off x="311700" y="1017725"/>
            <a:ext cx="3458926" cy="365625"/>
          </a:xfrm>
          <a:prstGeom prst="rect">
            <a:avLst/>
          </a:prstGeom>
          <a:noFill/>
          <a:ln>
            <a:noFill/>
          </a:ln>
        </p:spPr>
      </p:pic>
      <p:pic>
        <p:nvPicPr>
          <p:cNvPr id="83" name="Google Shape;83;p16"/>
          <p:cNvPicPr preferRelativeResize="0"/>
          <p:nvPr/>
        </p:nvPicPr>
        <p:blipFill>
          <a:blip r:embed="rId5">
            <a:alphaModFix/>
          </a:blip>
          <a:stretch>
            <a:fillRect/>
          </a:stretch>
        </p:blipFill>
        <p:spPr>
          <a:xfrm>
            <a:off x="311700" y="2383325"/>
            <a:ext cx="1899508" cy="2708750"/>
          </a:xfrm>
          <a:prstGeom prst="rect">
            <a:avLst/>
          </a:prstGeom>
          <a:noFill/>
          <a:ln>
            <a:noFill/>
          </a:ln>
        </p:spPr>
      </p:pic>
      <p:pic>
        <p:nvPicPr>
          <p:cNvPr id="84" name="Google Shape;84;p16"/>
          <p:cNvPicPr preferRelativeResize="0"/>
          <p:nvPr/>
        </p:nvPicPr>
        <p:blipFill>
          <a:blip r:embed="rId6">
            <a:alphaModFix/>
          </a:blip>
          <a:stretch>
            <a:fillRect/>
          </a:stretch>
        </p:blipFill>
        <p:spPr>
          <a:xfrm>
            <a:off x="4965575" y="579675"/>
            <a:ext cx="4178425" cy="1803650"/>
          </a:xfrm>
          <a:prstGeom prst="rect">
            <a:avLst/>
          </a:prstGeom>
          <a:noFill/>
          <a:ln>
            <a:noFill/>
          </a:ln>
        </p:spPr>
      </p:pic>
      <p:pic>
        <p:nvPicPr>
          <p:cNvPr id="85" name="Google Shape;85;p16"/>
          <p:cNvPicPr preferRelativeResize="0"/>
          <p:nvPr/>
        </p:nvPicPr>
        <p:blipFill>
          <a:blip r:embed="rId7">
            <a:alphaModFix/>
          </a:blip>
          <a:stretch>
            <a:fillRect/>
          </a:stretch>
        </p:blipFill>
        <p:spPr>
          <a:xfrm>
            <a:off x="5566776" y="2383324"/>
            <a:ext cx="3156499" cy="2708749"/>
          </a:xfrm>
          <a:prstGeom prst="rect">
            <a:avLst/>
          </a:prstGeom>
          <a:noFill/>
          <a:ln>
            <a:noFill/>
          </a:ln>
        </p:spPr>
      </p:pic>
      <p:pic>
        <p:nvPicPr>
          <p:cNvPr id="86" name="Google Shape;86;p16"/>
          <p:cNvPicPr preferRelativeResize="0"/>
          <p:nvPr/>
        </p:nvPicPr>
        <p:blipFill>
          <a:blip r:embed="rId8">
            <a:alphaModFix/>
          </a:blip>
          <a:stretch>
            <a:fillRect/>
          </a:stretch>
        </p:blipFill>
        <p:spPr>
          <a:xfrm>
            <a:off x="2304150" y="2383325"/>
            <a:ext cx="3172294" cy="270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92" name="Google Shape;92;p17"/>
          <p:cNvPicPr preferRelativeResize="0"/>
          <p:nvPr/>
        </p:nvPicPr>
        <p:blipFill>
          <a:blip r:embed="rId3">
            <a:alphaModFix/>
          </a:blip>
          <a:stretch>
            <a:fillRect/>
          </a:stretch>
        </p:blipFill>
        <p:spPr>
          <a:xfrm>
            <a:off x="395075" y="1066725"/>
            <a:ext cx="3779175" cy="391150"/>
          </a:xfrm>
          <a:prstGeom prst="rect">
            <a:avLst/>
          </a:prstGeom>
          <a:noFill/>
          <a:ln>
            <a:noFill/>
          </a:ln>
        </p:spPr>
      </p:pic>
      <p:pic>
        <p:nvPicPr>
          <p:cNvPr id="93" name="Google Shape;93;p17"/>
          <p:cNvPicPr preferRelativeResize="0"/>
          <p:nvPr/>
        </p:nvPicPr>
        <p:blipFill>
          <a:blip r:embed="rId4">
            <a:alphaModFix/>
          </a:blip>
          <a:stretch>
            <a:fillRect/>
          </a:stretch>
        </p:blipFill>
        <p:spPr>
          <a:xfrm>
            <a:off x="1265064" y="1506875"/>
            <a:ext cx="6390785" cy="1278150"/>
          </a:xfrm>
          <a:prstGeom prst="rect">
            <a:avLst/>
          </a:prstGeom>
          <a:noFill/>
          <a:ln>
            <a:noFill/>
          </a:ln>
        </p:spPr>
      </p:pic>
      <p:pic>
        <p:nvPicPr>
          <p:cNvPr id="94" name="Google Shape;94;p17"/>
          <p:cNvPicPr preferRelativeResize="0"/>
          <p:nvPr/>
        </p:nvPicPr>
        <p:blipFill>
          <a:blip r:embed="rId5">
            <a:alphaModFix/>
          </a:blip>
          <a:stretch>
            <a:fillRect/>
          </a:stretch>
        </p:blipFill>
        <p:spPr>
          <a:xfrm>
            <a:off x="1257363" y="3492050"/>
            <a:ext cx="6406201" cy="1278149"/>
          </a:xfrm>
          <a:prstGeom prst="rect">
            <a:avLst/>
          </a:prstGeom>
          <a:noFill/>
          <a:ln>
            <a:noFill/>
          </a:ln>
        </p:spPr>
      </p:pic>
      <p:sp>
        <p:nvSpPr>
          <p:cNvPr id="95" name="Google Shape;95;p17"/>
          <p:cNvSpPr/>
          <p:nvPr/>
        </p:nvSpPr>
        <p:spPr>
          <a:xfrm>
            <a:off x="4200100" y="2849600"/>
            <a:ext cx="5040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01" name="Google Shape;101;p18"/>
          <p:cNvPicPr preferRelativeResize="0"/>
          <p:nvPr/>
        </p:nvPicPr>
        <p:blipFill>
          <a:blip r:embed="rId3">
            <a:alphaModFix/>
          </a:blip>
          <a:stretch>
            <a:fillRect/>
          </a:stretch>
        </p:blipFill>
        <p:spPr>
          <a:xfrm>
            <a:off x="395075" y="1066725"/>
            <a:ext cx="3779175" cy="391150"/>
          </a:xfrm>
          <a:prstGeom prst="rect">
            <a:avLst/>
          </a:prstGeom>
          <a:noFill/>
          <a:ln>
            <a:noFill/>
          </a:ln>
        </p:spPr>
      </p:pic>
      <p:pic>
        <p:nvPicPr>
          <p:cNvPr id="102" name="Google Shape;102;p18"/>
          <p:cNvPicPr preferRelativeResize="0"/>
          <p:nvPr/>
        </p:nvPicPr>
        <p:blipFill>
          <a:blip r:embed="rId4">
            <a:alphaModFix/>
          </a:blip>
          <a:stretch>
            <a:fillRect/>
          </a:stretch>
        </p:blipFill>
        <p:spPr>
          <a:xfrm>
            <a:off x="1604025" y="1789500"/>
            <a:ext cx="2079843" cy="2965925"/>
          </a:xfrm>
          <a:prstGeom prst="rect">
            <a:avLst/>
          </a:prstGeom>
          <a:noFill/>
          <a:ln>
            <a:noFill/>
          </a:ln>
        </p:spPr>
      </p:pic>
      <p:pic>
        <p:nvPicPr>
          <p:cNvPr id="103" name="Google Shape;103;p18"/>
          <p:cNvPicPr preferRelativeResize="0"/>
          <p:nvPr/>
        </p:nvPicPr>
        <p:blipFill>
          <a:blip r:embed="rId5">
            <a:alphaModFix/>
          </a:blip>
          <a:stretch>
            <a:fillRect/>
          </a:stretch>
        </p:blipFill>
        <p:spPr>
          <a:xfrm>
            <a:off x="5237750" y="1789488"/>
            <a:ext cx="2303025" cy="2965925"/>
          </a:xfrm>
          <a:prstGeom prst="rect">
            <a:avLst/>
          </a:prstGeom>
          <a:noFill/>
          <a:ln>
            <a:noFill/>
          </a:ln>
        </p:spPr>
      </p:pic>
      <p:sp>
        <p:nvSpPr>
          <p:cNvPr id="104" name="Google Shape;104;p18"/>
          <p:cNvSpPr/>
          <p:nvPr/>
        </p:nvSpPr>
        <p:spPr>
          <a:xfrm>
            <a:off x="3999775" y="3082225"/>
            <a:ext cx="9327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10" name="Google Shape;110;p19"/>
          <p:cNvPicPr preferRelativeResize="0"/>
          <p:nvPr/>
        </p:nvPicPr>
        <p:blipFill>
          <a:blip r:embed="rId3">
            <a:alphaModFix/>
          </a:blip>
          <a:stretch>
            <a:fillRect/>
          </a:stretch>
        </p:blipFill>
        <p:spPr>
          <a:xfrm>
            <a:off x="395075" y="1066725"/>
            <a:ext cx="3779175" cy="391150"/>
          </a:xfrm>
          <a:prstGeom prst="rect">
            <a:avLst/>
          </a:prstGeom>
          <a:noFill/>
          <a:ln>
            <a:noFill/>
          </a:ln>
        </p:spPr>
      </p:pic>
      <p:pic>
        <p:nvPicPr>
          <p:cNvPr id="111" name="Google Shape;111;p19"/>
          <p:cNvPicPr preferRelativeResize="0"/>
          <p:nvPr/>
        </p:nvPicPr>
        <p:blipFill>
          <a:blip r:embed="rId4">
            <a:alphaModFix/>
          </a:blip>
          <a:stretch>
            <a:fillRect/>
          </a:stretch>
        </p:blipFill>
        <p:spPr>
          <a:xfrm>
            <a:off x="5192525" y="2087675"/>
            <a:ext cx="3841850" cy="1608100"/>
          </a:xfrm>
          <a:prstGeom prst="rect">
            <a:avLst/>
          </a:prstGeom>
          <a:noFill/>
          <a:ln>
            <a:noFill/>
          </a:ln>
        </p:spPr>
      </p:pic>
      <p:pic>
        <p:nvPicPr>
          <p:cNvPr id="112" name="Google Shape;112;p19"/>
          <p:cNvPicPr preferRelativeResize="0"/>
          <p:nvPr/>
        </p:nvPicPr>
        <p:blipFill>
          <a:blip r:embed="rId5">
            <a:alphaModFix/>
          </a:blip>
          <a:stretch>
            <a:fillRect/>
          </a:stretch>
        </p:blipFill>
        <p:spPr>
          <a:xfrm>
            <a:off x="80525" y="2087675"/>
            <a:ext cx="3725400" cy="1608100"/>
          </a:xfrm>
          <a:prstGeom prst="rect">
            <a:avLst/>
          </a:prstGeom>
          <a:noFill/>
          <a:ln>
            <a:noFill/>
          </a:ln>
        </p:spPr>
      </p:pic>
      <p:sp>
        <p:nvSpPr>
          <p:cNvPr id="113" name="Google Shape;113;p19"/>
          <p:cNvSpPr/>
          <p:nvPr/>
        </p:nvSpPr>
        <p:spPr>
          <a:xfrm>
            <a:off x="3986850" y="2720375"/>
            <a:ext cx="1009800" cy="46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19" name="Google Shape;119;p20"/>
          <p:cNvPicPr preferRelativeResize="0"/>
          <p:nvPr/>
        </p:nvPicPr>
        <p:blipFill>
          <a:blip r:embed="rId3">
            <a:alphaModFix/>
          </a:blip>
          <a:stretch>
            <a:fillRect/>
          </a:stretch>
        </p:blipFill>
        <p:spPr>
          <a:xfrm>
            <a:off x="395075" y="1066725"/>
            <a:ext cx="3779175" cy="391150"/>
          </a:xfrm>
          <a:prstGeom prst="rect">
            <a:avLst/>
          </a:prstGeom>
          <a:noFill/>
          <a:ln>
            <a:noFill/>
          </a:ln>
        </p:spPr>
      </p:pic>
      <p:sp>
        <p:nvSpPr>
          <p:cNvPr id="120" name="Google Shape;120;p20"/>
          <p:cNvSpPr/>
          <p:nvPr/>
        </p:nvSpPr>
        <p:spPr>
          <a:xfrm>
            <a:off x="3986850" y="2720375"/>
            <a:ext cx="1009800" cy="46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0"/>
          <p:cNvPicPr preferRelativeResize="0"/>
          <p:nvPr/>
        </p:nvPicPr>
        <p:blipFill>
          <a:blip r:embed="rId4">
            <a:alphaModFix/>
          </a:blip>
          <a:stretch>
            <a:fillRect/>
          </a:stretch>
        </p:blipFill>
        <p:spPr>
          <a:xfrm>
            <a:off x="563700" y="1911625"/>
            <a:ext cx="3172294" cy="2708750"/>
          </a:xfrm>
          <a:prstGeom prst="rect">
            <a:avLst/>
          </a:prstGeom>
          <a:noFill/>
          <a:ln>
            <a:noFill/>
          </a:ln>
        </p:spPr>
      </p:pic>
      <p:pic>
        <p:nvPicPr>
          <p:cNvPr id="122" name="Google Shape;122;p20"/>
          <p:cNvPicPr preferRelativeResize="0"/>
          <p:nvPr/>
        </p:nvPicPr>
        <p:blipFill>
          <a:blip r:embed="rId5">
            <a:alphaModFix/>
          </a:blip>
          <a:stretch>
            <a:fillRect/>
          </a:stretch>
        </p:blipFill>
        <p:spPr>
          <a:xfrm>
            <a:off x="5247500" y="1911625"/>
            <a:ext cx="3058447" cy="270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 </a:t>
            </a:r>
            <a:endParaRPr/>
          </a:p>
        </p:txBody>
      </p:sp>
      <p:pic>
        <p:nvPicPr>
          <p:cNvPr id="128" name="Google Shape;128;p21"/>
          <p:cNvPicPr preferRelativeResize="0"/>
          <p:nvPr/>
        </p:nvPicPr>
        <p:blipFill>
          <a:blip r:embed="rId3">
            <a:alphaModFix/>
          </a:blip>
          <a:stretch>
            <a:fillRect/>
          </a:stretch>
        </p:blipFill>
        <p:spPr>
          <a:xfrm>
            <a:off x="395075" y="1066725"/>
            <a:ext cx="3779175" cy="391150"/>
          </a:xfrm>
          <a:prstGeom prst="rect">
            <a:avLst/>
          </a:prstGeom>
          <a:noFill/>
          <a:ln>
            <a:noFill/>
          </a:ln>
        </p:spPr>
      </p:pic>
      <p:sp>
        <p:nvSpPr>
          <p:cNvPr id="129" name="Google Shape;129;p21"/>
          <p:cNvSpPr/>
          <p:nvPr/>
        </p:nvSpPr>
        <p:spPr>
          <a:xfrm>
            <a:off x="3986850" y="2720375"/>
            <a:ext cx="1009800" cy="46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1"/>
          <p:cNvPicPr preferRelativeResize="0"/>
          <p:nvPr/>
        </p:nvPicPr>
        <p:blipFill>
          <a:blip r:embed="rId4">
            <a:alphaModFix/>
          </a:blip>
          <a:stretch>
            <a:fillRect/>
          </a:stretch>
        </p:blipFill>
        <p:spPr>
          <a:xfrm>
            <a:off x="402225" y="1783975"/>
            <a:ext cx="3380528" cy="2901000"/>
          </a:xfrm>
          <a:prstGeom prst="rect">
            <a:avLst/>
          </a:prstGeom>
          <a:noFill/>
          <a:ln>
            <a:noFill/>
          </a:ln>
        </p:spPr>
      </p:pic>
      <p:pic>
        <p:nvPicPr>
          <p:cNvPr id="131" name="Google Shape;131;p21"/>
          <p:cNvPicPr preferRelativeResize="0"/>
          <p:nvPr/>
        </p:nvPicPr>
        <p:blipFill>
          <a:blip r:embed="rId5">
            <a:alphaModFix/>
          </a:blip>
          <a:stretch>
            <a:fillRect/>
          </a:stretch>
        </p:blipFill>
        <p:spPr>
          <a:xfrm>
            <a:off x="5200750" y="1783975"/>
            <a:ext cx="3503437" cy="2901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