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1EC7ED-F24D-4175-8F08-424DA6067873}">
          <p14:sldIdLst>
            <p14:sldId id="256"/>
            <p14:sldId id="257"/>
            <p14:sldId id="258"/>
            <p14:sldId id="259"/>
            <p14:sldId id="261"/>
            <p14:sldId id="262"/>
            <p14:sldId id="263"/>
            <p14:sldId id="264"/>
            <p14:sldId id="265"/>
            <p14:sldId id="266"/>
            <p14:sldId id="267"/>
            <p14:sldId id="268"/>
            <p14:sldId id="269"/>
            <p14:sldId id="271"/>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73209-F5D3-44EE-AD6B-107C35AF1338}"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206E7-521B-4128-89EC-EF37A840A775}" type="slidenum">
              <a:rPr lang="en-US" smtClean="0"/>
              <a:t>‹#›</a:t>
            </a:fld>
            <a:endParaRPr lang="en-US"/>
          </a:p>
        </p:txBody>
      </p:sp>
    </p:spTree>
    <p:extLst>
      <p:ext uri="{BB962C8B-B14F-4D97-AF65-F5344CB8AC3E}">
        <p14:creationId xmlns:p14="http://schemas.microsoft.com/office/powerpoint/2010/main" val="4104806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databases, and transaction processing (transaction management), snapshot isolation is a guarantee that all reads made in a transaction will see a consistent snapshot of the database (in practice it reads the last committed values that existed at the time it started), and the transaction itself will successfully ..</a:t>
            </a:r>
          </a:p>
          <a:p>
            <a:endParaRPr lang="en-US" dirty="0" smtClean="0"/>
          </a:p>
          <a:p>
            <a:r>
              <a:rPr lang="en-US" dirty="0" err="1" smtClean="0"/>
              <a:t>Serializability</a:t>
            </a:r>
            <a:r>
              <a:rPr lang="en-US" dirty="0" smtClean="0"/>
              <a:t> of a schedule means equivalence (in the outcome, the database state, data values) to a serial schedule (i.e., sequential with no transaction overlap in time) with the same transactions. It is the major criterion for the correctness of concurrent transactions' schedule, and thus supported in all general purpose database systems</a:t>
            </a:r>
            <a:endParaRPr lang="en-US" dirty="0"/>
          </a:p>
        </p:txBody>
      </p:sp>
      <p:sp>
        <p:nvSpPr>
          <p:cNvPr id="4" name="Slide Number Placeholder 3"/>
          <p:cNvSpPr>
            <a:spLocks noGrp="1"/>
          </p:cNvSpPr>
          <p:nvPr>
            <p:ph type="sldNum" sz="quarter" idx="10"/>
          </p:nvPr>
        </p:nvSpPr>
        <p:spPr/>
        <p:txBody>
          <a:bodyPr/>
          <a:lstStyle/>
          <a:p>
            <a:fld id="{366206E7-521B-4128-89EC-EF37A840A775}" type="slidenum">
              <a:rPr lang="en-US" smtClean="0"/>
              <a:t>10</a:t>
            </a:fld>
            <a:endParaRPr lang="en-US"/>
          </a:p>
        </p:txBody>
      </p:sp>
    </p:spTree>
    <p:extLst>
      <p:ext uri="{BB962C8B-B14F-4D97-AF65-F5344CB8AC3E}">
        <p14:creationId xmlns:p14="http://schemas.microsoft.com/office/powerpoint/2010/main" val="193546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72616D-FDB0-4FC7-9888-37F50E76E6F4}"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31424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2616D-FDB0-4FC7-9888-37F50E76E6F4}"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302265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2616D-FDB0-4FC7-9888-37F50E76E6F4}"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188860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72616D-FDB0-4FC7-9888-37F50E76E6F4}"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367438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72616D-FDB0-4FC7-9888-37F50E76E6F4}"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173915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72616D-FDB0-4FC7-9888-37F50E76E6F4}"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337066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72616D-FDB0-4FC7-9888-37F50E76E6F4}"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282328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72616D-FDB0-4FC7-9888-37F50E76E6F4}"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102430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2616D-FDB0-4FC7-9888-37F50E76E6F4}"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246215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72616D-FDB0-4FC7-9888-37F50E76E6F4}"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150848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72616D-FDB0-4FC7-9888-37F50E76E6F4}"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EDD0C-E2F9-40F9-BCB5-009A735E9390}" type="slidenum">
              <a:rPr lang="en-US" smtClean="0"/>
              <a:t>‹#›</a:t>
            </a:fld>
            <a:endParaRPr lang="en-US"/>
          </a:p>
        </p:txBody>
      </p:sp>
    </p:spTree>
    <p:extLst>
      <p:ext uri="{BB962C8B-B14F-4D97-AF65-F5344CB8AC3E}">
        <p14:creationId xmlns:p14="http://schemas.microsoft.com/office/powerpoint/2010/main" val="106548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2616D-FDB0-4FC7-9888-37F50E76E6F4}" type="datetimeFigureOut">
              <a:rPr lang="en-US" smtClean="0"/>
              <a:t>4/19/2019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EDD0C-E2F9-40F9-BCB5-009A735E9390}" type="slidenum">
              <a:rPr lang="en-US" smtClean="0"/>
              <a:t>‹#›</a:t>
            </a:fld>
            <a:endParaRPr lang="en-US"/>
          </a:p>
        </p:txBody>
      </p:sp>
    </p:spTree>
    <p:extLst>
      <p:ext uri="{BB962C8B-B14F-4D97-AF65-F5344CB8AC3E}">
        <p14:creationId xmlns:p14="http://schemas.microsoft.com/office/powerpoint/2010/main" val="153770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AWS Database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4440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86" y="140495"/>
            <a:ext cx="10515600" cy="1325563"/>
          </a:xfrm>
        </p:spPr>
        <p:txBody>
          <a:bodyPr/>
          <a:lstStyle/>
          <a:p>
            <a:r>
              <a:rPr lang="en-US" dirty="0" smtClean="0"/>
              <a:t>ACID </a:t>
            </a:r>
            <a:endParaRPr lang="en-US" dirty="0"/>
          </a:p>
        </p:txBody>
      </p:sp>
      <p:sp>
        <p:nvSpPr>
          <p:cNvPr id="3" name="Content Placeholder 2"/>
          <p:cNvSpPr>
            <a:spLocks noGrp="1"/>
          </p:cNvSpPr>
          <p:nvPr>
            <p:ph idx="1"/>
          </p:nvPr>
        </p:nvSpPr>
        <p:spPr>
          <a:xfrm>
            <a:off x="341812" y="1394551"/>
            <a:ext cx="5536474" cy="5149940"/>
          </a:xfrm>
        </p:spPr>
        <p:txBody>
          <a:bodyPr>
            <a:noAutofit/>
          </a:bodyPr>
          <a:lstStyle/>
          <a:p>
            <a:pPr algn="just"/>
            <a:r>
              <a:rPr lang="en-US" sz="1600" dirty="0" smtClean="0">
                <a:latin typeface="Times New Roman" panose="02020603050405020304" pitchFamily="18" charset="0"/>
                <a:cs typeface="Times New Roman" panose="02020603050405020304" pitchFamily="18" charset="0"/>
              </a:rPr>
              <a:t>Atomic</a:t>
            </a:r>
          </a:p>
          <a:p>
            <a:pPr marL="0" indent="0" algn="just">
              <a:buNone/>
            </a:pPr>
            <a:r>
              <a:rPr lang="en-US" sz="1600" dirty="0" smtClean="0">
                <a:latin typeface="Times New Roman" panose="02020603050405020304" pitchFamily="18" charset="0"/>
                <a:cs typeface="Times New Roman" panose="02020603050405020304" pitchFamily="18" charset="0"/>
              </a:rPr>
              <a:t>Guarantees that all operations in a transaction are treated as a single “unit”, which either succeeds completely or fails completely.</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Consistent</a:t>
            </a:r>
          </a:p>
          <a:p>
            <a:pPr marL="0" indent="0" algn="just">
              <a:buNone/>
            </a:pPr>
            <a:r>
              <a:rPr lang="en-US" sz="1600" dirty="0" smtClean="0">
                <a:latin typeface="Times New Roman" panose="02020603050405020304" pitchFamily="18" charset="0"/>
                <a:cs typeface="Times New Roman" panose="02020603050405020304" pitchFamily="18" charset="0"/>
              </a:rPr>
              <a:t>Ensures that a transaction can only bring the database from one valid state to another by preventing data corruption.</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Isolation</a:t>
            </a:r>
          </a:p>
          <a:p>
            <a:pPr marL="0" indent="0" algn="just">
              <a:buNone/>
            </a:pPr>
            <a:r>
              <a:rPr lang="en-US" sz="1600" dirty="0" smtClean="0">
                <a:latin typeface="Times New Roman" panose="02020603050405020304" pitchFamily="18" charset="0"/>
                <a:cs typeface="Times New Roman" panose="02020603050405020304" pitchFamily="18" charset="0"/>
              </a:rPr>
              <a:t>Determines how and when changes made by one transaction become visible to the other. Serializable and Snapshot Isolation are the top 2 isolation levels from a strictness standpoint.</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Durable</a:t>
            </a:r>
          </a:p>
          <a:p>
            <a:pPr marL="0" indent="0" algn="just">
              <a:buNone/>
            </a:pPr>
            <a:r>
              <a:rPr lang="en-US" sz="1600" dirty="0" smtClean="0">
                <a:latin typeface="Times New Roman" panose="02020603050405020304" pitchFamily="18" charset="0"/>
                <a:cs typeface="Times New Roman" panose="02020603050405020304" pitchFamily="18" charset="0"/>
              </a:rPr>
              <a:t>Ensures that the results of the transaction are permanently stored in the system. The modifications must persist even in case of power loss or system failures.</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030684" y="0"/>
            <a:ext cx="5688651" cy="2452799"/>
          </a:xfrm>
          <a:prstGeom prst="rect">
            <a:avLst/>
          </a:prstGeom>
        </p:spPr>
      </p:pic>
    </p:spTree>
    <p:extLst>
      <p:ext uri="{BB962C8B-B14F-4D97-AF65-F5344CB8AC3E}">
        <p14:creationId xmlns:p14="http://schemas.microsoft.com/office/powerpoint/2010/main" val="254942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r>
              <a:rPr lang="en-US" dirty="0" smtClean="0"/>
              <a:t> API</a:t>
            </a:r>
            <a:br>
              <a:rPr lang="en-US" dirty="0" smtClean="0"/>
            </a:br>
            <a:endParaRPr lang="en-US" dirty="0"/>
          </a:p>
        </p:txBody>
      </p:sp>
      <p:sp>
        <p:nvSpPr>
          <p:cNvPr id="3" name="Content Placeholder 2"/>
          <p:cNvSpPr>
            <a:spLocks noGrp="1"/>
          </p:cNvSpPr>
          <p:nvPr>
            <p:ph idx="1"/>
          </p:nvPr>
        </p:nvSpPr>
        <p:spPr>
          <a:xfrm>
            <a:off x="838200" y="1233055"/>
            <a:ext cx="10515600" cy="4943908"/>
          </a:xfrm>
        </p:spPr>
        <p:txBody>
          <a:bodyPr/>
          <a:lstStyle/>
          <a:p>
            <a:r>
              <a:rPr lang="en-US" dirty="0" err="1"/>
              <a:t>DynamoDB</a:t>
            </a:r>
            <a:r>
              <a:rPr lang="en-US" dirty="0"/>
              <a:t> is a database tool and to interact with an application, it requires API. The APIs in </a:t>
            </a:r>
            <a:r>
              <a:rPr lang="en-US" dirty="0" err="1"/>
              <a:t>DynamoDB</a:t>
            </a:r>
            <a:r>
              <a:rPr lang="en-US" dirty="0"/>
              <a:t> are:</a:t>
            </a:r>
          </a:p>
          <a:p>
            <a:r>
              <a:rPr lang="en-US" b="1" dirty="0" smtClean="0"/>
              <a:t>Control Plane</a:t>
            </a:r>
            <a:r>
              <a:rPr lang="en-US" dirty="0" smtClean="0"/>
              <a:t/>
            </a:r>
            <a:br>
              <a:rPr lang="en-US" dirty="0" smtClean="0"/>
            </a:br>
            <a:endParaRPr lang="en-US" dirty="0" smtClean="0"/>
          </a:p>
          <a:p>
            <a:r>
              <a:rPr lang="en-US" b="1" dirty="0" smtClean="0"/>
              <a:t>Data Plane</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560762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Plane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Control </a:t>
            </a:r>
            <a:r>
              <a:rPr lang="en-US" dirty="0">
                <a:latin typeface="Times New Roman" panose="02020603050405020304" pitchFamily="18" charset="0"/>
                <a:cs typeface="Times New Roman" panose="02020603050405020304" pitchFamily="18" charset="0"/>
              </a:rPr>
              <a:t>Plane consists of operations responsible for “</a:t>
            </a:r>
            <a:r>
              <a:rPr lang="en-US" i="1"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Managing</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DynamoDB</a:t>
            </a:r>
            <a:r>
              <a:rPr lang="en-US" dirty="0">
                <a:latin typeface="Times New Roman" panose="02020603050405020304" pitchFamily="18" charset="0"/>
                <a:cs typeface="Times New Roman" panose="02020603050405020304" pitchFamily="18" charset="0"/>
              </a:rPr>
              <a:t> table. The API operations that can be used are as follows:</a:t>
            </a:r>
          </a:p>
          <a:p>
            <a:pPr algn="just"/>
            <a:r>
              <a:rPr lang="en-US" b="1" dirty="0" err="1">
                <a:latin typeface="Times New Roman" panose="02020603050405020304" pitchFamily="18" charset="0"/>
                <a:cs typeface="Times New Roman" panose="02020603050405020304" pitchFamily="18" charset="0"/>
              </a:rPr>
              <a:t>CreateTable</a:t>
            </a:r>
            <a:r>
              <a:rPr lang="en-US" dirty="0">
                <a:latin typeface="Times New Roman" panose="02020603050405020304" pitchFamily="18" charset="0"/>
                <a:cs typeface="Times New Roman" panose="02020603050405020304" pitchFamily="18" charset="0"/>
              </a:rPr>
              <a:t>: Creates a new table.</a:t>
            </a:r>
          </a:p>
          <a:p>
            <a:pPr algn="just"/>
            <a:r>
              <a:rPr lang="en-US" b="1" dirty="0" err="1">
                <a:latin typeface="Times New Roman" panose="02020603050405020304" pitchFamily="18" charset="0"/>
                <a:cs typeface="Times New Roman" panose="02020603050405020304" pitchFamily="18" charset="0"/>
              </a:rPr>
              <a:t>DescribeTable</a:t>
            </a:r>
            <a:r>
              <a:rPr lang="en-US" dirty="0">
                <a:latin typeface="Times New Roman" panose="02020603050405020304" pitchFamily="18" charset="0"/>
                <a:cs typeface="Times New Roman" panose="02020603050405020304" pitchFamily="18" charset="0"/>
              </a:rPr>
              <a:t>: Provides information about the table.</a:t>
            </a:r>
          </a:p>
          <a:p>
            <a:pPr algn="just"/>
            <a:r>
              <a:rPr lang="en-US" b="1" dirty="0" err="1">
                <a:latin typeface="Times New Roman" panose="02020603050405020304" pitchFamily="18" charset="0"/>
                <a:cs typeface="Times New Roman" panose="02020603050405020304" pitchFamily="18" charset="0"/>
              </a:rPr>
              <a:t>ListTable</a:t>
            </a:r>
            <a:r>
              <a:rPr lang="en-US" dirty="0">
                <a:latin typeface="Times New Roman" panose="02020603050405020304" pitchFamily="18" charset="0"/>
                <a:cs typeface="Times New Roman" panose="02020603050405020304" pitchFamily="18" charset="0"/>
              </a:rPr>
              <a:t>: Returns all the table names in your list.</a:t>
            </a:r>
          </a:p>
          <a:p>
            <a:pPr algn="just"/>
            <a:r>
              <a:rPr lang="en-US" b="1" dirty="0" err="1">
                <a:latin typeface="Times New Roman" panose="02020603050405020304" pitchFamily="18" charset="0"/>
                <a:cs typeface="Times New Roman" panose="02020603050405020304" pitchFamily="18" charset="0"/>
              </a:rPr>
              <a:t>DeleteTable</a:t>
            </a:r>
            <a:r>
              <a:rPr lang="en-US" dirty="0">
                <a:latin typeface="Times New Roman" panose="02020603050405020304" pitchFamily="18" charset="0"/>
                <a:cs typeface="Times New Roman" panose="02020603050405020304" pitchFamily="18" charset="0"/>
              </a:rPr>
              <a:t>: Deletes the table and all its dependencies from </a:t>
            </a:r>
            <a:r>
              <a:rPr lang="en-US" dirty="0" err="1">
                <a:latin typeface="Times New Roman" panose="02020603050405020304" pitchFamily="18" charset="0"/>
                <a:cs typeface="Times New Roman" panose="02020603050405020304" pitchFamily="18" charset="0"/>
              </a:rPr>
              <a:t>DynamoDB</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70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Plane</a:t>
            </a:r>
            <a:r>
              <a:rPr lang="en-US" dirty="0" smtClean="0"/>
              <a:t/>
            </a:r>
            <a:br>
              <a:rPr lang="en-US" dirty="0" smtClean="0"/>
            </a:br>
            <a:endParaRPr lang="en-US" dirty="0"/>
          </a:p>
        </p:txBody>
      </p:sp>
      <p:sp>
        <p:nvSpPr>
          <p:cNvPr id="3" name="Content Placeholder 2"/>
          <p:cNvSpPr>
            <a:spLocks noGrp="1"/>
          </p:cNvSpPr>
          <p:nvPr>
            <p:ph idx="1"/>
          </p:nvPr>
        </p:nvSpPr>
        <p:spPr>
          <a:xfrm>
            <a:off x="838199" y="997526"/>
            <a:ext cx="10716492" cy="5860474"/>
          </a:xfrm>
        </p:spPr>
        <p:txBody>
          <a:bodyPr>
            <a:normAutofit fontScale="85000"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Plane consists of “</a:t>
            </a:r>
            <a:r>
              <a:rPr lang="en-US" b="1" dirty="0">
                <a:latin typeface="Times New Roman" panose="02020603050405020304" pitchFamily="18" charset="0"/>
                <a:cs typeface="Times New Roman" panose="02020603050405020304" pitchFamily="18" charset="0"/>
              </a:rPr>
              <a:t>CRUD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operation</a:t>
            </a:r>
          </a:p>
          <a:p>
            <a:pPr algn="just"/>
            <a:r>
              <a:rPr lang="en-US" b="1" dirty="0" smtClean="0">
                <a:latin typeface="Times New Roman" panose="02020603050405020304" pitchFamily="18" charset="0"/>
                <a:cs typeface="Times New Roman" panose="02020603050405020304" pitchFamily="18" charset="0"/>
              </a:rPr>
              <a:t>Creating </a:t>
            </a:r>
            <a:r>
              <a:rPr lang="en-US" b="1" dirty="0">
                <a:latin typeface="Times New Roman" panose="02020603050405020304" pitchFamily="18" charset="0"/>
                <a:cs typeface="Times New Roman" panose="02020603050405020304" pitchFamily="18" charset="0"/>
              </a:rPr>
              <a:t>Data</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PutItem</a:t>
            </a:r>
            <a:r>
              <a:rPr lang="en-US" dirty="0">
                <a:latin typeface="Times New Roman" panose="02020603050405020304" pitchFamily="18" charset="0"/>
                <a:cs typeface="Times New Roman" panose="02020603050405020304" pitchFamily="18" charset="0"/>
              </a:rPr>
              <a:t>: You can write a single data item to your table with the help of Primary key.</a:t>
            </a: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BatchWriteItem</a:t>
            </a:r>
            <a:r>
              <a:rPr lang="en-US" dirty="0">
                <a:latin typeface="Times New Roman" panose="02020603050405020304" pitchFamily="18" charset="0"/>
                <a:cs typeface="Times New Roman" panose="02020603050405020304" pitchFamily="18" charset="0"/>
              </a:rPr>
              <a:t>: It is a better version of </a:t>
            </a:r>
            <a:r>
              <a:rPr lang="en-US" dirty="0" err="1">
                <a:latin typeface="Times New Roman" panose="02020603050405020304" pitchFamily="18" charset="0"/>
                <a:cs typeface="Times New Roman" panose="02020603050405020304" pitchFamily="18" charset="0"/>
              </a:rPr>
              <a:t>PutItem</a:t>
            </a:r>
            <a:r>
              <a:rPr lang="en-US" dirty="0">
                <a:latin typeface="Times New Roman" panose="02020603050405020304" pitchFamily="18" charset="0"/>
                <a:cs typeface="Times New Roman" panose="02020603050405020304" pitchFamily="18" charset="0"/>
              </a:rPr>
              <a:t>, with this you can write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25 items to your table.</a:t>
            </a:r>
          </a:p>
          <a:p>
            <a:pPr algn="just"/>
            <a:r>
              <a:rPr lang="en-US" b="1" dirty="0">
                <a:latin typeface="Times New Roman" panose="02020603050405020304" pitchFamily="18" charset="0"/>
                <a:cs typeface="Times New Roman" panose="02020603050405020304" pitchFamily="18" charset="0"/>
              </a:rPr>
              <a:t>Reading Data</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GetItem</a:t>
            </a:r>
            <a:r>
              <a:rPr lang="en-US" dirty="0">
                <a:latin typeface="Times New Roman" panose="02020603050405020304" pitchFamily="18" charset="0"/>
                <a:cs typeface="Times New Roman" panose="02020603050405020304" pitchFamily="18" charset="0"/>
              </a:rPr>
              <a:t>: It retrieves a single item from a table with the help of the primary key.</a:t>
            </a: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BatchGetItem</a:t>
            </a:r>
            <a:r>
              <a:rPr lang="en-US" dirty="0">
                <a:latin typeface="Times New Roman" panose="02020603050405020304" pitchFamily="18" charset="0"/>
                <a:cs typeface="Times New Roman" panose="02020603050405020304" pitchFamily="18" charset="0"/>
              </a:rPr>
              <a:t>: The better version of </a:t>
            </a:r>
            <a:r>
              <a:rPr lang="en-US" dirty="0" err="1">
                <a:latin typeface="Times New Roman" panose="02020603050405020304" pitchFamily="18" charset="0"/>
                <a:cs typeface="Times New Roman" panose="02020603050405020304" pitchFamily="18" charset="0"/>
              </a:rPr>
              <a:t>GetItem</a:t>
            </a:r>
            <a:r>
              <a:rPr lang="en-US" dirty="0">
                <a:latin typeface="Times New Roman" panose="02020603050405020304" pitchFamily="18" charset="0"/>
                <a:cs typeface="Times New Roman" panose="02020603050405020304" pitchFamily="18" charset="0"/>
              </a:rPr>
              <a:t> it can retrieve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100 items from multiple tables.</a:t>
            </a:r>
          </a:p>
          <a:p>
            <a:pPr lvl="1"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Query</a:t>
            </a:r>
            <a:r>
              <a:rPr lang="en-US" dirty="0">
                <a:latin typeface="Times New Roman" panose="02020603050405020304" pitchFamily="18" charset="0"/>
                <a:cs typeface="Times New Roman" panose="02020603050405020304" pitchFamily="18" charset="0"/>
              </a:rPr>
              <a:t>: It is basically a command that retrieves an item which has a specific partition key.</a:t>
            </a:r>
          </a:p>
          <a:p>
            <a:pPr lvl="1"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Scan</a:t>
            </a:r>
            <a:r>
              <a:rPr lang="en-US" dirty="0">
                <a:latin typeface="Times New Roman" panose="02020603050405020304" pitchFamily="18" charset="0"/>
                <a:cs typeface="Times New Roman" panose="02020603050405020304" pitchFamily="18" charset="0"/>
              </a:rPr>
              <a:t>: Works in a similar way as Query but doesn’t require partition key </a:t>
            </a:r>
            <a:r>
              <a:rPr lang="en-US" dirty="0" err="1">
                <a:latin typeface="Times New Roman" panose="02020603050405020304" pitchFamily="18" charset="0"/>
                <a:cs typeface="Times New Roman" panose="02020603050405020304" pitchFamily="18" charset="0"/>
              </a:rPr>
              <a:t>aslo</a:t>
            </a:r>
            <a:r>
              <a:rPr lang="en-US" dirty="0">
                <a:latin typeface="Times New Roman" panose="02020603050405020304" pitchFamily="18" charset="0"/>
                <a:cs typeface="Times New Roman" panose="02020603050405020304" pitchFamily="18" charset="0"/>
              </a:rPr>
              <a:t> it works on a specific table.</a:t>
            </a:r>
          </a:p>
          <a:p>
            <a:pPr algn="just"/>
            <a:r>
              <a:rPr lang="en-US" b="1" dirty="0">
                <a:latin typeface="Times New Roman" panose="02020603050405020304" pitchFamily="18" charset="0"/>
                <a:cs typeface="Times New Roman" panose="02020603050405020304" pitchFamily="18" charset="0"/>
              </a:rPr>
              <a:t>Updating Data</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UpdateItem</a:t>
            </a:r>
            <a:r>
              <a:rPr lang="en-US" dirty="0">
                <a:latin typeface="Times New Roman" panose="02020603050405020304" pitchFamily="18" charset="0"/>
                <a:cs typeface="Times New Roman" panose="02020603050405020304" pitchFamily="18" charset="0"/>
              </a:rPr>
              <a:t>: It modifies a single or multiple data items in a table with the help of Primary Key.</a:t>
            </a:r>
          </a:p>
          <a:p>
            <a:pPr algn="just"/>
            <a:r>
              <a:rPr lang="en-US" b="1" dirty="0">
                <a:latin typeface="Times New Roman" panose="02020603050405020304" pitchFamily="18" charset="0"/>
                <a:cs typeface="Times New Roman" panose="02020603050405020304" pitchFamily="18" charset="0"/>
              </a:rPr>
              <a:t>Deleting Data</a:t>
            </a:r>
            <a:endParaRPr 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DeleteItem</a:t>
            </a:r>
            <a:r>
              <a:rPr lang="en-US" dirty="0">
                <a:latin typeface="Times New Roman" panose="02020603050405020304" pitchFamily="18" charset="0"/>
                <a:cs typeface="Times New Roman" panose="02020603050405020304" pitchFamily="18" charset="0"/>
              </a:rPr>
              <a:t>: It deletes a single item from the table with the help of Primary Key.</a:t>
            </a:r>
          </a:p>
          <a:p>
            <a:pPr lvl="1" algn="just">
              <a:buFont typeface="Wingdings" panose="05000000000000000000" pitchFamily="2" charset="2"/>
              <a:buChar char="ü"/>
            </a:pPr>
            <a:r>
              <a:rPr lang="en-US" b="1" dirty="0" err="1">
                <a:latin typeface="Times New Roman" panose="02020603050405020304" pitchFamily="18" charset="0"/>
                <a:cs typeface="Times New Roman" panose="02020603050405020304" pitchFamily="18" charset="0"/>
              </a:rPr>
              <a:t>BatchWriteItem</a:t>
            </a:r>
            <a:r>
              <a:rPr lang="en-US" dirty="0">
                <a:latin typeface="Times New Roman" panose="02020603050405020304" pitchFamily="18" charset="0"/>
                <a:cs typeface="Times New Roman" panose="02020603050405020304" pitchFamily="18" charset="0"/>
              </a:rPr>
              <a:t>: The better version of </a:t>
            </a:r>
            <a:r>
              <a:rPr lang="en-US" dirty="0" err="1">
                <a:latin typeface="Times New Roman" panose="02020603050405020304" pitchFamily="18" charset="0"/>
                <a:cs typeface="Times New Roman" panose="02020603050405020304" pitchFamily="18" charset="0"/>
              </a:rPr>
              <a:t>DeleteItem</a:t>
            </a:r>
            <a:r>
              <a:rPr lang="en-US" dirty="0">
                <a:latin typeface="Times New Roman" panose="02020603050405020304" pitchFamily="18" charset="0"/>
                <a:cs typeface="Times New Roman" panose="02020603050405020304" pitchFamily="18" charset="0"/>
              </a:rPr>
              <a:t> it can delete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25 items in a table.</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16396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r>
              <a:rPr lang="en-US" dirty="0" smtClean="0"/>
              <a:t> Stream</a:t>
            </a:r>
            <a:br>
              <a:rPr lang="en-US" dirty="0" smtClean="0"/>
            </a:br>
            <a:endParaRPr lang="en-US" dirty="0"/>
          </a:p>
        </p:txBody>
      </p:sp>
      <p:sp>
        <p:nvSpPr>
          <p:cNvPr id="3" name="Content Placeholder 2"/>
          <p:cNvSpPr>
            <a:spLocks noGrp="1"/>
          </p:cNvSpPr>
          <p:nvPr>
            <p:ph idx="1"/>
          </p:nvPr>
        </p:nvSpPr>
        <p:spPr>
          <a:xfrm>
            <a:off x="838199" y="1825625"/>
            <a:ext cx="10924309" cy="4351338"/>
          </a:xfrm>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Stream is nothing but a service used to track data stream that is loaded into a table and retrieved from a table. To modify the streaming, the user can use the following commands:</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ListStream</a:t>
            </a:r>
            <a:r>
              <a:rPr lang="en-US" dirty="0" smtClean="0">
                <a:latin typeface="Times New Roman" panose="02020603050405020304" pitchFamily="18" charset="0"/>
                <a:cs typeface="Times New Roman" panose="02020603050405020304" pitchFamily="18" charset="0"/>
              </a:rPr>
              <a:t>: It gives a list of all streams.</a:t>
            </a:r>
          </a:p>
          <a:p>
            <a:r>
              <a:rPr lang="en-US" dirty="0" err="1" smtClean="0">
                <a:latin typeface="Times New Roman" panose="02020603050405020304" pitchFamily="18" charset="0"/>
                <a:cs typeface="Times New Roman" panose="02020603050405020304" pitchFamily="18" charset="0"/>
              </a:rPr>
              <a:t>DescribeStream</a:t>
            </a:r>
            <a:r>
              <a:rPr lang="en-US" dirty="0" smtClean="0">
                <a:latin typeface="Times New Roman" panose="02020603050405020304" pitchFamily="18" charset="0"/>
                <a:cs typeface="Times New Roman" panose="02020603050405020304" pitchFamily="18" charset="0"/>
              </a:rPr>
              <a:t>: It gives detail about the stream and the resources used.</a:t>
            </a:r>
          </a:p>
          <a:p>
            <a:r>
              <a:rPr lang="en-US" dirty="0" err="1" smtClean="0">
                <a:latin typeface="Times New Roman" panose="02020603050405020304" pitchFamily="18" charset="0"/>
                <a:cs typeface="Times New Roman" panose="02020603050405020304" pitchFamily="18" charset="0"/>
              </a:rPr>
              <a:t>GetShardIterator</a:t>
            </a:r>
            <a:r>
              <a:rPr lang="en-US" dirty="0" smtClean="0">
                <a:latin typeface="Times New Roman" panose="02020603050405020304" pitchFamily="18" charset="0"/>
                <a:cs typeface="Times New Roman" panose="02020603050405020304" pitchFamily="18" charset="0"/>
              </a:rPr>
              <a:t>: It gives a Shard iterator that is a data structure to store information about the stream.</a:t>
            </a:r>
          </a:p>
          <a:p>
            <a:r>
              <a:rPr lang="en-US" dirty="0" err="1" smtClean="0">
                <a:latin typeface="Times New Roman" panose="02020603050405020304" pitchFamily="18" charset="0"/>
                <a:cs typeface="Times New Roman" panose="02020603050405020304" pitchFamily="18" charset="0"/>
              </a:rPr>
              <a:t>GetRecords</a:t>
            </a:r>
            <a:r>
              <a:rPr lang="en-US" dirty="0" smtClean="0">
                <a:latin typeface="Times New Roman" panose="02020603050405020304" pitchFamily="18" charset="0"/>
                <a:cs typeface="Times New Roman" panose="02020603050405020304" pitchFamily="18" charset="0"/>
              </a:rPr>
              <a:t>: Using Shard iterator </a:t>
            </a:r>
            <a:r>
              <a:rPr lang="en-US" dirty="0" err="1" smtClean="0">
                <a:latin typeface="Times New Roman" panose="02020603050405020304" pitchFamily="18" charset="0"/>
                <a:cs typeface="Times New Roman" panose="02020603050405020304" pitchFamily="18" charset="0"/>
              </a:rPr>
              <a:t>GetRecords</a:t>
            </a:r>
            <a:r>
              <a:rPr lang="en-US" dirty="0" smtClean="0">
                <a:latin typeface="Times New Roman" panose="02020603050405020304" pitchFamily="18" charset="0"/>
                <a:cs typeface="Times New Roman" panose="02020603050405020304" pitchFamily="18" charset="0"/>
              </a:rPr>
              <a:t> retrieves information about streams.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734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47987" y="2782094"/>
            <a:ext cx="6296025" cy="2438400"/>
          </a:xfrm>
          <a:prstGeom prst="rect">
            <a:avLst/>
          </a:prstGeom>
        </p:spPr>
      </p:pic>
    </p:spTree>
    <p:extLst>
      <p:ext uri="{BB962C8B-B14F-4D97-AF65-F5344CB8AC3E}">
        <p14:creationId xmlns:p14="http://schemas.microsoft.com/office/powerpoint/2010/main" val="396041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endParaRPr lang="en-US" dirty="0"/>
          </a:p>
        </p:txBody>
      </p:sp>
      <p:sp>
        <p:nvSpPr>
          <p:cNvPr id="3" name="Content Placeholder 2"/>
          <p:cNvSpPr>
            <a:spLocks noGrp="1"/>
          </p:cNvSpPr>
          <p:nvPr>
            <p:ph idx="1"/>
          </p:nvPr>
        </p:nvSpPr>
        <p:spPr/>
        <p:txBody>
          <a:bodyPr/>
          <a:lstStyle/>
          <a:p>
            <a:pPr algn="just"/>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is a fully managed NoSQL database service provided by Amazon. These days, databases have become the backbone for any company irrespective of how big they are. </a:t>
            </a:r>
          </a:p>
          <a:p>
            <a:pPr algn="just"/>
            <a:r>
              <a:rPr lang="en-US" dirty="0" smtClean="0">
                <a:latin typeface="Times New Roman" panose="02020603050405020304" pitchFamily="18" charset="0"/>
                <a:cs typeface="Times New Roman" panose="02020603050405020304" pitchFamily="18" charset="0"/>
              </a:rPr>
              <a:t>Traditional database systems which were initially used, are not the go-to solution today because of the dynamic change in requirements and type of data procured. </a:t>
            </a:r>
          </a:p>
          <a:p>
            <a:pPr algn="just"/>
            <a:r>
              <a:rPr lang="en-US" dirty="0" smtClean="0">
                <a:latin typeface="Times New Roman" panose="02020603050405020304" pitchFamily="18" charset="0"/>
                <a:cs typeface="Times New Roman" panose="02020603050405020304" pitchFamily="18" charset="0"/>
              </a:rPr>
              <a:t>The new and fast way of storing and retrieving data</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916092" y="4922770"/>
            <a:ext cx="3557588" cy="1633696"/>
          </a:xfrm>
          <a:prstGeom prst="rect">
            <a:avLst/>
          </a:prstGeom>
        </p:spPr>
      </p:pic>
    </p:spTree>
    <p:extLst>
      <p:ext uri="{BB962C8B-B14F-4D97-AF65-F5344CB8AC3E}">
        <p14:creationId xmlns:p14="http://schemas.microsoft.com/office/powerpoint/2010/main" val="373734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DynamoDB</a:t>
            </a:r>
            <a:r>
              <a:rPr lang="en-US" dirty="0" smtClean="0"/>
              <a:t>?</a:t>
            </a:r>
            <a:endParaRPr lang="en-US" dirty="0"/>
          </a:p>
        </p:txBody>
      </p:sp>
      <p:sp>
        <p:nvSpPr>
          <p:cNvPr id="3" name="Content Placeholder 2"/>
          <p:cNvSpPr>
            <a:spLocks noGrp="1"/>
          </p:cNvSpPr>
          <p:nvPr>
            <p:ph idx="1"/>
          </p:nvPr>
        </p:nvSpPr>
        <p:spPr>
          <a:xfrm>
            <a:off x="838199" y="1280160"/>
            <a:ext cx="10970623" cy="5577840"/>
          </a:xfrm>
        </p:spPr>
        <p:txBody>
          <a:bodyPr>
            <a:normAutofit/>
          </a:bodyPr>
          <a:lstStyle/>
          <a:p>
            <a:pPr algn="just"/>
            <a:r>
              <a:rPr lang="en-US" dirty="0" smtClean="0">
                <a:latin typeface="Times New Roman" panose="02020603050405020304" pitchFamily="18" charset="0"/>
                <a:cs typeface="Times New Roman" panose="02020603050405020304" pitchFamily="18" charset="0"/>
              </a:rPr>
              <a:t>Amazon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is a fully managed NoSQL service that works on key-value pair and other data structure documents provided by Amazon. It requires only a primary key and </a:t>
            </a:r>
            <a:r>
              <a:rPr lang="en-US" dirty="0" smtClean="0">
                <a:solidFill>
                  <a:srgbClr val="FF0000"/>
                </a:solidFill>
                <a:latin typeface="Times New Roman" panose="02020603050405020304" pitchFamily="18" charset="0"/>
                <a:cs typeface="Times New Roman" panose="02020603050405020304" pitchFamily="18" charset="0"/>
              </a:rPr>
              <a:t>doesn’t require a schema to create a table</a:t>
            </a:r>
            <a:r>
              <a:rPr lang="en-US" dirty="0" smtClean="0">
                <a:latin typeface="Times New Roman" panose="02020603050405020304" pitchFamily="18" charset="0"/>
                <a:cs typeface="Times New Roman" panose="02020603050405020304" pitchFamily="18" charset="0"/>
              </a:rPr>
              <a:t>. It can store any amount of data and serve any amount of traffic.</a:t>
            </a:r>
          </a:p>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key”:”value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With </a:t>
            </a:r>
            <a:r>
              <a:rPr lang="en-US" dirty="0" err="1" smtClean="0">
                <a:latin typeface="Times New Roman" panose="02020603050405020304" pitchFamily="18" charset="0"/>
                <a:cs typeface="Times New Roman" panose="02020603050405020304" pitchFamily="18" charset="0"/>
              </a:rPr>
              <a:t>DyanmoDB</a:t>
            </a:r>
            <a:r>
              <a:rPr lang="en-US" dirty="0" smtClean="0">
                <a:latin typeface="Times New Roman" panose="02020603050405020304" pitchFamily="18" charset="0"/>
                <a:cs typeface="Times New Roman" panose="02020603050405020304" pitchFamily="18" charset="0"/>
              </a:rPr>
              <a:t>, you can expect a good performance even when it scales up. It is a very simple and small API that follows key-value method to store, access and perform advanced data retrieval.</a:t>
            </a:r>
          </a:p>
          <a:p>
            <a:pPr algn="just"/>
            <a:endParaRPr lang="en-US" dirty="0" smtClean="0">
              <a:latin typeface="Times New Roman" panose="02020603050405020304" pitchFamily="18" charset="0"/>
              <a:cs typeface="Times New Roman" panose="02020603050405020304" pitchFamily="18" charset="0"/>
            </a:endParaRPr>
          </a:p>
          <a:p>
            <a:pPr algn="just"/>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comprises of three fundamental units known as t</a:t>
            </a:r>
            <a:r>
              <a:rPr lang="en-US" b="1" dirty="0" smtClean="0">
                <a:latin typeface="Times New Roman" panose="02020603050405020304" pitchFamily="18" charset="0"/>
                <a:cs typeface="Times New Roman" panose="02020603050405020304" pitchFamily="18" charset="0"/>
              </a:rPr>
              <a:t>able, attribute, and items</a:t>
            </a:r>
            <a:r>
              <a:rPr lang="en-US" dirty="0" smtClean="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5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 in </a:t>
            </a:r>
            <a:r>
              <a:rPr lang="en-US" dirty="0" err="1" smtClean="0"/>
              <a:t>DynamoDB</a:t>
            </a:r>
            <a:endParaRPr lang="en-US" dirty="0"/>
          </a:p>
        </p:txBody>
      </p:sp>
      <p:sp>
        <p:nvSpPr>
          <p:cNvPr id="3" name="Content Placeholder 2"/>
          <p:cNvSpPr>
            <a:spLocks noGrp="1"/>
          </p:cNvSpPr>
          <p:nvPr>
            <p:ph idx="1"/>
          </p:nvPr>
        </p:nvSpPr>
        <p:spPr/>
        <p:txBody>
          <a:bodyPr/>
          <a:lstStyle/>
          <a:p>
            <a:r>
              <a:rPr lang="en-US" b="1" dirty="0"/>
              <a:t>Table, Items, and Attributes</a:t>
            </a:r>
            <a:endParaRPr lang="en-US" dirty="0"/>
          </a:p>
          <a:p>
            <a:pPr algn="just"/>
            <a:r>
              <a:rPr lang="en-US" dirty="0"/>
              <a:t>A </a:t>
            </a:r>
            <a:r>
              <a:rPr lang="en-US" b="1" dirty="0"/>
              <a:t>table</a:t>
            </a:r>
            <a:r>
              <a:rPr lang="en-US" dirty="0"/>
              <a:t> can be visualized as a group of items. Taking an example of Employee records, you will have Employee Name, Employee ID, Address and Phone Number all such items will be stored in a table.</a:t>
            </a:r>
          </a:p>
          <a:p>
            <a:pPr algn="just"/>
            <a:r>
              <a:rPr lang="en-US" dirty="0"/>
              <a:t>An </a:t>
            </a:r>
            <a:r>
              <a:rPr lang="en-US" b="1" dirty="0"/>
              <a:t>item</a:t>
            </a:r>
            <a:r>
              <a:rPr lang="en-US" dirty="0"/>
              <a:t> is a set of attributes in a table. You can also understand an item as a set of attributes that can uniquely define your entry in a table. For example, an item in Employee records will identify a single employee.</a:t>
            </a:r>
          </a:p>
          <a:p>
            <a:pPr algn="just"/>
            <a:r>
              <a:rPr lang="en-US" dirty="0"/>
              <a:t>An </a:t>
            </a:r>
            <a:r>
              <a:rPr lang="en-US" b="1" dirty="0"/>
              <a:t>attribute</a:t>
            </a:r>
            <a:r>
              <a:rPr lang="en-US" dirty="0"/>
              <a:t> is a single field that is attached to an item. E.g. Employee Name</a:t>
            </a:r>
          </a:p>
          <a:p>
            <a:endParaRPr lang="en-US" dirty="0"/>
          </a:p>
        </p:txBody>
      </p:sp>
    </p:spTree>
    <p:extLst>
      <p:ext uri="{BB962C8B-B14F-4D97-AF65-F5344CB8AC3E}">
        <p14:creationId xmlns:p14="http://schemas.microsoft.com/office/powerpoint/2010/main" val="236378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Simple Primary Key</a:t>
            </a:r>
          </a:p>
          <a:p>
            <a:pPr marL="0" indent="0" algn="just">
              <a:buNone/>
            </a:pPr>
            <a:r>
              <a:rPr lang="en-US" dirty="0" smtClean="0">
                <a:latin typeface="Times New Roman" panose="02020603050405020304" pitchFamily="18" charset="0"/>
                <a:cs typeface="Times New Roman" panose="02020603050405020304" pitchFamily="18" charset="0"/>
              </a:rPr>
              <a:t>A simple primary key is also known as Partition key, this is basically a single attribute.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uses Partition key’s value to distinguish items in a table. E.g. Employee ID in Employee records table.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Composite Primary Key</a:t>
            </a:r>
          </a:p>
          <a:p>
            <a:pPr marL="0" indent="0" algn="just">
              <a:buNone/>
            </a:pPr>
            <a:r>
              <a:rPr lang="en-US" dirty="0" smtClean="0">
                <a:latin typeface="Times New Roman" panose="02020603050405020304" pitchFamily="18" charset="0"/>
                <a:cs typeface="Times New Roman" panose="02020603050405020304" pitchFamily="18" charset="0"/>
              </a:rPr>
              <a:t>A composite primary key is also known as Partition key and Sort key. This type of key is generally made up of two items. The primary component is the Partition key and the secondary component is the Sort key. E.g. Car Details table with Brand name and Model number as a composite primary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9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index</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secondary index can be understood as the attribute that lets you query the data, with or without the help of a Primary key. </a:t>
            </a:r>
          </a:p>
          <a:p>
            <a:pPr algn="just"/>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has these secondary indexes that help you achieve this additional access.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2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DynamoDB</a:t>
            </a:r>
            <a:r>
              <a:rPr lang="en-US" dirty="0" smtClean="0"/>
              <a:t> Streams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This is an additional/optional feature provided by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to keep a track of data modification events in a table. </a:t>
            </a:r>
          </a:p>
          <a:p>
            <a:r>
              <a:rPr lang="en-US" dirty="0" smtClean="0">
                <a:latin typeface="Times New Roman" panose="02020603050405020304" pitchFamily="18" charset="0"/>
                <a:cs typeface="Times New Roman" panose="02020603050405020304" pitchFamily="18" charset="0"/>
              </a:rPr>
              <a:t>Here, each event is represented by a stream record and if this service is enabled, then you get a new event every time when there is a new item created, an item is updated or an item is deleted.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46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Amazon </a:t>
            </a:r>
            <a:r>
              <a:rPr lang="en-US" dirty="0" err="1" smtClean="0"/>
              <a:t>DynamoDB</a:t>
            </a:r>
            <a:endParaRPr lang="en-US" dirty="0"/>
          </a:p>
        </p:txBody>
      </p:sp>
      <p:sp>
        <p:nvSpPr>
          <p:cNvPr id="3" name="Content Placeholder 2"/>
          <p:cNvSpPr>
            <a:spLocks noGrp="1"/>
          </p:cNvSpPr>
          <p:nvPr>
            <p:ph idx="1"/>
          </p:nvPr>
        </p:nvSpPr>
        <p:spPr>
          <a:xfrm>
            <a:off x="838200" y="1423851"/>
            <a:ext cx="10515600" cy="5055326"/>
          </a:xfrm>
        </p:spPr>
        <p:txBody>
          <a:bodyPr/>
          <a:lstStyle/>
          <a:p>
            <a:r>
              <a:rPr lang="en-US" b="1" dirty="0" smtClean="0">
                <a:latin typeface="Times New Roman" panose="02020603050405020304" pitchFamily="18" charset="0"/>
                <a:cs typeface="Times New Roman" panose="02020603050405020304" pitchFamily="18" charset="0"/>
              </a:rPr>
              <a:t>Console</a:t>
            </a:r>
          </a:p>
          <a:p>
            <a:pPr marL="0" indent="0">
              <a:buNone/>
            </a:pPr>
            <a:r>
              <a:rPr lang="en-US" dirty="0" smtClean="0">
                <a:latin typeface="Times New Roman" panose="02020603050405020304" pitchFamily="18" charset="0"/>
                <a:cs typeface="Times New Roman" panose="02020603050405020304" pitchFamily="18" charset="0"/>
              </a:rPr>
              <a:t>You can access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simple click.</a:t>
            </a:r>
          </a:p>
          <a:p>
            <a:r>
              <a:rPr lang="en-US" b="1" dirty="0" smtClean="0">
                <a:latin typeface="Times New Roman" panose="02020603050405020304" pitchFamily="18" charset="0"/>
                <a:cs typeface="Times New Roman" panose="02020603050405020304" pitchFamily="18" charset="0"/>
              </a:rPr>
              <a:t>CLI(Command Line Interface)</a:t>
            </a:r>
          </a:p>
          <a:p>
            <a:pPr marL="0" indent="0">
              <a:buNone/>
            </a:pPr>
            <a:r>
              <a:rPr lang="en-US" dirty="0" smtClean="0">
                <a:latin typeface="Times New Roman" panose="02020603050405020304" pitchFamily="18" charset="0"/>
                <a:cs typeface="Times New Roman" panose="02020603050405020304" pitchFamily="18" charset="0"/>
              </a:rPr>
              <a:t>Using CLI, you can simply open your command prompt and type the relevant commands and access the table. For more details, click here.</a:t>
            </a:r>
          </a:p>
          <a:p>
            <a:r>
              <a:rPr lang="en-US" b="1" dirty="0" smtClean="0">
                <a:latin typeface="Times New Roman" panose="02020603050405020304" pitchFamily="18" charset="0"/>
                <a:cs typeface="Times New Roman" panose="02020603050405020304" pitchFamily="18" charset="0"/>
              </a:rPr>
              <a:t>Using API</a:t>
            </a:r>
          </a:p>
          <a:p>
            <a:pPr marL="0" indent="0">
              <a:buNone/>
            </a:pPr>
            <a:r>
              <a:rPr lang="en-US" dirty="0" smtClean="0">
                <a:latin typeface="Times New Roman" panose="02020603050405020304" pitchFamily="18" charset="0"/>
                <a:cs typeface="Times New Roman" panose="02020603050405020304" pitchFamily="18" charset="0"/>
              </a:rPr>
              <a:t>Using AWS SDKs you can make the most of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AWS SDK supports a variety of languages like Java, JavaScript, .NET, Python, PHP etc.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9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DynamoDB</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latin typeface="Times New Roman" panose="02020603050405020304" pitchFamily="18" charset="0"/>
                <a:cs typeface="Times New Roman" panose="02020603050405020304" pitchFamily="18" charset="0"/>
              </a:rPr>
              <a:t>On-demand capacity mode</a:t>
            </a:r>
            <a:r>
              <a:rPr lang="en-US" dirty="0" smtClean="0">
                <a:latin typeface="Times New Roman" panose="02020603050405020304" pitchFamily="18" charset="0"/>
                <a:cs typeface="Times New Roman" panose="02020603050405020304" pitchFamily="18" charset="0"/>
              </a:rPr>
              <a:t>: The applications using the on-demand service,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automatically scales up/down to accommodate the traffic.</a:t>
            </a:r>
          </a:p>
          <a:p>
            <a:pPr algn="just"/>
            <a:r>
              <a:rPr lang="en-US" b="1" dirty="0" smtClean="0">
                <a:latin typeface="Times New Roman" panose="02020603050405020304" pitchFamily="18" charset="0"/>
                <a:cs typeface="Times New Roman" panose="02020603050405020304" pitchFamily="18" charset="0"/>
              </a:rPr>
              <a:t>Built-in support for ACID transactions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DynamoDB</a:t>
            </a:r>
            <a:r>
              <a:rPr lang="en-US" dirty="0" smtClean="0">
                <a:latin typeface="Times New Roman" panose="02020603050405020304" pitchFamily="18" charset="0"/>
                <a:cs typeface="Times New Roman" panose="02020603050405020304" pitchFamily="18" charset="0"/>
              </a:rPr>
              <a:t> provides native/ server-side support for transactions.</a:t>
            </a:r>
          </a:p>
          <a:p>
            <a:pPr algn="just"/>
            <a:r>
              <a:rPr lang="en-US" b="1" dirty="0" smtClean="0">
                <a:latin typeface="Times New Roman" panose="02020603050405020304" pitchFamily="18" charset="0"/>
                <a:cs typeface="Times New Roman" panose="02020603050405020304" pitchFamily="18" charset="0"/>
              </a:rPr>
              <a:t>On-demand backup</a:t>
            </a:r>
            <a:r>
              <a:rPr lang="en-US" dirty="0" smtClean="0">
                <a:latin typeface="Times New Roman" panose="02020603050405020304" pitchFamily="18" charset="0"/>
                <a:cs typeface="Times New Roman" panose="02020603050405020304" pitchFamily="18" charset="0"/>
              </a:rPr>
              <a:t>: This feature allows you to create a complete backup of your work at any given point of time.</a:t>
            </a:r>
          </a:p>
          <a:p>
            <a:pPr algn="just"/>
            <a:r>
              <a:rPr lang="en-US" b="1" dirty="0" smtClean="0">
                <a:latin typeface="Times New Roman" panose="02020603050405020304" pitchFamily="18" charset="0"/>
                <a:cs typeface="Times New Roman" panose="02020603050405020304" pitchFamily="18" charset="0"/>
              </a:rPr>
              <a:t>Point-in-time recovery</a:t>
            </a:r>
            <a:r>
              <a:rPr lang="en-US" dirty="0" smtClean="0">
                <a:latin typeface="Times New Roman" panose="02020603050405020304" pitchFamily="18" charset="0"/>
                <a:cs typeface="Times New Roman" panose="02020603050405020304" pitchFamily="18" charset="0"/>
              </a:rPr>
              <a:t>: This feature helps you with the protection of your data in case of accidental read/ write operations.</a:t>
            </a:r>
          </a:p>
          <a:p>
            <a:pPr algn="just"/>
            <a:r>
              <a:rPr lang="en-US" b="1" dirty="0" smtClean="0">
                <a:latin typeface="Times New Roman" panose="02020603050405020304" pitchFamily="18" charset="0"/>
                <a:cs typeface="Times New Roman" panose="02020603050405020304" pitchFamily="18" charset="0"/>
              </a:rPr>
              <a:t>Encryption at rest</a:t>
            </a:r>
            <a:r>
              <a:rPr lang="en-US" dirty="0" smtClean="0">
                <a:latin typeface="Times New Roman" panose="02020603050405020304" pitchFamily="18" charset="0"/>
                <a:cs typeface="Times New Roman" panose="02020603050405020304" pitchFamily="18" charset="0"/>
              </a:rPr>
              <a:t>: It keeps the data encrypted even when the table is not in use. This enhances security with the help of encryption keys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942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958</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AWS Database Services</vt:lpstr>
      <vt:lpstr>DynamoDB</vt:lpstr>
      <vt:lpstr>What Is DynamoDB?</vt:lpstr>
      <vt:lpstr>Terminologies in DynamoDB</vt:lpstr>
      <vt:lpstr>Primary Key</vt:lpstr>
      <vt:lpstr>secondary index</vt:lpstr>
      <vt:lpstr>DynamoDB Streams</vt:lpstr>
      <vt:lpstr>Accessing Amazon DynamoDB</vt:lpstr>
      <vt:lpstr>Features of DynamoDB</vt:lpstr>
      <vt:lpstr>ACID </vt:lpstr>
      <vt:lpstr>DynamoDB API </vt:lpstr>
      <vt:lpstr>Control Plane </vt:lpstr>
      <vt:lpstr>Data Plane </vt:lpstr>
      <vt:lpstr>DynamoDB Stream </vt:lpstr>
      <vt:lpstr>PowerPoint Presentation</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Database Services</dc:title>
  <dc:creator>KM VinayakaSwamy</dc:creator>
  <cp:lastModifiedBy>KM VinayakaSwamy</cp:lastModifiedBy>
  <cp:revision>7</cp:revision>
  <dcterms:created xsi:type="dcterms:W3CDTF">2019-04-19T07:08:02Z</dcterms:created>
  <dcterms:modified xsi:type="dcterms:W3CDTF">2019-04-19T09:00:17Z</dcterms:modified>
</cp:coreProperties>
</file>