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9" d="100"/>
          <a:sy n="69" d="100"/>
        </p:scale>
        <p:origin x="78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2ADFFB-16DA-4644-B222-35CC14D139C2}" type="datetimeFigureOut">
              <a:rPr lang="en-US" smtClean="0"/>
              <a:t>4/19/2019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C5198D-5EEA-494F-8576-2110E41511AD}" type="slidenum">
              <a:rPr lang="en-US" smtClean="0"/>
              <a:t>‹#›</a:t>
            </a:fld>
            <a:endParaRPr lang="en-US"/>
          </a:p>
        </p:txBody>
      </p:sp>
    </p:spTree>
    <p:extLst>
      <p:ext uri="{BB962C8B-B14F-4D97-AF65-F5344CB8AC3E}">
        <p14:creationId xmlns:p14="http://schemas.microsoft.com/office/powerpoint/2010/main" val="13949751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a relational database engine made by amazon which combines the speed and reliability of high-end commercial databases with the simplicity and cost-effectiveness of open source databases. Amazon claims that Aurora is 5x faster than RDS MySQL.</a:t>
            </a:r>
          </a:p>
          <a:p>
            <a:endParaRPr lang="en-US" dirty="0" smtClean="0"/>
          </a:p>
          <a:p>
            <a:r>
              <a:rPr lang="en-US" dirty="0" smtClean="0"/>
              <a:t> </a:t>
            </a:r>
            <a:endParaRPr lang="en-US" dirty="0"/>
          </a:p>
        </p:txBody>
      </p:sp>
      <p:sp>
        <p:nvSpPr>
          <p:cNvPr id="4" name="Slide Number Placeholder 3"/>
          <p:cNvSpPr>
            <a:spLocks noGrp="1"/>
          </p:cNvSpPr>
          <p:nvPr>
            <p:ph type="sldNum" sz="quarter" idx="10"/>
          </p:nvPr>
        </p:nvSpPr>
        <p:spPr/>
        <p:txBody>
          <a:bodyPr/>
          <a:lstStyle/>
          <a:p>
            <a:fld id="{E6C5198D-5EEA-494F-8576-2110E41511AD}" type="slidenum">
              <a:rPr lang="en-US" smtClean="0"/>
              <a:t>3</a:t>
            </a:fld>
            <a:endParaRPr lang="en-US"/>
          </a:p>
        </p:txBody>
      </p:sp>
    </p:spTree>
    <p:extLst>
      <p:ext uri="{BB962C8B-B14F-4D97-AF65-F5344CB8AC3E}">
        <p14:creationId xmlns:p14="http://schemas.microsoft.com/office/powerpoint/2010/main" val="30289266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talk about some interesting advantages that you get when you are using RDS AWS,</a:t>
            </a:r>
          </a:p>
          <a:p>
            <a:endParaRPr lang="en-US" dirty="0" smtClean="0"/>
          </a:p>
          <a:p>
            <a:r>
              <a:rPr lang="en-US" dirty="0" smtClean="0"/>
              <a:t>So usually when you talk about database services, the CPU, memory, storage, IOs is bundled together, i.e. you cannot control them individually, but with AWS RDS, each of these parameters can be tweaked individually.</a:t>
            </a:r>
          </a:p>
          <a:p>
            <a:r>
              <a:rPr lang="en-US" dirty="0" smtClean="0"/>
              <a:t>Like we discussed earlier, it manages your servers, updates them to the latest software configuration, takes backup, everything automatically.</a:t>
            </a:r>
          </a:p>
          <a:p>
            <a:r>
              <a:rPr lang="en-US" dirty="0" smtClean="0"/>
              <a:t>The backups can be taken in two ways</a:t>
            </a:r>
          </a:p>
          <a:p>
            <a:r>
              <a:rPr lang="en-US" dirty="0" smtClean="0"/>
              <a:t>The automated backups where in you set a time for your backup to be done.</a:t>
            </a:r>
          </a:p>
          <a:p>
            <a:r>
              <a:rPr lang="en-US" dirty="0" smtClean="0"/>
              <a:t>DB Snapshots, where in you manually take a backup of your DB, you can take snapshots as frequently as you want. </a:t>
            </a:r>
          </a:p>
          <a:p>
            <a:r>
              <a:rPr lang="en-US" dirty="0" smtClean="0"/>
              <a:t>It automatically creates a secondary instance for a failover, therefore provides high availability.</a:t>
            </a:r>
          </a:p>
          <a:p>
            <a:r>
              <a:rPr lang="en-US" dirty="0" smtClean="0"/>
              <a:t>RDS AWS supports read replicas i.e. snapshots are created from a source DB and all the read traffic to the source database is distributed among the read replicas, this reduces the overall overhead on the source DB.</a:t>
            </a:r>
          </a:p>
          <a:p>
            <a:r>
              <a:rPr lang="en-US" dirty="0" smtClean="0"/>
              <a:t> RDS AWS can be integrated with IAM, for giving customized access to your users who will be working on that database.</a:t>
            </a:r>
          </a:p>
          <a:p>
            <a:r>
              <a:rPr lang="en-US" dirty="0" smtClean="0"/>
              <a:t>The updates to your database in RDS AWS are applied in a maintenance window. This maintenance window is defined during the creation of your DB Instance, the way it functions is like this:</a:t>
            </a:r>
          </a:p>
          <a:p>
            <a:endParaRPr lang="en-US" dirty="0" smtClean="0"/>
          </a:p>
          <a:p>
            <a:r>
              <a:rPr lang="en-US" dirty="0" smtClean="0"/>
              <a:t>When an update is available for your DB you get a notification in your RDS Console you can take one of the following actions</a:t>
            </a:r>
          </a:p>
          <a:p>
            <a:r>
              <a:rPr lang="en-US" dirty="0" smtClean="0"/>
              <a:t>Defer the maintenance items.</a:t>
            </a:r>
          </a:p>
          <a:p>
            <a:r>
              <a:rPr lang="en-US" dirty="0" smtClean="0"/>
              <a:t>Apply maintenance items immediately.</a:t>
            </a:r>
          </a:p>
          <a:p>
            <a:r>
              <a:rPr lang="en-US" dirty="0" smtClean="0"/>
              <a:t>Schedule a time for those maintenance items.</a:t>
            </a:r>
          </a:p>
          <a:p>
            <a:r>
              <a:rPr lang="en-US" dirty="0" smtClean="0"/>
              <a:t>Once maintenance starts, your instance has to be taken offline for updating it, if your instance is running in Multi-AZ, in that case the standby instance is updated first, it is then promoted to be a primary instance, and the primary instance is then taken offline for updating, this way your application does not experience a downtime.</a:t>
            </a:r>
          </a:p>
          <a:p>
            <a:r>
              <a:rPr lang="en-US" dirty="0" smtClean="0"/>
              <a:t>If you want to scale your DB instance, the changes that make to your DB instance also happen during the maintenance window, you can also apply them immediately, but then your application will experience a downtime if its in a Single-AZ.</a:t>
            </a:r>
            <a:endParaRPr lang="en-US" dirty="0"/>
          </a:p>
        </p:txBody>
      </p:sp>
      <p:sp>
        <p:nvSpPr>
          <p:cNvPr id="4" name="Slide Number Placeholder 3"/>
          <p:cNvSpPr>
            <a:spLocks noGrp="1"/>
          </p:cNvSpPr>
          <p:nvPr>
            <p:ph type="sldNum" sz="quarter" idx="10"/>
          </p:nvPr>
        </p:nvSpPr>
        <p:spPr/>
        <p:txBody>
          <a:bodyPr/>
          <a:lstStyle/>
          <a:p>
            <a:fld id="{E6C5198D-5EEA-494F-8576-2110E41511AD}" type="slidenum">
              <a:rPr lang="en-US" smtClean="0"/>
              <a:t>10</a:t>
            </a:fld>
            <a:endParaRPr lang="en-US"/>
          </a:p>
        </p:txBody>
      </p:sp>
    </p:spTree>
    <p:extLst>
      <p:ext uri="{BB962C8B-B14F-4D97-AF65-F5344CB8AC3E}">
        <p14:creationId xmlns:p14="http://schemas.microsoft.com/office/powerpoint/2010/main" val="6660141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7487982-ACC3-48A4-9DBE-73350A8807EC}" type="datetimeFigureOut">
              <a:rPr lang="en-US" smtClean="0"/>
              <a:t>4/19/2019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038810-5CF9-4262-B141-24F70B101469}" type="slidenum">
              <a:rPr lang="en-US" smtClean="0"/>
              <a:t>‹#›</a:t>
            </a:fld>
            <a:endParaRPr lang="en-US"/>
          </a:p>
        </p:txBody>
      </p:sp>
    </p:spTree>
    <p:extLst>
      <p:ext uri="{BB962C8B-B14F-4D97-AF65-F5344CB8AC3E}">
        <p14:creationId xmlns:p14="http://schemas.microsoft.com/office/powerpoint/2010/main" val="673360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487982-ACC3-48A4-9DBE-73350A8807EC}" type="datetimeFigureOut">
              <a:rPr lang="en-US" smtClean="0"/>
              <a:t>4/19/2019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038810-5CF9-4262-B141-24F70B101469}" type="slidenum">
              <a:rPr lang="en-US" smtClean="0"/>
              <a:t>‹#›</a:t>
            </a:fld>
            <a:endParaRPr lang="en-US"/>
          </a:p>
        </p:txBody>
      </p:sp>
    </p:spTree>
    <p:extLst>
      <p:ext uri="{BB962C8B-B14F-4D97-AF65-F5344CB8AC3E}">
        <p14:creationId xmlns:p14="http://schemas.microsoft.com/office/powerpoint/2010/main" val="3029864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487982-ACC3-48A4-9DBE-73350A8807EC}" type="datetimeFigureOut">
              <a:rPr lang="en-US" smtClean="0"/>
              <a:t>4/19/2019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038810-5CF9-4262-B141-24F70B101469}" type="slidenum">
              <a:rPr lang="en-US" smtClean="0"/>
              <a:t>‹#›</a:t>
            </a:fld>
            <a:endParaRPr lang="en-US"/>
          </a:p>
        </p:txBody>
      </p:sp>
    </p:spTree>
    <p:extLst>
      <p:ext uri="{BB962C8B-B14F-4D97-AF65-F5344CB8AC3E}">
        <p14:creationId xmlns:p14="http://schemas.microsoft.com/office/powerpoint/2010/main" val="3854052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487982-ACC3-48A4-9DBE-73350A8807EC}" type="datetimeFigureOut">
              <a:rPr lang="en-US" smtClean="0"/>
              <a:t>4/19/2019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038810-5CF9-4262-B141-24F70B101469}" type="slidenum">
              <a:rPr lang="en-US" smtClean="0"/>
              <a:t>‹#›</a:t>
            </a:fld>
            <a:endParaRPr lang="en-US"/>
          </a:p>
        </p:txBody>
      </p:sp>
    </p:spTree>
    <p:extLst>
      <p:ext uri="{BB962C8B-B14F-4D97-AF65-F5344CB8AC3E}">
        <p14:creationId xmlns:p14="http://schemas.microsoft.com/office/powerpoint/2010/main" val="607547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7487982-ACC3-48A4-9DBE-73350A8807EC}" type="datetimeFigureOut">
              <a:rPr lang="en-US" smtClean="0"/>
              <a:t>4/19/2019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038810-5CF9-4262-B141-24F70B101469}" type="slidenum">
              <a:rPr lang="en-US" smtClean="0"/>
              <a:t>‹#›</a:t>
            </a:fld>
            <a:endParaRPr lang="en-US"/>
          </a:p>
        </p:txBody>
      </p:sp>
    </p:spTree>
    <p:extLst>
      <p:ext uri="{BB962C8B-B14F-4D97-AF65-F5344CB8AC3E}">
        <p14:creationId xmlns:p14="http://schemas.microsoft.com/office/powerpoint/2010/main" val="2343471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7487982-ACC3-48A4-9DBE-73350A8807EC}" type="datetimeFigureOut">
              <a:rPr lang="en-US" smtClean="0"/>
              <a:t>4/19/2019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038810-5CF9-4262-B141-24F70B101469}" type="slidenum">
              <a:rPr lang="en-US" smtClean="0"/>
              <a:t>‹#›</a:t>
            </a:fld>
            <a:endParaRPr lang="en-US"/>
          </a:p>
        </p:txBody>
      </p:sp>
    </p:spTree>
    <p:extLst>
      <p:ext uri="{BB962C8B-B14F-4D97-AF65-F5344CB8AC3E}">
        <p14:creationId xmlns:p14="http://schemas.microsoft.com/office/powerpoint/2010/main" val="3782984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7487982-ACC3-48A4-9DBE-73350A8807EC}" type="datetimeFigureOut">
              <a:rPr lang="en-US" smtClean="0"/>
              <a:t>4/19/2019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038810-5CF9-4262-B141-24F70B101469}" type="slidenum">
              <a:rPr lang="en-US" smtClean="0"/>
              <a:t>‹#›</a:t>
            </a:fld>
            <a:endParaRPr lang="en-US"/>
          </a:p>
        </p:txBody>
      </p:sp>
    </p:spTree>
    <p:extLst>
      <p:ext uri="{BB962C8B-B14F-4D97-AF65-F5344CB8AC3E}">
        <p14:creationId xmlns:p14="http://schemas.microsoft.com/office/powerpoint/2010/main" val="2253580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7487982-ACC3-48A4-9DBE-73350A8807EC}" type="datetimeFigureOut">
              <a:rPr lang="en-US" smtClean="0"/>
              <a:t>4/19/2019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038810-5CF9-4262-B141-24F70B101469}" type="slidenum">
              <a:rPr lang="en-US" smtClean="0"/>
              <a:t>‹#›</a:t>
            </a:fld>
            <a:endParaRPr lang="en-US"/>
          </a:p>
        </p:txBody>
      </p:sp>
    </p:spTree>
    <p:extLst>
      <p:ext uri="{BB962C8B-B14F-4D97-AF65-F5344CB8AC3E}">
        <p14:creationId xmlns:p14="http://schemas.microsoft.com/office/powerpoint/2010/main" val="3030230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487982-ACC3-48A4-9DBE-73350A8807EC}" type="datetimeFigureOut">
              <a:rPr lang="en-US" smtClean="0"/>
              <a:t>4/19/2019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038810-5CF9-4262-B141-24F70B101469}" type="slidenum">
              <a:rPr lang="en-US" smtClean="0"/>
              <a:t>‹#›</a:t>
            </a:fld>
            <a:endParaRPr lang="en-US"/>
          </a:p>
        </p:txBody>
      </p:sp>
    </p:spTree>
    <p:extLst>
      <p:ext uri="{BB962C8B-B14F-4D97-AF65-F5344CB8AC3E}">
        <p14:creationId xmlns:p14="http://schemas.microsoft.com/office/powerpoint/2010/main" val="3803000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7487982-ACC3-48A4-9DBE-73350A8807EC}" type="datetimeFigureOut">
              <a:rPr lang="en-US" smtClean="0"/>
              <a:t>4/19/2019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038810-5CF9-4262-B141-24F70B101469}" type="slidenum">
              <a:rPr lang="en-US" smtClean="0"/>
              <a:t>‹#›</a:t>
            </a:fld>
            <a:endParaRPr lang="en-US"/>
          </a:p>
        </p:txBody>
      </p:sp>
    </p:spTree>
    <p:extLst>
      <p:ext uri="{BB962C8B-B14F-4D97-AF65-F5344CB8AC3E}">
        <p14:creationId xmlns:p14="http://schemas.microsoft.com/office/powerpoint/2010/main" val="1765478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7487982-ACC3-48A4-9DBE-73350A8807EC}" type="datetimeFigureOut">
              <a:rPr lang="en-US" smtClean="0"/>
              <a:t>4/19/2019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038810-5CF9-4262-B141-24F70B101469}" type="slidenum">
              <a:rPr lang="en-US" smtClean="0"/>
              <a:t>‹#›</a:t>
            </a:fld>
            <a:endParaRPr lang="en-US"/>
          </a:p>
        </p:txBody>
      </p:sp>
    </p:spTree>
    <p:extLst>
      <p:ext uri="{BB962C8B-B14F-4D97-AF65-F5344CB8AC3E}">
        <p14:creationId xmlns:p14="http://schemas.microsoft.com/office/powerpoint/2010/main" val="2562135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487982-ACC3-48A4-9DBE-73350A8807EC}" type="datetimeFigureOut">
              <a:rPr lang="en-US" smtClean="0"/>
              <a:t>4/19/2019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038810-5CF9-4262-B141-24F70B101469}" type="slidenum">
              <a:rPr lang="en-US" smtClean="0"/>
              <a:t>‹#›</a:t>
            </a:fld>
            <a:endParaRPr lang="en-US"/>
          </a:p>
        </p:txBody>
      </p:sp>
    </p:spTree>
    <p:extLst>
      <p:ext uri="{BB962C8B-B14F-4D97-AF65-F5344CB8AC3E}">
        <p14:creationId xmlns:p14="http://schemas.microsoft.com/office/powerpoint/2010/main" val="17013688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AWS RDS(Relational Database Service)</a:t>
            </a:r>
            <a:endParaRPr lang="en-US" dirty="0"/>
          </a:p>
        </p:txBody>
      </p:sp>
      <p:sp>
        <p:nvSpPr>
          <p:cNvPr id="3" name="Subtitle 2"/>
          <p:cNvSpPr>
            <a:spLocks noGrp="1"/>
          </p:cNvSpPr>
          <p:nvPr>
            <p:ph type="subTitle" idx="1"/>
          </p:nvPr>
        </p:nvSpPr>
        <p:spPr/>
        <p:txBody>
          <a:bodyPr/>
          <a:lstStyle/>
          <a:p>
            <a:r>
              <a:rPr lang="en-US" dirty="0" smtClean="0"/>
              <a:t>RDS is not a database, it’s a service that manages database</a:t>
            </a:r>
            <a:endParaRPr lang="en-US" dirty="0"/>
          </a:p>
        </p:txBody>
      </p:sp>
    </p:spTree>
    <p:extLst>
      <p:ext uri="{BB962C8B-B14F-4D97-AF65-F5344CB8AC3E}">
        <p14:creationId xmlns:p14="http://schemas.microsoft.com/office/powerpoint/2010/main" val="17990424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RDS Advantages</a:t>
            </a:r>
            <a:endParaRPr lang="en-US" dirty="0"/>
          </a:p>
        </p:txBody>
      </p:sp>
      <p:pic>
        <p:nvPicPr>
          <p:cNvPr id="6" name="Content Placeholder 5"/>
          <p:cNvPicPr>
            <a:picLocks noGrp="1" noChangeAspect="1"/>
          </p:cNvPicPr>
          <p:nvPr>
            <p:ph idx="1"/>
          </p:nvPr>
        </p:nvPicPr>
        <p:blipFill>
          <a:blip r:embed="rId3"/>
          <a:stretch>
            <a:fillRect/>
          </a:stretch>
        </p:blipFill>
        <p:spPr>
          <a:xfrm>
            <a:off x="1080655" y="1413721"/>
            <a:ext cx="9753600" cy="5032188"/>
          </a:xfrm>
          <a:prstGeom prst="rect">
            <a:avLst/>
          </a:prstGeom>
        </p:spPr>
      </p:pic>
    </p:spTree>
    <p:extLst>
      <p:ext uri="{BB962C8B-B14F-4D97-AF65-F5344CB8AC3E}">
        <p14:creationId xmlns:p14="http://schemas.microsoft.com/office/powerpoint/2010/main" val="613904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AWS RDS(Relational Database Service)</a:t>
            </a:r>
            <a:endParaRPr lang="en-US" dirty="0"/>
          </a:p>
        </p:txBody>
      </p:sp>
      <p:pic>
        <p:nvPicPr>
          <p:cNvPr id="5" name="Content Placeholder 4"/>
          <p:cNvPicPr>
            <a:picLocks noGrp="1" noChangeAspect="1"/>
          </p:cNvPicPr>
          <p:nvPr>
            <p:ph idx="1"/>
          </p:nvPr>
        </p:nvPicPr>
        <p:blipFill>
          <a:blip r:embed="rId2"/>
          <a:stretch>
            <a:fillRect/>
          </a:stretch>
        </p:blipFill>
        <p:spPr>
          <a:xfrm>
            <a:off x="1593669" y="1685864"/>
            <a:ext cx="9625355" cy="4950067"/>
          </a:xfrm>
          <a:prstGeom prst="rect">
            <a:avLst/>
          </a:prstGeom>
        </p:spPr>
      </p:pic>
    </p:spTree>
    <p:extLst>
      <p:ext uri="{BB962C8B-B14F-4D97-AF65-F5344CB8AC3E}">
        <p14:creationId xmlns:p14="http://schemas.microsoft.com/office/powerpoint/2010/main" val="567950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RDS Supports </a:t>
            </a:r>
            <a:endParaRPr lang="en-US" dirty="0"/>
          </a:p>
        </p:txBody>
      </p:sp>
      <p:pic>
        <p:nvPicPr>
          <p:cNvPr id="1026" name="Picture 2" descr="amazon-aurora - rds aws tutorial - edureka"/>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02771" y="1831771"/>
            <a:ext cx="3810000" cy="26670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4"/>
          <a:stretch>
            <a:fillRect/>
          </a:stretch>
        </p:blipFill>
        <p:spPr>
          <a:xfrm>
            <a:off x="8956221" y="918481"/>
            <a:ext cx="2857500" cy="1190625"/>
          </a:xfrm>
          <a:prstGeom prst="rect">
            <a:avLst/>
          </a:prstGeom>
        </p:spPr>
      </p:pic>
      <p:pic>
        <p:nvPicPr>
          <p:cNvPr id="6" name="Picture 5"/>
          <p:cNvPicPr>
            <a:picLocks noChangeAspect="1"/>
          </p:cNvPicPr>
          <p:nvPr/>
        </p:nvPicPr>
        <p:blipFill>
          <a:blip r:embed="rId5"/>
          <a:stretch>
            <a:fillRect/>
          </a:stretch>
        </p:blipFill>
        <p:spPr>
          <a:xfrm>
            <a:off x="6598350" y="4955219"/>
            <a:ext cx="2228850" cy="1733550"/>
          </a:xfrm>
          <a:prstGeom prst="rect">
            <a:avLst/>
          </a:prstGeom>
        </p:spPr>
      </p:pic>
      <p:pic>
        <p:nvPicPr>
          <p:cNvPr id="1028" name="Picture 4" descr="sql-server - rds aws tutorial - edureka"/>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38200" y="5263057"/>
            <a:ext cx="4389453" cy="111787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7"/>
          <a:stretch>
            <a:fillRect/>
          </a:stretch>
        </p:blipFill>
        <p:spPr>
          <a:xfrm>
            <a:off x="4667250" y="3165271"/>
            <a:ext cx="2857500" cy="942975"/>
          </a:xfrm>
          <a:prstGeom prst="rect">
            <a:avLst/>
          </a:prstGeom>
        </p:spPr>
      </p:pic>
      <p:pic>
        <p:nvPicPr>
          <p:cNvPr id="1030" name="Picture 6" descr="mariadb - rds aws tutorial - edureka"/>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765721" y="2956079"/>
            <a:ext cx="3238500" cy="1666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2586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RDS AWS Components:</a:t>
            </a:r>
            <a:br>
              <a:rPr lang="en-US" dirty="0" smtClean="0"/>
            </a:br>
            <a:endParaRPr lang="en-US" dirty="0"/>
          </a:p>
        </p:txBody>
      </p:sp>
      <p:sp>
        <p:nvSpPr>
          <p:cNvPr id="3" name="Content Placeholder 2"/>
          <p:cNvSpPr>
            <a:spLocks noGrp="1"/>
          </p:cNvSpPr>
          <p:nvPr>
            <p:ph idx="1"/>
          </p:nvPr>
        </p:nvSpPr>
        <p:spPr>
          <a:xfrm>
            <a:off x="838200" y="1316182"/>
            <a:ext cx="10515600" cy="4860781"/>
          </a:xfrm>
        </p:spPr>
        <p:txBody>
          <a:bodyPr/>
          <a:lstStyle/>
          <a:p>
            <a:r>
              <a:rPr lang="en-US" dirty="0" smtClean="0"/>
              <a:t>DB Instances</a:t>
            </a:r>
          </a:p>
          <a:p>
            <a:r>
              <a:rPr lang="en-US" dirty="0" smtClean="0"/>
              <a:t>Regions and Availability Zones</a:t>
            </a:r>
          </a:p>
          <a:p>
            <a:r>
              <a:rPr lang="en-US" dirty="0" smtClean="0"/>
              <a:t>Security Groups</a:t>
            </a:r>
          </a:p>
          <a:p>
            <a:r>
              <a:rPr lang="en-US" dirty="0" smtClean="0"/>
              <a:t>DB Parameter Groups</a:t>
            </a:r>
          </a:p>
          <a:p>
            <a:r>
              <a:rPr lang="en-US" dirty="0" smtClean="0"/>
              <a:t>DB Option Groups</a:t>
            </a:r>
            <a:endParaRPr lang="en-US" dirty="0"/>
          </a:p>
        </p:txBody>
      </p:sp>
    </p:spTree>
    <p:extLst>
      <p:ext uri="{BB962C8B-B14F-4D97-AF65-F5344CB8AC3E}">
        <p14:creationId xmlns:p14="http://schemas.microsoft.com/office/powerpoint/2010/main" val="1335919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Instances</a:t>
            </a:r>
            <a:endParaRPr lang="en-US" dirty="0"/>
          </a:p>
        </p:txBody>
      </p:sp>
      <p:sp>
        <p:nvSpPr>
          <p:cNvPr id="3" name="Content Placeholder 2"/>
          <p:cNvSpPr>
            <a:spLocks noGrp="1"/>
          </p:cNvSpPr>
          <p:nvPr>
            <p:ph idx="1"/>
          </p:nvPr>
        </p:nvSpPr>
        <p:spPr>
          <a:xfrm>
            <a:off x="193964" y="1260764"/>
            <a:ext cx="11838262" cy="5264727"/>
          </a:xfrm>
        </p:spPr>
        <p:txBody>
          <a:bodyPr>
            <a:normAutofit/>
          </a:bodyPr>
          <a:lstStyle/>
          <a:p>
            <a:pPr algn="just"/>
            <a:r>
              <a:rPr lang="en-US" dirty="0" smtClean="0">
                <a:latin typeface="Times New Roman" panose="02020603050405020304" pitchFamily="18" charset="0"/>
                <a:cs typeface="Times New Roman" panose="02020603050405020304" pitchFamily="18" charset="0"/>
              </a:rPr>
              <a:t>It is an isolated database environment in the cloud, which can contain multiple user-created databases, and can be accessed using the same tools and applications that one uses with a stand-alone database instance.</a:t>
            </a:r>
          </a:p>
          <a:p>
            <a:pPr algn="just"/>
            <a:r>
              <a:rPr lang="en-US" dirty="0" smtClean="0">
                <a:latin typeface="Times New Roman" panose="02020603050405020304" pitchFamily="18" charset="0"/>
                <a:cs typeface="Times New Roman" panose="02020603050405020304" pitchFamily="18" charset="0"/>
              </a:rPr>
              <a:t>A DB Instance can be created using the AWS Management Console , the Amazon RDS API, or the AWS Command line Interface .</a:t>
            </a:r>
          </a:p>
          <a:p>
            <a:pPr algn="just"/>
            <a:r>
              <a:rPr lang="en-US" dirty="0" smtClean="0">
                <a:latin typeface="Times New Roman" panose="02020603050405020304" pitchFamily="18" charset="0"/>
                <a:cs typeface="Times New Roman" panose="02020603050405020304" pitchFamily="18" charset="0"/>
              </a:rPr>
              <a:t>The computation and memory capacity of a DB Instance depends on the DB Instance class. </a:t>
            </a:r>
          </a:p>
          <a:p>
            <a:pPr lvl="1" algn="just">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For each DB Instance you can select from 5GB to 6TB of associated storage capacity.</a:t>
            </a:r>
          </a:p>
          <a:p>
            <a:pPr algn="just"/>
            <a:r>
              <a:rPr lang="en-US" dirty="0" smtClean="0">
                <a:latin typeface="Times New Roman" panose="02020603050405020304" pitchFamily="18" charset="0"/>
                <a:cs typeface="Times New Roman" panose="02020603050405020304" pitchFamily="18" charset="0"/>
              </a:rPr>
              <a:t>The DB Instances are of the following types:</a:t>
            </a:r>
          </a:p>
          <a:p>
            <a:pPr lvl="1" algn="just">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Standard Instances (m4,m3)</a:t>
            </a:r>
          </a:p>
          <a:p>
            <a:pPr lvl="1" algn="just">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Memory </a:t>
            </a:r>
            <a:r>
              <a:rPr lang="en-US" dirty="0" err="1" smtClean="0">
                <a:latin typeface="Times New Roman" panose="02020603050405020304" pitchFamily="18" charset="0"/>
                <a:cs typeface="Times New Roman" panose="02020603050405020304" pitchFamily="18" charset="0"/>
              </a:rPr>
              <a:t>Optimised</a:t>
            </a:r>
            <a:r>
              <a:rPr lang="en-US" dirty="0" smtClean="0">
                <a:latin typeface="Times New Roman" panose="02020603050405020304" pitchFamily="18" charset="0"/>
                <a:cs typeface="Times New Roman" panose="02020603050405020304" pitchFamily="18" charset="0"/>
              </a:rPr>
              <a:t> (r3)</a:t>
            </a:r>
          </a:p>
          <a:p>
            <a:pPr lvl="1" algn="just">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Micro Instances (t2)</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7107381" y="4682836"/>
            <a:ext cx="4299384" cy="2050475"/>
          </a:xfrm>
          <a:prstGeom prst="rect">
            <a:avLst/>
          </a:prstGeom>
        </p:spPr>
      </p:pic>
    </p:spTree>
    <p:extLst>
      <p:ext uri="{BB962C8B-B14F-4D97-AF65-F5344CB8AC3E}">
        <p14:creationId xmlns:p14="http://schemas.microsoft.com/office/powerpoint/2010/main" val="3170495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Regions and Availability Zones</a:t>
            </a:r>
            <a:br>
              <a:rPr lang="en-US" dirty="0" smtClean="0"/>
            </a:br>
            <a:endParaRPr lang="en-US" dirty="0"/>
          </a:p>
        </p:txBody>
      </p:sp>
      <p:sp>
        <p:nvSpPr>
          <p:cNvPr id="3" name="Content Placeholder 2"/>
          <p:cNvSpPr>
            <a:spLocks noGrp="1"/>
          </p:cNvSpPr>
          <p:nvPr>
            <p:ph idx="1"/>
          </p:nvPr>
        </p:nvSpPr>
        <p:spPr>
          <a:xfrm>
            <a:off x="838200" y="1246908"/>
            <a:ext cx="10938164" cy="5611091"/>
          </a:xfrm>
        </p:spPr>
        <p:txBody>
          <a:bodyPr>
            <a:normAutofit/>
          </a:bodyPr>
          <a:lstStyle/>
          <a:p>
            <a:pPr algn="just"/>
            <a:r>
              <a:rPr lang="en-US" dirty="0" smtClean="0">
                <a:latin typeface="Times New Roman" panose="02020603050405020304" pitchFamily="18" charset="0"/>
                <a:cs typeface="Times New Roman" panose="02020603050405020304" pitchFamily="18" charset="0"/>
              </a:rPr>
              <a:t>The AWS resources are housed in highly available data centers, which are located in different areas of the world. This “area” is called a region.</a:t>
            </a:r>
          </a:p>
          <a:p>
            <a:pPr algn="just"/>
            <a:r>
              <a:rPr lang="en-US" dirty="0" smtClean="0">
                <a:latin typeface="Times New Roman" panose="02020603050405020304" pitchFamily="18" charset="0"/>
                <a:cs typeface="Times New Roman" panose="02020603050405020304" pitchFamily="18" charset="0"/>
              </a:rPr>
              <a:t>Each region has multiple Availability Zones (AZ), they are distinct locations which are engineered to be isolated from the failure of other AZs.</a:t>
            </a:r>
          </a:p>
          <a:p>
            <a:pPr algn="just"/>
            <a:r>
              <a:rPr lang="en-US" dirty="0" smtClean="0">
                <a:latin typeface="Times New Roman" panose="02020603050405020304" pitchFamily="18" charset="0"/>
                <a:cs typeface="Times New Roman" panose="02020603050405020304" pitchFamily="18" charset="0"/>
              </a:rPr>
              <a:t>You can deploy your DB Instance in multiple AZ, this ensures a failover i.e. in case one AZ goes down, there is a second to switch over to. The failover instance is called a standby, and the original instance is called the primary instance.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1540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651156" y="2313709"/>
            <a:ext cx="5540844" cy="3558453"/>
          </a:xfrm>
          <a:prstGeom prst="rect">
            <a:avLst/>
          </a:prstGeom>
        </p:spPr>
      </p:pic>
      <p:sp>
        <p:nvSpPr>
          <p:cNvPr id="2" name="Title 1"/>
          <p:cNvSpPr>
            <a:spLocks noGrp="1"/>
          </p:cNvSpPr>
          <p:nvPr>
            <p:ph type="title"/>
          </p:nvPr>
        </p:nvSpPr>
        <p:spPr/>
        <p:txBody>
          <a:bodyPr/>
          <a:lstStyle/>
          <a:p>
            <a:r>
              <a:rPr lang="en-US" dirty="0" smtClean="0"/>
              <a:t>Security Groups</a:t>
            </a:r>
            <a:br>
              <a:rPr lang="en-US" dirty="0" smtClean="0"/>
            </a:br>
            <a:endParaRPr lang="en-US" dirty="0"/>
          </a:p>
        </p:txBody>
      </p:sp>
      <p:sp>
        <p:nvSpPr>
          <p:cNvPr id="3" name="Content Placeholder 2"/>
          <p:cNvSpPr>
            <a:spLocks noGrp="1"/>
          </p:cNvSpPr>
          <p:nvPr>
            <p:ph idx="1"/>
          </p:nvPr>
        </p:nvSpPr>
        <p:spPr>
          <a:xfrm>
            <a:off x="484910" y="1371600"/>
            <a:ext cx="7846002" cy="5361709"/>
          </a:xfrm>
        </p:spPr>
        <p:txBody>
          <a:bodyPr>
            <a:normAutofit/>
          </a:bodyPr>
          <a:lstStyle/>
          <a:p>
            <a:pPr algn="just"/>
            <a:r>
              <a:rPr lang="en-US" dirty="0" smtClean="0"/>
              <a:t>A security group controls the access to a DB Instance. It does so by specifying a range of IP addresses or the EC2 instances that you want to give access.</a:t>
            </a:r>
          </a:p>
          <a:p>
            <a:pPr algn="just"/>
            <a:r>
              <a:rPr lang="en-US" dirty="0" smtClean="0"/>
              <a:t>Amazon RDS uses 3 types of Security Groups:</a:t>
            </a:r>
          </a:p>
          <a:p>
            <a:pPr algn="just"/>
            <a:r>
              <a:rPr lang="en-US" dirty="0" smtClean="0"/>
              <a:t>VPC Security Group</a:t>
            </a:r>
          </a:p>
          <a:p>
            <a:pPr lvl="1" algn="just">
              <a:buFont typeface="Wingdings" panose="05000000000000000000" pitchFamily="2" charset="2"/>
              <a:buChar char="ü"/>
            </a:pPr>
            <a:r>
              <a:rPr lang="en-US" dirty="0" smtClean="0"/>
              <a:t>It controls the DB Instance that is inside a VPC.</a:t>
            </a:r>
          </a:p>
          <a:p>
            <a:pPr algn="just"/>
            <a:r>
              <a:rPr lang="en-US" dirty="0" smtClean="0"/>
              <a:t>EC2 Security Group</a:t>
            </a:r>
          </a:p>
          <a:p>
            <a:pPr lvl="1" algn="just">
              <a:buFont typeface="Wingdings" panose="05000000000000000000" pitchFamily="2" charset="2"/>
              <a:buChar char="ü"/>
            </a:pPr>
            <a:r>
              <a:rPr lang="en-US" dirty="0" smtClean="0"/>
              <a:t>It controls access to an EC2 Instance and can be used with a DB Instance.</a:t>
            </a:r>
          </a:p>
          <a:p>
            <a:pPr algn="just"/>
            <a:r>
              <a:rPr lang="en-US" dirty="0" smtClean="0"/>
              <a:t>DB Security Group</a:t>
            </a:r>
          </a:p>
          <a:p>
            <a:pPr lvl="1" algn="just">
              <a:buFont typeface="Wingdings" panose="05000000000000000000" pitchFamily="2" charset="2"/>
              <a:buChar char="ü"/>
            </a:pPr>
            <a:r>
              <a:rPr lang="en-US" dirty="0" smtClean="0"/>
              <a:t>It controls the DB Instance that is not in a VPC.</a:t>
            </a:r>
            <a:endParaRPr lang="en-US" dirty="0"/>
          </a:p>
        </p:txBody>
      </p:sp>
    </p:spTree>
    <p:extLst>
      <p:ext uri="{BB962C8B-B14F-4D97-AF65-F5344CB8AC3E}">
        <p14:creationId xmlns:p14="http://schemas.microsoft.com/office/powerpoint/2010/main" val="340221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Parameter groups</a:t>
            </a:r>
            <a:endParaRPr lang="en-US" dirty="0"/>
          </a:p>
        </p:txBody>
      </p:sp>
      <p:sp>
        <p:nvSpPr>
          <p:cNvPr id="3" name="Content Placeholder 2"/>
          <p:cNvSpPr>
            <a:spLocks noGrp="1"/>
          </p:cNvSpPr>
          <p:nvPr>
            <p:ph idx="1"/>
          </p:nvPr>
        </p:nvSpPr>
        <p:spPr/>
        <p:txBody>
          <a:bodyPr/>
          <a:lstStyle/>
          <a:p>
            <a:pPr algn="just"/>
            <a:r>
              <a:rPr lang="en-US" dirty="0" smtClean="0">
                <a:latin typeface="Times New Roman" panose="02020603050405020304" pitchFamily="18" charset="0"/>
                <a:cs typeface="Times New Roman" panose="02020603050405020304" pitchFamily="18" charset="0"/>
              </a:rPr>
              <a:t>It contains the engine configuration values that can be applied to one or more DB Instances of the same instance type.</a:t>
            </a:r>
          </a:p>
          <a:p>
            <a:pPr algn="just"/>
            <a:r>
              <a:rPr lang="en-US" dirty="0" smtClean="0">
                <a:latin typeface="Times New Roman" panose="02020603050405020304" pitchFamily="18" charset="0"/>
                <a:cs typeface="Times New Roman" panose="02020603050405020304" pitchFamily="18" charset="0"/>
              </a:rPr>
              <a:t>If you don’t apply a DB Parameter group to your instance, you are assigned a default Parameter group which has the default values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5518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Option groups</a:t>
            </a:r>
            <a:endParaRPr lang="en-US" dirty="0"/>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Some DB engines offer tools that simplify managing your databases.</a:t>
            </a:r>
          </a:p>
          <a:p>
            <a:r>
              <a:rPr lang="en-US" dirty="0" smtClean="0">
                <a:latin typeface="Times New Roman" panose="02020603050405020304" pitchFamily="18" charset="0"/>
                <a:cs typeface="Times New Roman" panose="02020603050405020304" pitchFamily="18" charset="0"/>
              </a:rPr>
              <a:t>RDS makes these tools available with the use of Option groups.</a:t>
            </a:r>
          </a:p>
          <a:p>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91542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879</Words>
  <Application>Microsoft Office PowerPoint</Application>
  <PresentationFormat>Widescreen</PresentationFormat>
  <Paragraphs>63</Paragraphs>
  <Slides>10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Times New Roman</vt:lpstr>
      <vt:lpstr>Wingdings</vt:lpstr>
      <vt:lpstr>Office Theme</vt:lpstr>
      <vt:lpstr>AWS RDS(Relational Database Service)</vt:lpstr>
      <vt:lpstr>AWS RDS(Relational Database Service)</vt:lpstr>
      <vt:lpstr>RDS Supports </vt:lpstr>
      <vt:lpstr>RDS AWS Components: </vt:lpstr>
      <vt:lpstr>DB Instances</vt:lpstr>
      <vt:lpstr>Regions and Availability Zones </vt:lpstr>
      <vt:lpstr>Security Groups </vt:lpstr>
      <vt:lpstr>DB Parameter groups</vt:lpstr>
      <vt:lpstr>DB Option groups</vt:lpstr>
      <vt:lpstr>RDS Advantages</vt:lpstr>
    </vt:vector>
  </TitlesOfParts>
  <Company>ITC Infotech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KM VinayakaSwamy</dc:creator>
  <cp:lastModifiedBy>KM VinayakaSwamy</cp:lastModifiedBy>
  <cp:revision>5</cp:revision>
  <dcterms:created xsi:type="dcterms:W3CDTF">2019-04-19T09:09:11Z</dcterms:created>
  <dcterms:modified xsi:type="dcterms:W3CDTF">2019-04-19T09:52:44Z</dcterms:modified>
</cp:coreProperties>
</file>