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60E889-5D13-445E-BC44-28BFA5BC6866}"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36D9A-C77A-4956-9320-63D95861FD6B}" type="slidenum">
              <a:rPr lang="en-US" smtClean="0"/>
              <a:t>‹#›</a:t>
            </a:fld>
            <a:endParaRPr lang="en-US"/>
          </a:p>
        </p:txBody>
      </p:sp>
    </p:spTree>
    <p:extLst>
      <p:ext uri="{BB962C8B-B14F-4D97-AF65-F5344CB8AC3E}">
        <p14:creationId xmlns:p14="http://schemas.microsoft.com/office/powerpoint/2010/main" val="4196695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0E889-5D13-445E-BC44-28BFA5BC6866}"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36D9A-C77A-4956-9320-63D95861FD6B}" type="slidenum">
              <a:rPr lang="en-US" smtClean="0"/>
              <a:t>‹#›</a:t>
            </a:fld>
            <a:endParaRPr lang="en-US"/>
          </a:p>
        </p:txBody>
      </p:sp>
    </p:spTree>
    <p:extLst>
      <p:ext uri="{BB962C8B-B14F-4D97-AF65-F5344CB8AC3E}">
        <p14:creationId xmlns:p14="http://schemas.microsoft.com/office/powerpoint/2010/main" val="874008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0E889-5D13-445E-BC44-28BFA5BC6866}"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36D9A-C77A-4956-9320-63D95861FD6B}" type="slidenum">
              <a:rPr lang="en-US" smtClean="0"/>
              <a:t>‹#›</a:t>
            </a:fld>
            <a:endParaRPr lang="en-US"/>
          </a:p>
        </p:txBody>
      </p:sp>
    </p:spTree>
    <p:extLst>
      <p:ext uri="{BB962C8B-B14F-4D97-AF65-F5344CB8AC3E}">
        <p14:creationId xmlns:p14="http://schemas.microsoft.com/office/powerpoint/2010/main" val="1939955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0E889-5D13-445E-BC44-28BFA5BC6866}"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36D9A-C77A-4956-9320-63D95861FD6B}" type="slidenum">
              <a:rPr lang="en-US" smtClean="0"/>
              <a:t>‹#›</a:t>
            </a:fld>
            <a:endParaRPr lang="en-US"/>
          </a:p>
        </p:txBody>
      </p:sp>
    </p:spTree>
    <p:extLst>
      <p:ext uri="{BB962C8B-B14F-4D97-AF65-F5344CB8AC3E}">
        <p14:creationId xmlns:p14="http://schemas.microsoft.com/office/powerpoint/2010/main" val="343893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60E889-5D13-445E-BC44-28BFA5BC6866}"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36D9A-C77A-4956-9320-63D95861FD6B}" type="slidenum">
              <a:rPr lang="en-US" smtClean="0"/>
              <a:t>‹#›</a:t>
            </a:fld>
            <a:endParaRPr lang="en-US"/>
          </a:p>
        </p:txBody>
      </p:sp>
    </p:spTree>
    <p:extLst>
      <p:ext uri="{BB962C8B-B14F-4D97-AF65-F5344CB8AC3E}">
        <p14:creationId xmlns:p14="http://schemas.microsoft.com/office/powerpoint/2010/main" val="2635589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60E889-5D13-445E-BC44-28BFA5BC6866}"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36D9A-C77A-4956-9320-63D95861FD6B}" type="slidenum">
              <a:rPr lang="en-US" smtClean="0"/>
              <a:t>‹#›</a:t>
            </a:fld>
            <a:endParaRPr lang="en-US"/>
          </a:p>
        </p:txBody>
      </p:sp>
    </p:spTree>
    <p:extLst>
      <p:ext uri="{BB962C8B-B14F-4D97-AF65-F5344CB8AC3E}">
        <p14:creationId xmlns:p14="http://schemas.microsoft.com/office/powerpoint/2010/main" val="1315344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60E889-5D13-445E-BC44-28BFA5BC6866}" type="datetimeFigureOut">
              <a:rPr lang="en-US" smtClean="0"/>
              <a:t>4/19/2019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C36D9A-C77A-4956-9320-63D95861FD6B}" type="slidenum">
              <a:rPr lang="en-US" smtClean="0"/>
              <a:t>‹#›</a:t>
            </a:fld>
            <a:endParaRPr lang="en-US"/>
          </a:p>
        </p:txBody>
      </p:sp>
    </p:spTree>
    <p:extLst>
      <p:ext uri="{BB962C8B-B14F-4D97-AF65-F5344CB8AC3E}">
        <p14:creationId xmlns:p14="http://schemas.microsoft.com/office/powerpoint/2010/main" val="358120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60E889-5D13-445E-BC44-28BFA5BC6866}" type="datetimeFigureOut">
              <a:rPr lang="en-US" smtClean="0"/>
              <a:t>4/19/2019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36D9A-C77A-4956-9320-63D95861FD6B}" type="slidenum">
              <a:rPr lang="en-US" smtClean="0"/>
              <a:t>‹#›</a:t>
            </a:fld>
            <a:endParaRPr lang="en-US"/>
          </a:p>
        </p:txBody>
      </p:sp>
    </p:spTree>
    <p:extLst>
      <p:ext uri="{BB962C8B-B14F-4D97-AF65-F5344CB8AC3E}">
        <p14:creationId xmlns:p14="http://schemas.microsoft.com/office/powerpoint/2010/main" val="13708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0E889-5D13-445E-BC44-28BFA5BC6866}" type="datetimeFigureOut">
              <a:rPr lang="en-US" smtClean="0"/>
              <a:t>4/19/2019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C36D9A-C77A-4956-9320-63D95861FD6B}" type="slidenum">
              <a:rPr lang="en-US" smtClean="0"/>
              <a:t>‹#›</a:t>
            </a:fld>
            <a:endParaRPr lang="en-US"/>
          </a:p>
        </p:txBody>
      </p:sp>
    </p:spTree>
    <p:extLst>
      <p:ext uri="{BB962C8B-B14F-4D97-AF65-F5344CB8AC3E}">
        <p14:creationId xmlns:p14="http://schemas.microsoft.com/office/powerpoint/2010/main" val="197888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60E889-5D13-445E-BC44-28BFA5BC6866}"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36D9A-C77A-4956-9320-63D95861FD6B}" type="slidenum">
              <a:rPr lang="en-US" smtClean="0"/>
              <a:t>‹#›</a:t>
            </a:fld>
            <a:endParaRPr lang="en-US"/>
          </a:p>
        </p:txBody>
      </p:sp>
    </p:spTree>
    <p:extLst>
      <p:ext uri="{BB962C8B-B14F-4D97-AF65-F5344CB8AC3E}">
        <p14:creationId xmlns:p14="http://schemas.microsoft.com/office/powerpoint/2010/main" val="144969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60E889-5D13-445E-BC44-28BFA5BC6866}"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36D9A-C77A-4956-9320-63D95861FD6B}" type="slidenum">
              <a:rPr lang="en-US" smtClean="0"/>
              <a:t>‹#›</a:t>
            </a:fld>
            <a:endParaRPr lang="en-US"/>
          </a:p>
        </p:txBody>
      </p:sp>
    </p:spTree>
    <p:extLst>
      <p:ext uri="{BB962C8B-B14F-4D97-AF65-F5344CB8AC3E}">
        <p14:creationId xmlns:p14="http://schemas.microsoft.com/office/powerpoint/2010/main" val="83718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0E889-5D13-445E-BC44-28BFA5BC6866}" type="datetimeFigureOut">
              <a:rPr lang="en-US" smtClean="0"/>
              <a:t>4/19/2019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C36D9A-C77A-4956-9320-63D95861FD6B}" type="slidenum">
              <a:rPr lang="en-US" smtClean="0"/>
              <a:t>‹#›</a:t>
            </a:fld>
            <a:endParaRPr lang="en-US"/>
          </a:p>
        </p:txBody>
      </p:sp>
    </p:spTree>
    <p:extLst>
      <p:ext uri="{BB962C8B-B14F-4D97-AF65-F5344CB8AC3E}">
        <p14:creationId xmlns:p14="http://schemas.microsoft.com/office/powerpoint/2010/main" val="2704327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07965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your data stored geographically?</a:t>
            </a:r>
            <a:endParaRPr lang="en-US" dirty="0"/>
          </a:p>
        </p:txBody>
      </p:sp>
      <p:sp>
        <p:nvSpPr>
          <p:cNvPr id="3" name="Content Placeholder 2"/>
          <p:cNvSpPr>
            <a:spLocks noGrp="1"/>
          </p:cNvSpPr>
          <p:nvPr>
            <p:ph idx="1"/>
          </p:nvPr>
        </p:nvSpPr>
        <p:spPr/>
        <p:txBody>
          <a:bodyPr>
            <a:normAutofit/>
          </a:bodyPr>
          <a:lstStyle/>
          <a:p>
            <a:pPr algn="just"/>
            <a:r>
              <a:rPr lang="en-US" dirty="0" smtClean="0"/>
              <a:t>You can self-choose where or in which region your data should be stored. Making a decision for the region is important and therefore it should be planned well.</a:t>
            </a:r>
          </a:p>
          <a:p>
            <a:pPr algn="just"/>
            <a:endParaRPr lang="en-US" dirty="0" smtClean="0"/>
          </a:p>
          <a:p>
            <a:pPr algn="just"/>
            <a:r>
              <a:rPr lang="en-US" dirty="0" smtClean="0"/>
              <a:t>These are the 4 parameters to choose the optimal region –</a:t>
            </a:r>
          </a:p>
          <a:p>
            <a:pPr lvl="1" algn="just">
              <a:buFont typeface="Wingdings" panose="05000000000000000000" pitchFamily="2" charset="2"/>
              <a:buChar char="ü"/>
            </a:pPr>
            <a:r>
              <a:rPr lang="en-US" dirty="0" smtClean="0"/>
              <a:t>Pricing</a:t>
            </a:r>
          </a:p>
          <a:p>
            <a:pPr lvl="1" algn="just">
              <a:buFont typeface="Wingdings" panose="05000000000000000000" pitchFamily="2" charset="2"/>
              <a:buChar char="ü"/>
            </a:pPr>
            <a:r>
              <a:rPr lang="en-US" dirty="0" smtClean="0"/>
              <a:t>User/Customer Location</a:t>
            </a:r>
          </a:p>
          <a:p>
            <a:pPr lvl="1" algn="just">
              <a:buFont typeface="Wingdings" panose="05000000000000000000" pitchFamily="2" charset="2"/>
              <a:buChar char="ü"/>
            </a:pPr>
            <a:r>
              <a:rPr lang="en-US" dirty="0" smtClean="0"/>
              <a:t>Latency</a:t>
            </a:r>
          </a:p>
          <a:p>
            <a:pPr lvl="1" algn="just">
              <a:buFont typeface="Wingdings" panose="05000000000000000000" pitchFamily="2" charset="2"/>
              <a:buChar char="ü"/>
            </a:pPr>
            <a:r>
              <a:rPr lang="en-US" dirty="0" smtClean="0"/>
              <a:t>Service Availability</a:t>
            </a:r>
            <a:endParaRPr lang="en-US" dirty="0"/>
          </a:p>
        </p:txBody>
      </p:sp>
    </p:spTree>
    <p:extLst>
      <p:ext uri="{BB962C8B-B14F-4D97-AF65-F5344CB8AC3E}">
        <p14:creationId xmlns:p14="http://schemas.microsoft.com/office/powerpoint/2010/main" val="1031699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Use case : launch storage </a:t>
            </a:r>
            <a:r>
              <a:rPr lang="en-US" i="1" dirty="0"/>
              <a:t>instances to host a website for the customers in the US and India.</a:t>
            </a:r>
            <a:endParaRPr lang="en-US" dirty="0"/>
          </a:p>
        </p:txBody>
      </p:sp>
      <p:pic>
        <p:nvPicPr>
          <p:cNvPr id="4" name="Content Placeholder 3"/>
          <p:cNvPicPr>
            <a:picLocks noGrp="1" noChangeAspect="1"/>
          </p:cNvPicPr>
          <p:nvPr>
            <p:ph idx="1"/>
          </p:nvPr>
        </p:nvPicPr>
        <p:blipFill>
          <a:blip r:embed="rId2"/>
          <a:stretch>
            <a:fillRect/>
          </a:stretch>
        </p:blipFill>
        <p:spPr>
          <a:xfrm>
            <a:off x="1213841" y="1985554"/>
            <a:ext cx="9523182" cy="3931920"/>
          </a:xfrm>
          <a:prstGeom prst="rect">
            <a:avLst/>
          </a:prstGeom>
        </p:spPr>
      </p:pic>
    </p:spTree>
    <p:extLst>
      <p:ext uri="{BB962C8B-B14F-4D97-AF65-F5344CB8AC3E}">
        <p14:creationId xmlns:p14="http://schemas.microsoft.com/office/powerpoint/2010/main" val="2884634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N Virginia</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Now looking at the above parameters, we can clearly identify, that N Virginia will be the best region for this company because of the low latency and low price. </a:t>
            </a:r>
          </a:p>
          <a:p>
            <a:pPr algn="just"/>
            <a:r>
              <a:rPr lang="en-US" dirty="0" smtClean="0"/>
              <a:t>Irrespective of your location, you can select any region which might suit your requirements, since you can access your S3 buckets from anywhere.</a:t>
            </a:r>
          </a:p>
          <a:p>
            <a:pPr algn="just"/>
            <a:endParaRPr lang="en-US" dirty="0" smtClean="0"/>
          </a:p>
          <a:p>
            <a:pPr algn="just"/>
            <a:r>
              <a:rPr lang="en-US" dirty="0" smtClean="0"/>
              <a:t>Talking about regions, let’s see about the possibility of having a backup in some other availability region or you may want to move your data to some other region. </a:t>
            </a:r>
          </a:p>
          <a:p>
            <a:pPr algn="just"/>
            <a:r>
              <a:rPr lang="en-US" dirty="0" smtClean="0"/>
              <a:t>Thankfully, this feature has been recently added to the AWS S3 system and is pretty easy to use.</a:t>
            </a:r>
            <a:endParaRPr lang="en-US" dirty="0"/>
          </a:p>
        </p:txBody>
      </p:sp>
    </p:spTree>
    <p:extLst>
      <p:ext uri="{BB962C8B-B14F-4D97-AF65-F5344CB8AC3E}">
        <p14:creationId xmlns:p14="http://schemas.microsoft.com/office/powerpoint/2010/main" val="3347755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Cross-region Replication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As the name suggests, Cross-region Replication</a:t>
            </a:r>
            <a:r>
              <a:rPr lang="en-US" b="1" dirty="0"/>
              <a:t> </a:t>
            </a:r>
            <a:r>
              <a:rPr lang="en-US" dirty="0"/>
              <a:t>enables user to either replicate or transfer data to some other location without any hassle.</a:t>
            </a:r>
          </a:p>
        </p:txBody>
      </p:sp>
      <p:pic>
        <p:nvPicPr>
          <p:cNvPr id="4" name="Picture 3"/>
          <p:cNvPicPr>
            <a:picLocks noChangeAspect="1"/>
          </p:cNvPicPr>
          <p:nvPr/>
        </p:nvPicPr>
        <p:blipFill>
          <a:blip r:embed="rId2"/>
          <a:stretch>
            <a:fillRect/>
          </a:stretch>
        </p:blipFill>
        <p:spPr>
          <a:xfrm>
            <a:off x="1097286" y="3082834"/>
            <a:ext cx="9538577" cy="3229065"/>
          </a:xfrm>
          <a:prstGeom prst="rect">
            <a:avLst/>
          </a:prstGeom>
        </p:spPr>
      </p:pic>
    </p:spTree>
    <p:extLst>
      <p:ext uri="{BB962C8B-B14F-4D97-AF65-F5344CB8AC3E}">
        <p14:creationId xmlns:p14="http://schemas.microsoft.com/office/powerpoint/2010/main" val="654432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the data transferred?</a:t>
            </a:r>
            <a:endParaRPr lang="en-US" dirty="0"/>
          </a:p>
        </p:txBody>
      </p:sp>
      <p:sp>
        <p:nvSpPr>
          <p:cNvPr id="3" name="Content Placeholder 2"/>
          <p:cNvSpPr>
            <a:spLocks noGrp="1"/>
          </p:cNvSpPr>
          <p:nvPr>
            <p:ph idx="1"/>
          </p:nvPr>
        </p:nvSpPr>
        <p:spPr/>
        <p:txBody>
          <a:bodyPr/>
          <a:lstStyle/>
          <a:p>
            <a:r>
              <a:rPr lang="en-US" dirty="0" smtClean="0"/>
              <a:t>Besides traditional transfer practices that is over the internet, AWS has 2 more ways to provide data transfer securely and at a faster rate:</a:t>
            </a:r>
          </a:p>
          <a:p>
            <a:pPr lvl="1">
              <a:buFont typeface="Wingdings" panose="05000000000000000000" pitchFamily="2" charset="2"/>
              <a:buChar char="ü"/>
            </a:pPr>
            <a:r>
              <a:rPr lang="en-US" dirty="0" smtClean="0"/>
              <a:t>Transfer Acceleration</a:t>
            </a:r>
          </a:p>
          <a:p>
            <a:pPr lvl="1">
              <a:buFont typeface="Wingdings" panose="05000000000000000000" pitchFamily="2" charset="2"/>
              <a:buChar char="ü"/>
            </a:pPr>
            <a:r>
              <a:rPr lang="en-US" dirty="0" smtClean="0"/>
              <a:t>Snowball</a:t>
            </a:r>
          </a:p>
          <a:p>
            <a:pPr lvl="1">
              <a:buFont typeface="Wingdings" panose="05000000000000000000" pitchFamily="2" charset="2"/>
              <a:buChar char="ü"/>
            </a:pPr>
            <a:endParaRPr lang="en-US" dirty="0"/>
          </a:p>
          <a:p>
            <a:pPr lvl="1">
              <a:buFont typeface="Wingdings" panose="05000000000000000000" pitchFamily="2" charset="2"/>
              <a:buChar char="ü"/>
            </a:pPr>
            <a:endParaRPr lang="en-US" dirty="0"/>
          </a:p>
        </p:txBody>
      </p:sp>
      <p:pic>
        <p:nvPicPr>
          <p:cNvPr id="4" name="Picture 3"/>
          <p:cNvPicPr>
            <a:picLocks noChangeAspect="1"/>
          </p:cNvPicPr>
          <p:nvPr/>
        </p:nvPicPr>
        <p:blipFill>
          <a:blip r:embed="rId2"/>
          <a:stretch>
            <a:fillRect/>
          </a:stretch>
        </p:blipFill>
        <p:spPr>
          <a:xfrm>
            <a:off x="4415245" y="3018163"/>
            <a:ext cx="7093131" cy="3604706"/>
          </a:xfrm>
          <a:prstGeom prst="rect">
            <a:avLst/>
          </a:prstGeom>
        </p:spPr>
      </p:pic>
    </p:spTree>
    <p:extLst>
      <p:ext uri="{BB962C8B-B14F-4D97-AF65-F5344CB8AC3E}">
        <p14:creationId xmlns:p14="http://schemas.microsoft.com/office/powerpoint/2010/main" val="79969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 Acceleration</a:t>
            </a:r>
            <a:br>
              <a:rPr lang="en-US" dirty="0" smtClean="0"/>
            </a:br>
            <a:endParaRPr lang="en-US" dirty="0"/>
          </a:p>
        </p:txBody>
      </p:sp>
      <p:sp>
        <p:nvSpPr>
          <p:cNvPr id="3" name="Content Placeholder 2"/>
          <p:cNvSpPr>
            <a:spLocks noGrp="1"/>
          </p:cNvSpPr>
          <p:nvPr>
            <p:ph idx="1"/>
          </p:nvPr>
        </p:nvSpPr>
        <p:spPr>
          <a:xfrm>
            <a:off x="838200" y="1384663"/>
            <a:ext cx="10515600" cy="4792300"/>
          </a:xfrm>
        </p:spPr>
        <p:txBody>
          <a:bodyPr/>
          <a:lstStyle/>
          <a:p>
            <a:r>
              <a:rPr lang="en-US" dirty="0" smtClean="0"/>
              <a:t>Transfer enables </a:t>
            </a:r>
            <a:r>
              <a:rPr lang="en-US" dirty="0"/>
              <a:t>fast, easy and secure transfers over long distances by exploiting Amazon’s </a:t>
            </a:r>
            <a:r>
              <a:rPr lang="en-US" dirty="0" err="1"/>
              <a:t>CloudFront</a:t>
            </a:r>
            <a:r>
              <a:rPr lang="en-US" dirty="0"/>
              <a:t> edge technology.</a:t>
            </a:r>
            <a:br>
              <a:rPr lang="en-US" dirty="0"/>
            </a:br>
            <a:endParaRPr lang="en-US" dirty="0"/>
          </a:p>
          <a:p>
            <a:pPr algn="just"/>
            <a:r>
              <a:rPr lang="en-US" b="1" dirty="0" err="1"/>
              <a:t>CloudFront</a:t>
            </a:r>
            <a:r>
              <a:rPr lang="en-US" dirty="0"/>
              <a:t> is a caching service by AWS, in which the data from client site gets transferred to the nearest edge location and from there the data is routed to your AWS S3 bucket over an </a:t>
            </a:r>
            <a:r>
              <a:rPr lang="en-US" dirty="0" err="1"/>
              <a:t>optimised</a:t>
            </a:r>
            <a:r>
              <a:rPr lang="en-US" dirty="0"/>
              <a:t> network path. </a:t>
            </a:r>
          </a:p>
          <a:p>
            <a:endParaRPr lang="en-US" dirty="0"/>
          </a:p>
        </p:txBody>
      </p:sp>
    </p:spTree>
    <p:extLst>
      <p:ext uri="{BB962C8B-B14F-4D97-AF65-F5344CB8AC3E}">
        <p14:creationId xmlns:p14="http://schemas.microsoft.com/office/powerpoint/2010/main" val="1923976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Snowball</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The</a:t>
            </a:r>
            <a:r>
              <a:rPr lang="en-US" b="1" dirty="0"/>
              <a:t> Snowball</a:t>
            </a:r>
            <a:r>
              <a:rPr lang="en-US" dirty="0"/>
              <a:t> is a way of transferring your data physically. </a:t>
            </a:r>
            <a:endParaRPr lang="en-US" dirty="0" smtClean="0"/>
          </a:p>
          <a:p>
            <a:pPr algn="just"/>
            <a:r>
              <a:rPr lang="en-US" dirty="0" smtClean="0"/>
              <a:t>In </a:t>
            </a:r>
            <a:r>
              <a:rPr lang="en-US" dirty="0"/>
              <a:t>this Amazon sends an equipment to your premises, on which you can load the data. </a:t>
            </a:r>
            <a:endParaRPr lang="en-US" dirty="0" smtClean="0"/>
          </a:p>
          <a:p>
            <a:pPr algn="just"/>
            <a:r>
              <a:rPr lang="en-US" dirty="0" smtClean="0"/>
              <a:t>It </a:t>
            </a:r>
            <a:r>
              <a:rPr lang="en-US" dirty="0"/>
              <a:t>has a kindle attached to it which has your shipping address when it is shipped from Amazon. When data transfer is complete on the </a:t>
            </a:r>
            <a:r>
              <a:rPr lang="en-US" dirty="0" smtClean="0"/>
              <a:t>Snowball</a:t>
            </a:r>
          </a:p>
          <a:p>
            <a:pPr algn="just"/>
            <a:r>
              <a:rPr lang="en-US" dirty="0"/>
              <a:t>kindle changes the shipping address back to the AWS headquarters where the Snowball has to be sent. </a:t>
            </a:r>
          </a:p>
          <a:p>
            <a:pPr algn="just"/>
            <a:r>
              <a:rPr lang="en-US" dirty="0"/>
              <a:t>The Snowball is ideal for customers who have large batches of data move. The average turnaround time for Snowball is 5-7 days, in the same time Transfer Acceleration can transfer up to 75 TB of data on a dedicated 1Gbps line. So depending on the use case, a customer can decide.</a:t>
            </a:r>
          </a:p>
          <a:p>
            <a:endParaRPr lang="en-US" dirty="0"/>
          </a:p>
        </p:txBody>
      </p:sp>
      <p:pic>
        <p:nvPicPr>
          <p:cNvPr id="6" name="Picture 5"/>
          <p:cNvPicPr>
            <a:picLocks noChangeAspect="1"/>
          </p:cNvPicPr>
          <p:nvPr/>
        </p:nvPicPr>
        <p:blipFill>
          <a:blip r:embed="rId2"/>
          <a:stretch>
            <a:fillRect/>
          </a:stretch>
        </p:blipFill>
        <p:spPr>
          <a:xfrm>
            <a:off x="10048875" y="0"/>
            <a:ext cx="2143125" cy="2143125"/>
          </a:xfrm>
          <a:prstGeom prst="rect">
            <a:avLst/>
          </a:prstGeom>
        </p:spPr>
      </p:pic>
    </p:spTree>
    <p:extLst>
      <p:ext uri="{BB962C8B-B14F-4D97-AF65-F5344CB8AC3E}">
        <p14:creationId xmlns:p14="http://schemas.microsoft.com/office/powerpoint/2010/main" val="4108222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a:t>
            </a:r>
            <a:endParaRPr lang="en-US" dirty="0"/>
          </a:p>
        </p:txBody>
      </p:sp>
      <p:sp>
        <p:nvSpPr>
          <p:cNvPr id="3" name="Content Placeholder 2"/>
          <p:cNvSpPr>
            <a:spLocks noGrp="1"/>
          </p:cNvSpPr>
          <p:nvPr>
            <p:ph idx="1"/>
          </p:nvPr>
        </p:nvSpPr>
        <p:spPr/>
        <p:txBody>
          <a:bodyPr/>
          <a:lstStyle/>
          <a:p>
            <a:r>
              <a:rPr lang="en-US" b="1" dirty="0"/>
              <a:t>Isn’t anything free on AWS?”</a:t>
            </a:r>
            <a:br>
              <a:rPr lang="en-US" b="1" dirty="0"/>
            </a:br>
            <a:endParaRPr lang="en-US" dirty="0"/>
          </a:p>
          <a:p>
            <a:pPr algn="just"/>
            <a:r>
              <a:rPr lang="en-US" b="1" i="1" dirty="0"/>
              <a:t>Yes!</a:t>
            </a:r>
            <a:r>
              <a:rPr lang="en-US" dirty="0"/>
              <a:t>  As a part of the AWS Free Usage Tier, you can get started with AWS S3 for free. Upon sign up, new AWS customers receive 5 GB of Amazon S3 standard storage, 20,000 Get-Requests, 2,000 Put-Requests, and 15GB of data transfer-out each month for one year.</a:t>
            </a:r>
          </a:p>
          <a:p>
            <a:r>
              <a:rPr lang="en-US" dirty="0"/>
              <a:t>Over this limit, there is a cost attached, let’s understand how amazon charges you</a:t>
            </a:r>
          </a:p>
          <a:p>
            <a:endParaRPr lang="en-US" dirty="0"/>
          </a:p>
        </p:txBody>
      </p:sp>
    </p:spTree>
    <p:extLst>
      <p:ext uri="{BB962C8B-B14F-4D97-AF65-F5344CB8AC3E}">
        <p14:creationId xmlns:p14="http://schemas.microsoft.com/office/powerpoint/2010/main" val="388919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823" y="417377"/>
            <a:ext cx="10515600" cy="1325563"/>
          </a:xfrm>
        </p:spPr>
        <p:txBody>
          <a:bodyPr/>
          <a:lstStyle/>
          <a:p>
            <a:r>
              <a:rPr lang="en-US" dirty="0" smtClean="0"/>
              <a:t>S3 Billing</a:t>
            </a:r>
            <a:endParaRPr lang="en-US" dirty="0"/>
          </a:p>
        </p:txBody>
      </p:sp>
      <p:pic>
        <p:nvPicPr>
          <p:cNvPr id="4098" name="Picture 2" descr="aws s3 billing - aws s3 tutorial - edurek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713" y="2325189"/>
            <a:ext cx="11881287" cy="3082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264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S3 Use case: 1 </a:t>
            </a:r>
            <a:endParaRPr lang="en-US" dirty="0"/>
          </a:p>
        </p:txBody>
      </p:sp>
      <p:sp>
        <p:nvSpPr>
          <p:cNvPr id="3" name="Content Placeholder 2"/>
          <p:cNvSpPr>
            <a:spLocks noGrp="1"/>
          </p:cNvSpPr>
          <p:nvPr>
            <p:ph idx="1"/>
          </p:nvPr>
        </p:nvSpPr>
        <p:spPr>
          <a:xfrm>
            <a:off x="261257" y="1397726"/>
            <a:ext cx="11743509" cy="5342707"/>
          </a:xfrm>
        </p:spPr>
        <p:txBody>
          <a:bodyPr>
            <a:normAutofit fontScale="77500" lnSpcReduction="20000"/>
          </a:bodyPr>
          <a:lstStyle/>
          <a:p>
            <a:pPr marL="0" indent="0" algn="ctr">
              <a:buNone/>
            </a:pPr>
            <a:r>
              <a:rPr lang="en-US" dirty="0" smtClean="0"/>
              <a:t>Industry “Media”</a:t>
            </a:r>
          </a:p>
          <a:p>
            <a:endParaRPr lang="en-US" dirty="0" smtClean="0"/>
          </a:p>
          <a:p>
            <a:pPr algn="just"/>
            <a:r>
              <a:rPr lang="en-US" dirty="0" smtClean="0"/>
              <a:t>Let’s understand it through a real time use case to assimilate all what we have learnt so far: IMDb Internet Movie Database is a famous online database of information related to films, television programs and video games.  </a:t>
            </a:r>
          </a:p>
          <a:p>
            <a:pPr marL="0" indent="0">
              <a:buNone/>
            </a:pPr>
            <a:endParaRPr lang="en-US" dirty="0" smtClean="0"/>
          </a:p>
          <a:p>
            <a:r>
              <a:rPr lang="en-US" b="1" dirty="0" smtClean="0"/>
              <a:t>Let’s see how they exploit the AWS services: </a:t>
            </a:r>
          </a:p>
          <a:p>
            <a:endParaRPr lang="en-US" dirty="0" smtClean="0"/>
          </a:p>
          <a:p>
            <a:pPr algn="just">
              <a:buFont typeface="Wingdings" panose="05000000000000000000" pitchFamily="2" charset="2"/>
              <a:buChar char="ü"/>
            </a:pPr>
            <a:r>
              <a:rPr lang="en-US" sz="3200" dirty="0" smtClean="0"/>
              <a:t>To get the lowest possible latency, all possible results for a search are pre-calculated with a document for every combination of letters in search. Each document is pushed to Amazon Simple Storage Service (S3) and thereby to Amazon </a:t>
            </a:r>
            <a:r>
              <a:rPr lang="en-US" sz="3200" dirty="0" err="1" smtClean="0"/>
              <a:t>CloudFront</a:t>
            </a:r>
            <a:r>
              <a:rPr lang="en-US" sz="3200" dirty="0" smtClean="0"/>
              <a:t>, putting the documents physically close to the users. The theoretical number of possible searches to calculate is mind-boggling—a 20-character search has 23 x 1030 combinations</a:t>
            </a:r>
          </a:p>
          <a:p>
            <a:pPr algn="just">
              <a:buFont typeface="Wingdings" panose="05000000000000000000" pitchFamily="2" charset="2"/>
              <a:buChar char="ü"/>
            </a:pPr>
            <a:r>
              <a:rPr lang="en-US" sz="3200" dirty="0" smtClean="0"/>
              <a:t>But in practice, using IMDb’s authority on movie and celebrity data can reduce the search space to about 150,000 documents, which Amazon S3 and Amazon </a:t>
            </a:r>
            <a:r>
              <a:rPr lang="en-US" sz="3200" dirty="0" err="1" smtClean="0"/>
              <a:t>CloudFront</a:t>
            </a:r>
            <a:r>
              <a:rPr lang="en-US" sz="3200" dirty="0" smtClean="0"/>
              <a:t> can distribute in just a few hours.</a:t>
            </a:r>
            <a:endParaRPr lang="en-US" dirty="0"/>
          </a:p>
        </p:txBody>
      </p:sp>
    </p:spTree>
    <p:extLst>
      <p:ext uri="{BB962C8B-B14F-4D97-AF65-F5344CB8AC3E}">
        <p14:creationId xmlns:p14="http://schemas.microsoft.com/office/powerpoint/2010/main" val="370096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Simple Storage Service (S3)</a:t>
            </a:r>
            <a:endParaRPr lang="en-US" dirty="0"/>
          </a:p>
        </p:txBody>
      </p:sp>
      <p:sp>
        <p:nvSpPr>
          <p:cNvPr id="3" name="Content Placeholder 2"/>
          <p:cNvSpPr>
            <a:spLocks noGrp="1"/>
          </p:cNvSpPr>
          <p:nvPr>
            <p:ph idx="1"/>
          </p:nvPr>
        </p:nvSpPr>
        <p:spPr>
          <a:xfrm>
            <a:off x="838200" y="1319348"/>
            <a:ext cx="10515600" cy="5355771"/>
          </a:xfrm>
        </p:spPr>
        <p:txBody>
          <a:bodyPr>
            <a:normAutofit fontScale="92500" lnSpcReduction="20000"/>
          </a:bodyPr>
          <a:lstStyle/>
          <a:p>
            <a:pPr algn="just"/>
            <a:r>
              <a:rPr lang="en-US" dirty="0" smtClean="0"/>
              <a:t>It is </a:t>
            </a:r>
            <a:r>
              <a:rPr lang="en-US" dirty="0"/>
              <a:t>a storage for the internet. It is designed for large-capacity, low-cost storage provision across multiple geographical </a:t>
            </a:r>
            <a:r>
              <a:rPr lang="en-US" dirty="0" smtClean="0"/>
              <a:t>regions</a:t>
            </a:r>
            <a:endParaRPr lang="en-US" dirty="0"/>
          </a:p>
          <a:p>
            <a:pPr algn="just"/>
            <a:r>
              <a:rPr lang="en-US" b="1" dirty="0" smtClean="0"/>
              <a:t>S3 is Secure because AWS provides:</a:t>
            </a:r>
          </a:p>
          <a:p>
            <a:pPr lvl="1" algn="just">
              <a:buFont typeface="Wingdings" panose="05000000000000000000" pitchFamily="2" charset="2"/>
              <a:buChar char="ü"/>
            </a:pPr>
            <a:r>
              <a:rPr lang="en-US" dirty="0" smtClean="0"/>
              <a:t>Encryption to the data that you store. It can happen in two ways:</a:t>
            </a:r>
          </a:p>
          <a:p>
            <a:pPr lvl="2" algn="just">
              <a:buFont typeface="Wingdings" panose="05000000000000000000" pitchFamily="2" charset="2"/>
              <a:buChar char="ü"/>
            </a:pPr>
            <a:r>
              <a:rPr lang="en-US" dirty="0" smtClean="0"/>
              <a:t>Client </a:t>
            </a:r>
            <a:r>
              <a:rPr lang="en-US" dirty="0"/>
              <a:t>Side Encryption</a:t>
            </a:r>
          </a:p>
          <a:p>
            <a:pPr lvl="2" algn="just">
              <a:buFont typeface="Wingdings" panose="05000000000000000000" pitchFamily="2" charset="2"/>
              <a:buChar char="ü"/>
            </a:pPr>
            <a:r>
              <a:rPr lang="en-US" dirty="0"/>
              <a:t>Server Side Encryption</a:t>
            </a:r>
          </a:p>
          <a:p>
            <a:pPr lvl="1" algn="just">
              <a:buFont typeface="Wingdings" panose="05000000000000000000" pitchFamily="2" charset="2"/>
              <a:buChar char="ü"/>
            </a:pPr>
            <a:r>
              <a:rPr lang="en-US" dirty="0"/>
              <a:t>Multiple copies are maintained to enable regeneration of data in case of data corruption</a:t>
            </a:r>
          </a:p>
          <a:p>
            <a:pPr lvl="1" algn="just">
              <a:buFont typeface="Wingdings" panose="05000000000000000000" pitchFamily="2" charset="2"/>
              <a:buChar char="ü"/>
            </a:pPr>
            <a:r>
              <a:rPr lang="en-US" i="1" dirty="0"/>
              <a:t>Versioning,</a:t>
            </a:r>
            <a:r>
              <a:rPr lang="en-US" dirty="0"/>
              <a:t> wherein each edit is archived for a potential retrieval.</a:t>
            </a:r>
          </a:p>
          <a:p>
            <a:pPr algn="just"/>
            <a:r>
              <a:rPr lang="en-US" b="1" dirty="0"/>
              <a:t>S3 is Durable because:</a:t>
            </a:r>
          </a:p>
          <a:p>
            <a:pPr lvl="1" algn="just">
              <a:buFont typeface="Wingdings" panose="05000000000000000000" pitchFamily="2" charset="2"/>
              <a:buChar char="ü"/>
            </a:pPr>
            <a:r>
              <a:rPr lang="en-US" dirty="0"/>
              <a:t>It regularly verifies the integrity of data stored using checksums e.g. if S3 detects there is any corruption in data, it is immediately repaired with the help of replicated data.</a:t>
            </a:r>
          </a:p>
          <a:p>
            <a:pPr lvl="1" algn="just">
              <a:buFont typeface="Wingdings" panose="05000000000000000000" pitchFamily="2" charset="2"/>
              <a:buChar char="ü"/>
            </a:pPr>
            <a:r>
              <a:rPr lang="en-US" dirty="0"/>
              <a:t>Even while storing or retrieving data, it checks incoming network traffic for any corrupted data packets.</a:t>
            </a:r>
          </a:p>
          <a:p>
            <a:pPr algn="just"/>
            <a:r>
              <a:rPr lang="en-US" dirty="0"/>
              <a:t>S3 is </a:t>
            </a:r>
            <a:r>
              <a:rPr lang="en-US" b="1" dirty="0"/>
              <a:t>Highly Scalable</a:t>
            </a:r>
            <a:r>
              <a:rPr lang="en-US" dirty="0"/>
              <a:t>, </a:t>
            </a:r>
            <a:r>
              <a:rPr lang="en-US" dirty="0" smtClean="0"/>
              <a:t>since</a:t>
            </a:r>
          </a:p>
          <a:p>
            <a:pPr lvl="1" algn="just">
              <a:buFont typeface="Wingdings" panose="05000000000000000000" pitchFamily="2" charset="2"/>
              <a:buChar char="ü"/>
            </a:pPr>
            <a:r>
              <a:rPr lang="en-US" dirty="0" smtClean="0"/>
              <a:t> </a:t>
            </a:r>
            <a:r>
              <a:rPr lang="en-US" dirty="0"/>
              <a:t>it automatically scales your storage according to your requirement and you only pay for the storage you use.</a:t>
            </a:r>
          </a:p>
          <a:p>
            <a:endParaRPr lang="en-US" dirty="0"/>
          </a:p>
        </p:txBody>
      </p:sp>
    </p:spTree>
    <p:extLst>
      <p:ext uri="{BB962C8B-B14F-4D97-AF65-F5344CB8AC3E}">
        <p14:creationId xmlns:p14="http://schemas.microsoft.com/office/powerpoint/2010/main" val="3449711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S3 Use case: 2</a:t>
            </a:r>
            <a:br>
              <a:rPr lang="en-US" dirty="0" smtClean="0"/>
            </a:br>
            <a:endParaRPr lang="en-US" dirty="0"/>
          </a:p>
        </p:txBody>
      </p:sp>
      <p:sp>
        <p:nvSpPr>
          <p:cNvPr id="3" name="Content Placeholder 2"/>
          <p:cNvSpPr>
            <a:spLocks noGrp="1"/>
          </p:cNvSpPr>
          <p:nvPr>
            <p:ph idx="1"/>
          </p:nvPr>
        </p:nvSpPr>
        <p:spPr>
          <a:xfrm>
            <a:off x="838200" y="1188720"/>
            <a:ext cx="10515600" cy="4988243"/>
          </a:xfrm>
        </p:spPr>
        <p:txBody>
          <a:bodyPr>
            <a:normAutofit/>
          </a:bodyPr>
          <a:lstStyle/>
          <a:p>
            <a:r>
              <a:rPr lang="en-US" dirty="0" smtClean="0"/>
              <a:t>Project Statement – Hosting a Static Website on Amazon S3</a:t>
            </a:r>
          </a:p>
          <a:p>
            <a:endParaRPr lang="en-US" dirty="0" smtClean="0"/>
          </a:p>
          <a:p>
            <a:r>
              <a:rPr lang="en-US" dirty="0" smtClean="0"/>
              <a:t>Let’s first understand: What is a static website?</a:t>
            </a:r>
          </a:p>
          <a:p>
            <a:endParaRPr lang="en-US" dirty="0" smtClean="0"/>
          </a:p>
          <a:p>
            <a:r>
              <a:rPr lang="en-US" dirty="0" smtClean="0"/>
              <a:t>In short, it’s a website comprised of only HTML, CSS, and/or JavaScript. That means server-side scripts aren’t supported, so if you want to host a Rails or PHP app, you’ll need to look elsewhere.</a:t>
            </a:r>
          </a:p>
          <a:p>
            <a:endParaRPr lang="en-US" dirty="0" smtClean="0"/>
          </a:p>
          <a:p>
            <a:r>
              <a:rPr lang="en-US" dirty="0" smtClean="0"/>
              <a:t>For simpler purposes, welcome to the wonderful world of hosting websites on AWS S3!</a:t>
            </a:r>
            <a:endParaRPr lang="en-US" dirty="0"/>
          </a:p>
        </p:txBody>
      </p:sp>
    </p:spTree>
    <p:extLst>
      <p:ext uri="{BB962C8B-B14F-4D97-AF65-F5344CB8AC3E}">
        <p14:creationId xmlns:p14="http://schemas.microsoft.com/office/powerpoint/2010/main" val="1718213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a:t>
            </a:r>
            <a:r>
              <a:rPr lang="en-US" b="1" dirty="0"/>
              <a:t>much of data one can store in AWS </a:t>
            </a:r>
            <a:r>
              <a:rPr lang="en-US" b="1" dirty="0" smtClean="0"/>
              <a:t>S3 ?</a:t>
            </a:r>
            <a:endParaRPr lang="en-US" dirty="0"/>
          </a:p>
        </p:txBody>
      </p:sp>
      <p:sp>
        <p:nvSpPr>
          <p:cNvPr id="3" name="Content Placeholder 2"/>
          <p:cNvSpPr>
            <a:spLocks noGrp="1"/>
          </p:cNvSpPr>
          <p:nvPr>
            <p:ph idx="1"/>
          </p:nvPr>
        </p:nvSpPr>
        <p:spPr>
          <a:xfrm>
            <a:off x="838200" y="1397726"/>
            <a:ext cx="10515600" cy="5159828"/>
          </a:xfrm>
        </p:spPr>
        <p:txBody>
          <a:bodyPr>
            <a:normAutofit/>
          </a:bodyPr>
          <a:lstStyle/>
          <a:p>
            <a:r>
              <a:rPr lang="en-US" dirty="0" smtClean="0"/>
              <a:t>We can </a:t>
            </a:r>
            <a:r>
              <a:rPr lang="en-US" dirty="0"/>
              <a:t>store virtually any kind of data, in any format, in S3 and when we talk about capacity, the volume and the number of objects that we can store in S3 are unlimited.</a:t>
            </a:r>
          </a:p>
          <a:p>
            <a:r>
              <a:rPr lang="en-US" dirty="0"/>
              <a:t>*</a:t>
            </a:r>
            <a:r>
              <a:rPr lang="en-US" i="1" dirty="0"/>
              <a:t>An object</a:t>
            </a:r>
            <a:r>
              <a:rPr lang="en-US" dirty="0"/>
              <a:t> is the fundamental entity in S3. It consists of </a:t>
            </a:r>
            <a:r>
              <a:rPr lang="en-US" b="1" dirty="0"/>
              <a:t>data, key and metadata.</a:t>
            </a:r>
          </a:p>
          <a:p>
            <a:r>
              <a:rPr lang="en-US" dirty="0"/>
              <a:t>When we talk about data, it can be of two types-</a:t>
            </a:r>
          </a:p>
          <a:p>
            <a:pPr lvl="1">
              <a:buFont typeface="Wingdings" panose="05000000000000000000" pitchFamily="2" charset="2"/>
              <a:buChar char="ü"/>
            </a:pPr>
            <a:r>
              <a:rPr lang="en-US" dirty="0"/>
              <a:t>Data which is to be accessed frequently.</a:t>
            </a:r>
          </a:p>
          <a:p>
            <a:pPr lvl="1">
              <a:buFont typeface="Wingdings" panose="05000000000000000000" pitchFamily="2" charset="2"/>
              <a:buChar char="ü"/>
            </a:pPr>
            <a:r>
              <a:rPr lang="en-US" dirty="0"/>
              <a:t>Data which is accessed not that frequently.</a:t>
            </a:r>
          </a:p>
          <a:p>
            <a:r>
              <a:rPr lang="en-US" dirty="0"/>
              <a:t>Therefore, Amazon came up with 3 storage classes to provide its customers the best experience and at an affordable cost.</a:t>
            </a:r>
          </a:p>
          <a:p>
            <a:endParaRPr lang="en-US" dirty="0"/>
          </a:p>
        </p:txBody>
      </p:sp>
    </p:spTree>
    <p:extLst>
      <p:ext uri="{BB962C8B-B14F-4D97-AF65-F5344CB8AC3E}">
        <p14:creationId xmlns:p14="http://schemas.microsoft.com/office/powerpoint/2010/main" val="4292336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storage classes with a “health-care” use case</a:t>
            </a:r>
            <a:endParaRPr lang="en-US" dirty="0"/>
          </a:p>
        </p:txBody>
      </p:sp>
      <p:sp>
        <p:nvSpPr>
          <p:cNvPr id="3" name="Content Placeholder 2"/>
          <p:cNvSpPr>
            <a:spLocks noGrp="1"/>
          </p:cNvSpPr>
          <p:nvPr>
            <p:ph idx="1"/>
          </p:nvPr>
        </p:nvSpPr>
        <p:spPr/>
        <p:txBody>
          <a:bodyPr/>
          <a:lstStyle/>
          <a:p>
            <a:pPr marL="0" indent="0" algn="just">
              <a:buNone/>
            </a:pPr>
            <a:r>
              <a:rPr lang="en-US" b="1" i="1" dirty="0"/>
              <a:t>1.Amazon S3 Standard</a:t>
            </a:r>
            <a:r>
              <a:rPr lang="en-US" b="1" dirty="0"/>
              <a:t> for frequent data access </a:t>
            </a:r>
            <a:endParaRPr lang="en-US" b="1" dirty="0" smtClean="0"/>
          </a:p>
          <a:p>
            <a:pPr marL="0" indent="0" algn="just">
              <a:buNone/>
            </a:pPr>
            <a:r>
              <a:rPr lang="en-US" b="1" i="1" dirty="0"/>
              <a:t>2. Amazon S3 Standard</a:t>
            </a:r>
            <a:r>
              <a:rPr lang="en-US" b="1" dirty="0"/>
              <a:t> for infrequent data </a:t>
            </a:r>
            <a:r>
              <a:rPr lang="en-US" b="1" dirty="0" smtClean="0"/>
              <a:t>access</a:t>
            </a:r>
          </a:p>
          <a:p>
            <a:pPr marL="0" indent="0" algn="just">
              <a:buNone/>
            </a:pPr>
            <a:r>
              <a:rPr lang="en-US" b="1" i="1" dirty="0" smtClean="0"/>
              <a:t>3. Amazon Glacier</a:t>
            </a:r>
            <a:endParaRPr lang="en-US" b="1" dirty="0" smtClean="0"/>
          </a:p>
        </p:txBody>
      </p:sp>
      <p:pic>
        <p:nvPicPr>
          <p:cNvPr id="7" name="Picture 6"/>
          <p:cNvPicPr>
            <a:picLocks noChangeAspect="1"/>
          </p:cNvPicPr>
          <p:nvPr/>
        </p:nvPicPr>
        <p:blipFill>
          <a:blip r:embed="rId2"/>
          <a:stretch>
            <a:fillRect/>
          </a:stretch>
        </p:blipFill>
        <p:spPr>
          <a:xfrm>
            <a:off x="3260271" y="3551465"/>
            <a:ext cx="2667000" cy="1714500"/>
          </a:xfrm>
          <a:prstGeom prst="rect">
            <a:avLst/>
          </a:prstGeom>
        </p:spPr>
      </p:pic>
    </p:spTree>
    <p:extLst>
      <p:ext uri="{BB962C8B-B14F-4D97-AF65-F5344CB8AC3E}">
        <p14:creationId xmlns:p14="http://schemas.microsoft.com/office/powerpoint/2010/main" val="40393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i="1" dirty="0" smtClean="0"/>
              <a:t>1.Amazon S3 Standard</a:t>
            </a:r>
            <a:r>
              <a:rPr lang="en-US" b="1" dirty="0" smtClean="0"/>
              <a:t> for frequent data access </a:t>
            </a:r>
            <a:endParaRPr lang="en-US" b="1" dirty="0" smtClean="0"/>
          </a:p>
        </p:txBody>
      </p:sp>
      <p:sp>
        <p:nvSpPr>
          <p:cNvPr id="3" name="Content Placeholder 2"/>
          <p:cNvSpPr>
            <a:spLocks noGrp="1"/>
          </p:cNvSpPr>
          <p:nvPr>
            <p:ph idx="1"/>
          </p:nvPr>
        </p:nvSpPr>
        <p:spPr/>
        <p:txBody>
          <a:bodyPr/>
          <a:lstStyle/>
          <a:p>
            <a:r>
              <a:rPr lang="en-US" dirty="0"/>
              <a:t>This is suitable for performance sensitive use cases where the latency should be kept low. e.g. in a hospital, frequently  accessed data will be the data of admitted patients, which should be retrieved quickly</a:t>
            </a:r>
          </a:p>
        </p:txBody>
      </p:sp>
      <p:pic>
        <p:nvPicPr>
          <p:cNvPr id="4" name="Picture 3"/>
          <p:cNvPicPr>
            <a:picLocks noChangeAspect="1"/>
          </p:cNvPicPr>
          <p:nvPr/>
        </p:nvPicPr>
        <p:blipFill>
          <a:blip r:embed="rId2"/>
          <a:stretch>
            <a:fillRect/>
          </a:stretch>
        </p:blipFill>
        <p:spPr>
          <a:xfrm>
            <a:off x="4641124" y="3689576"/>
            <a:ext cx="1943100" cy="2352675"/>
          </a:xfrm>
          <a:prstGeom prst="rect">
            <a:avLst/>
          </a:prstGeom>
        </p:spPr>
      </p:pic>
    </p:spTree>
    <p:extLst>
      <p:ext uri="{BB962C8B-B14F-4D97-AF65-F5344CB8AC3E}">
        <p14:creationId xmlns:p14="http://schemas.microsoft.com/office/powerpoint/2010/main" val="1855196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2. Amazon S3 Standard</a:t>
            </a:r>
            <a:r>
              <a:rPr lang="en-US" b="1" dirty="0" smtClean="0"/>
              <a:t> for infrequent data access</a:t>
            </a:r>
            <a:br>
              <a:rPr lang="en-US" b="1" dirty="0" smtClean="0"/>
            </a:br>
            <a:endParaRPr lang="en-US" dirty="0"/>
          </a:p>
        </p:txBody>
      </p:sp>
      <p:sp>
        <p:nvSpPr>
          <p:cNvPr id="3" name="Content Placeholder 2"/>
          <p:cNvSpPr>
            <a:spLocks noGrp="1"/>
          </p:cNvSpPr>
          <p:nvPr>
            <p:ph idx="1"/>
          </p:nvPr>
        </p:nvSpPr>
        <p:spPr/>
        <p:txBody>
          <a:bodyPr/>
          <a:lstStyle/>
          <a:p>
            <a:pPr algn="just"/>
            <a:r>
              <a:rPr lang="en-US" dirty="0"/>
              <a:t>This is suitable for use cases where the data is long lived and less frequently accessed, </a:t>
            </a:r>
            <a:r>
              <a:rPr lang="en-US" dirty="0" err="1"/>
              <a:t>i.e</a:t>
            </a:r>
            <a:r>
              <a:rPr lang="en-US" dirty="0"/>
              <a:t> for data archival but still expects high performance</a:t>
            </a:r>
            <a:r>
              <a:rPr lang="en-US" dirty="0" smtClean="0"/>
              <a:t>.</a:t>
            </a:r>
          </a:p>
          <a:p>
            <a:pPr algn="just"/>
            <a:r>
              <a:rPr lang="en-US" dirty="0"/>
              <a:t> e.g. in the same hospital, people who have been discharged, their records/data will not be needed on a daily basis, but if they return with any complication, their discharge summary should be retrieved quickly.</a:t>
            </a:r>
          </a:p>
        </p:txBody>
      </p:sp>
    </p:spTree>
    <p:extLst>
      <p:ext uri="{BB962C8B-B14F-4D97-AF65-F5344CB8AC3E}">
        <p14:creationId xmlns:p14="http://schemas.microsoft.com/office/powerpoint/2010/main" val="258854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3. Amazon Glacier</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algn="just"/>
            <a:r>
              <a:rPr lang="en-US" dirty="0"/>
              <a:t>Suitable for use cases where the data is to be archived, and high performance is not required, it has a lower cost than the other two services</a:t>
            </a:r>
            <a:r>
              <a:rPr lang="en-US" dirty="0" smtClean="0"/>
              <a:t>.</a:t>
            </a:r>
          </a:p>
          <a:p>
            <a:pPr algn="just"/>
            <a:r>
              <a:rPr lang="en-US" dirty="0" smtClean="0"/>
              <a:t>e.g</a:t>
            </a:r>
            <a:r>
              <a:rPr lang="en-US" dirty="0"/>
              <a:t>. in the hospital, patients’ test reports, prescriptions, MRI, X Ray, Scan docs etc. that are older than a year will not be needed in the daily run and even if it is required, lower latency is not needed</a:t>
            </a:r>
          </a:p>
        </p:txBody>
      </p:sp>
      <p:pic>
        <p:nvPicPr>
          <p:cNvPr id="2050" name="Picture 2" descr="Glacier - aws s3 tutorial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5507" y="4411526"/>
            <a:ext cx="19431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76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Specification Snapshot: </a:t>
            </a:r>
            <a:r>
              <a:rPr lang="en-US" dirty="0"/>
              <a:t>Storage Classes</a:t>
            </a:r>
          </a:p>
        </p:txBody>
      </p:sp>
      <p:pic>
        <p:nvPicPr>
          <p:cNvPr id="4" name="Content Placeholder 3"/>
          <p:cNvPicPr>
            <a:picLocks noGrp="1" noChangeAspect="1"/>
          </p:cNvPicPr>
          <p:nvPr>
            <p:ph idx="1"/>
          </p:nvPr>
        </p:nvPicPr>
        <p:blipFill>
          <a:blip r:embed="rId2"/>
          <a:stretch>
            <a:fillRect/>
          </a:stretch>
        </p:blipFill>
        <p:spPr>
          <a:xfrm>
            <a:off x="736977" y="2286001"/>
            <a:ext cx="10692680" cy="3422468"/>
          </a:xfrm>
          <a:prstGeom prst="rect">
            <a:avLst/>
          </a:prstGeom>
        </p:spPr>
      </p:pic>
    </p:spTree>
    <p:extLst>
      <p:ext uri="{BB962C8B-B14F-4D97-AF65-F5344CB8AC3E}">
        <p14:creationId xmlns:p14="http://schemas.microsoft.com/office/powerpoint/2010/main" val="784061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data organized in S3?</a:t>
            </a:r>
            <a:endParaRPr lang="en-US" dirty="0"/>
          </a:p>
        </p:txBody>
      </p:sp>
      <p:sp>
        <p:nvSpPr>
          <p:cNvPr id="5" name="Content Placeholder 4"/>
          <p:cNvSpPr>
            <a:spLocks noGrp="1"/>
          </p:cNvSpPr>
          <p:nvPr>
            <p:ph idx="1"/>
          </p:nvPr>
        </p:nvSpPr>
        <p:spPr/>
        <p:txBody>
          <a:bodyPr/>
          <a:lstStyle/>
          <a:p>
            <a:pPr marL="0" indent="0">
              <a:buNone/>
            </a:pPr>
            <a:r>
              <a:rPr lang="en-US" dirty="0" smtClean="0"/>
              <a:t>Data in S3 is organized in the form of buckets.</a:t>
            </a:r>
          </a:p>
          <a:p>
            <a:endParaRPr lang="en-US" dirty="0" smtClean="0"/>
          </a:p>
          <a:p>
            <a:r>
              <a:rPr lang="en-US" dirty="0" smtClean="0"/>
              <a:t>A Bucket is a logical unit of storage in S3.</a:t>
            </a:r>
          </a:p>
          <a:p>
            <a:r>
              <a:rPr lang="en-US" dirty="0" smtClean="0"/>
              <a:t>A Bucket contains objects which contain the data and metadata.</a:t>
            </a:r>
          </a:p>
          <a:p>
            <a:pPr marL="0" indent="0">
              <a:buNone/>
            </a:pPr>
            <a:r>
              <a:rPr lang="en-US" dirty="0" smtClean="0"/>
              <a:t>Before adding any data in S3 the user has to create a bucket which will be used to store objects.</a:t>
            </a:r>
            <a:endParaRPr lang="en-US" dirty="0"/>
          </a:p>
        </p:txBody>
      </p:sp>
      <p:pic>
        <p:nvPicPr>
          <p:cNvPr id="6" name="Picture 5"/>
          <p:cNvPicPr>
            <a:picLocks noChangeAspect="1"/>
          </p:cNvPicPr>
          <p:nvPr/>
        </p:nvPicPr>
        <p:blipFill>
          <a:blip r:embed="rId2"/>
          <a:stretch>
            <a:fillRect/>
          </a:stretch>
        </p:blipFill>
        <p:spPr>
          <a:xfrm>
            <a:off x="8281306" y="309741"/>
            <a:ext cx="3671207" cy="2714625"/>
          </a:xfrm>
          <a:prstGeom prst="rect">
            <a:avLst/>
          </a:prstGeom>
        </p:spPr>
      </p:pic>
    </p:spTree>
    <p:extLst>
      <p:ext uri="{BB962C8B-B14F-4D97-AF65-F5344CB8AC3E}">
        <p14:creationId xmlns:p14="http://schemas.microsoft.com/office/powerpoint/2010/main" val="178330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787</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PowerPoint Presentation</vt:lpstr>
      <vt:lpstr>Amazon Simple Storage Service (S3)</vt:lpstr>
      <vt:lpstr>How much of data one can store in AWS S3 ?</vt:lpstr>
      <vt:lpstr>3 storage classes with a “health-care” use case</vt:lpstr>
      <vt:lpstr>1.Amazon S3 Standard for frequent data access </vt:lpstr>
      <vt:lpstr>2. Amazon S3 Standard for infrequent data access </vt:lpstr>
      <vt:lpstr>3. Amazon Glacier </vt:lpstr>
      <vt:lpstr>Specification Snapshot: Storage Classes</vt:lpstr>
      <vt:lpstr>How is data organized in S3?</vt:lpstr>
      <vt:lpstr>Where is your data stored geographically?</vt:lpstr>
      <vt:lpstr>Use case : launch storage instances to host a website for the customers in the US and India.</vt:lpstr>
      <vt:lpstr>Selection N Virginia</vt:lpstr>
      <vt:lpstr>Cross-region Replication </vt:lpstr>
      <vt:lpstr>How is the data transferred?</vt:lpstr>
      <vt:lpstr>Transfer Acceleration </vt:lpstr>
      <vt:lpstr>Snowball</vt:lpstr>
      <vt:lpstr>Pricing</vt:lpstr>
      <vt:lpstr>S3 Billing</vt:lpstr>
      <vt:lpstr>AWS S3 Use case: 1 </vt:lpstr>
      <vt:lpstr>AWS S3 Use case: 2 </vt:lpstr>
    </vt:vector>
  </TitlesOfParts>
  <Company>ITC Infotech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KM VinayakaSwamy</dc:creator>
  <cp:lastModifiedBy>KM VinayakaSwamy</cp:lastModifiedBy>
  <cp:revision>8</cp:revision>
  <dcterms:created xsi:type="dcterms:W3CDTF">2019-04-19T05:04:35Z</dcterms:created>
  <dcterms:modified xsi:type="dcterms:W3CDTF">2019-04-19T06:58:28Z</dcterms:modified>
</cp:coreProperties>
</file>