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8" r:id="rId2"/>
    <p:sldId id="269" r:id="rId3"/>
    <p:sldId id="275" r:id="rId4"/>
    <p:sldId id="273" r:id="rId5"/>
    <p:sldId id="274" r:id="rId6"/>
    <p:sldId id="256" r:id="rId7"/>
    <p:sldId id="257" r:id="rId8"/>
    <p:sldId id="258" r:id="rId9"/>
    <p:sldId id="259" r:id="rId10"/>
    <p:sldId id="260" r:id="rId11"/>
    <p:sldId id="264" r:id="rId12"/>
    <p:sldId id="265" r:id="rId13"/>
    <p:sldId id="266" r:id="rId14"/>
    <p:sldId id="267" r:id="rId15"/>
    <p:sldId id="261" r:id="rId16"/>
    <p:sldId id="262" r:id="rId17"/>
    <p:sldId id="263" r:id="rId18"/>
    <p:sldId id="271" r:id="rId19"/>
    <p:sldId id="270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9B54A-3FA3-4209-A172-77736B2F5B24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7B9A9-C7EC-476E-838D-B261E2552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35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670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3366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3401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4426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2699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1674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5585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0110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4427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8945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6998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4676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B5534-CC34-4382-BDFF-A4B086CC3DA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55C-E090-4299-9D4B-6633A6BB8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1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B5534-CC34-4382-BDFF-A4B086CC3DA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55C-E090-4299-9D4B-6633A6BB8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3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B5534-CC34-4382-BDFF-A4B086CC3DA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55C-E090-4299-9D4B-6633A6BB8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3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B5534-CC34-4382-BDFF-A4B086CC3DA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55C-E090-4299-9D4B-6633A6BB8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8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B5534-CC34-4382-BDFF-A4B086CC3DA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55C-E090-4299-9D4B-6633A6BB8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B5534-CC34-4382-BDFF-A4B086CC3DA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55C-E090-4299-9D4B-6633A6BB8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0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B5534-CC34-4382-BDFF-A4B086CC3DA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55C-E090-4299-9D4B-6633A6BB8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8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B5534-CC34-4382-BDFF-A4B086CC3DA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55C-E090-4299-9D4B-6633A6BB8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6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B5534-CC34-4382-BDFF-A4B086CC3DA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55C-E090-4299-9D4B-6633A6BB8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5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B5534-CC34-4382-BDFF-A4B086CC3DA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55C-E090-4299-9D4B-6633A6BB8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7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B5534-CC34-4382-BDFF-A4B086CC3DA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55C-E090-4299-9D4B-6633A6BB8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9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B5534-CC34-4382-BDFF-A4B086CC3DA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E755C-E090-4299-9D4B-6633A6BB8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8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06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1000"/>
              <a:t>1-</a:t>
            </a:r>
            <a:fld id="{E22D0D9F-BBDA-462B-A477-EF6BC4BBD96E}" type="slidenum">
              <a:rPr lang="en-US" altLang="en-US" sz="1000"/>
              <a:pPr/>
              <a:t>10</a:t>
            </a:fld>
            <a:endParaRPr lang="en-US" altLang="en-US" sz="10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How a Program Works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524000"/>
            <a:ext cx="11859491" cy="4987636"/>
          </a:xfrm>
        </p:spPr>
        <p:txBody>
          <a:bodyPr>
            <a:normAutofit/>
          </a:bodyPr>
          <a:lstStyle/>
          <a:p>
            <a:pPr marL="53975" lvl="3" indent="1588">
              <a:buNone/>
            </a:pPr>
            <a:r>
              <a:rPr lang="en-US" altLang="en-US" sz="2600" dirty="0">
                <a:latin typeface="Arial Black" panose="020B0A04020102020204" pitchFamily="34" charset="0"/>
              </a:rPr>
              <a:t>Compilers and Interpreters</a:t>
            </a:r>
          </a:p>
          <a:p>
            <a:pPr marL="53975" lvl="3" indent="1588"/>
            <a:r>
              <a:rPr lang="en-US" altLang="en-US" sz="2300" dirty="0"/>
              <a:t>The statements written in a high-level language are called </a:t>
            </a:r>
            <a:r>
              <a:rPr lang="en-US" altLang="en-US" sz="2300" b="1" i="1" u="sng" dirty="0">
                <a:solidFill>
                  <a:srgbClr val="FF0066"/>
                </a:solidFill>
              </a:rPr>
              <a:t>source code </a:t>
            </a:r>
            <a:r>
              <a:rPr lang="en-US" altLang="en-US" sz="2300" dirty="0"/>
              <a:t>or simply </a:t>
            </a:r>
            <a:r>
              <a:rPr lang="en-US" altLang="en-US" sz="2300" b="1" i="1" u="sng" dirty="0">
                <a:solidFill>
                  <a:srgbClr val="FF0066"/>
                </a:solidFill>
              </a:rPr>
              <a:t>code</a:t>
            </a:r>
          </a:p>
          <a:p>
            <a:pPr marL="53975" lvl="3" indent="1588"/>
            <a:r>
              <a:rPr lang="en-US" altLang="en-US" sz="2300" dirty="0"/>
              <a:t>Source code is translated to machine language using a compiler or an interpreter</a:t>
            </a:r>
          </a:p>
          <a:p>
            <a:pPr marL="53975" lvl="3" indent="1588"/>
            <a:r>
              <a:rPr lang="en-US" altLang="en-US" sz="2300" b="1" i="1" u="sng" dirty="0">
                <a:solidFill>
                  <a:srgbClr val="FF0066"/>
                </a:solidFill>
              </a:rPr>
              <a:t>Syntax error </a:t>
            </a:r>
            <a:r>
              <a:rPr lang="en-US" altLang="en-US" sz="2300" dirty="0"/>
              <a:t>is a mistake such as a: </a:t>
            </a:r>
          </a:p>
          <a:p>
            <a:pPr marL="741363" lvl="4"/>
            <a:r>
              <a:rPr lang="en-US" altLang="en-US" sz="2300" dirty="0"/>
              <a:t>Misspelled word</a:t>
            </a:r>
          </a:p>
          <a:p>
            <a:pPr marL="741363" lvl="4"/>
            <a:r>
              <a:rPr lang="en-US" altLang="en-US" sz="2300" dirty="0"/>
              <a:t>Missing punctuation character</a:t>
            </a:r>
          </a:p>
          <a:p>
            <a:pPr marL="741363" lvl="4"/>
            <a:r>
              <a:rPr lang="en-US" altLang="en-US" sz="2300" dirty="0"/>
              <a:t>Incorrect use of an operator</a:t>
            </a:r>
          </a:p>
          <a:p>
            <a:pPr marL="53975" lvl="3" indent="1588">
              <a:buNone/>
            </a:pPr>
            <a:endParaRPr lang="en-US" altLang="en-US" sz="2300" b="1" i="1" u="sng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8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1000"/>
              <a:t>1-</a:t>
            </a:r>
            <a:fld id="{E52735F0-296A-4258-81BC-6BABEBFF5B04}" type="slidenum">
              <a:rPr lang="en-US" altLang="en-US" sz="1000"/>
              <a:pPr/>
              <a:t>11</a:t>
            </a:fld>
            <a:endParaRPr lang="en-US" altLang="en-US" sz="10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Using Python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25562"/>
            <a:ext cx="12192000" cy="5227637"/>
          </a:xfrm>
        </p:spPr>
        <p:txBody>
          <a:bodyPr/>
          <a:lstStyle/>
          <a:p>
            <a:pPr marL="53975" lvl="3" indent="1588">
              <a:buNone/>
              <a:defRPr/>
            </a:pPr>
            <a:r>
              <a:rPr lang="en-US" sz="2600" dirty="0">
                <a:latin typeface="Arial Black" pitchFamily="34" charset="0"/>
              </a:rPr>
              <a:t>The Python Interpreter</a:t>
            </a:r>
          </a:p>
          <a:p>
            <a:pPr marL="284163" lvl="3">
              <a:defRPr/>
            </a:pPr>
            <a:r>
              <a:rPr lang="en-US" sz="2300" dirty="0"/>
              <a:t>A program that can read Python programming statements and execute them is the </a:t>
            </a:r>
            <a:r>
              <a:rPr lang="en-US" sz="2300" b="1" i="1" u="sng" dirty="0">
                <a:solidFill>
                  <a:srgbClr val="FF0066"/>
                </a:solidFill>
              </a:rPr>
              <a:t>Python interpreter</a:t>
            </a:r>
            <a:endParaRPr lang="en-US" sz="2300" dirty="0"/>
          </a:p>
          <a:p>
            <a:pPr marL="284163" lvl="3">
              <a:defRPr/>
            </a:pPr>
            <a:r>
              <a:rPr lang="en-US" sz="2300" dirty="0"/>
              <a:t>Python interpreter has two modes:</a:t>
            </a:r>
          </a:p>
          <a:p>
            <a:pPr marL="741363" lvl="4">
              <a:buFont typeface="Arial" pitchFamily="34" charset="0"/>
              <a:buChar char="–"/>
              <a:defRPr/>
            </a:pPr>
            <a:r>
              <a:rPr lang="en-US" sz="2300" b="1" i="1" u="sng" dirty="0">
                <a:solidFill>
                  <a:srgbClr val="FF0066"/>
                </a:solidFill>
              </a:rPr>
              <a:t>Interactive</a:t>
            </a:r>
            <a:r>
              <a:rPr lang="en-US" sz="2300" dirty="0"/>
              <a:t> mode waits for a statement from the keyboard  and executes it</a:t>
            </a:r>
          </a:p>
          <a:p>
            <a:pPr marL="741363" lvl="4">
              <a:buFont typeface="Arial" pitchFamily="34" charset="0"/>
              <a:buChar char="–"/>
              <a:defRPr/>
            </a:pPr>
            <a:r>
              <a:rPr lang="en-US" sz="2300" b="1" i="1" u="sng" dirty="0">
                <a:solidFill>
                  <a:srgbClr val="FF0066"/>
                </a:solidFill>
              </a:rPr>
              <a:t>Script</a:t>
            </a:r>
            <a:r>
              <a:rPr lang="en-US" sz="2300" dirty="0"/>
              <a:t> mode reads the contents of a file (</a:t>
            </a:r>
            <a:r>
              <a:rPr lang="en-US" sz="2300" b="1" i="1" u="sng" dirty="0">
                <a:solidFill>
                  <a:srgbClr val="FF0066"/>
                </a:solidFill>
              </a:rPr>
              <a:t>Python program</a:t>
            </a:r>
            <a:r>
              <a:rPr lang="en-US" sz="2300" dirty="0"/>
              <a:t> or </a:t>
            </a:r>
            <a:r>
              <a:rPr lang="en-US" sz="2300" b="1" i="1" u="sng" dirty="0">
                <a:solidFill>
                  <a:srgbClr val="FF0066"/>
                </a:solidFill>
              </a:rPr>
              <a:t>Python script</a:t>
            </a:r>
            <a:r>
              <a:rPr lang="en-US" sz="2300" dirty="0"/>
              <a:t>) and interprets each statement in the file</a:t>
            </a:r>
          </a:p>
          <a:p>
            <a:pPr marL="284163" lvl="3">
              <a:buNone/>
              <a:defRPr/>
            </a:pPr>
            <a:endParaRPr lang="en-US" sz="2300" b="1" i="1" u="sng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32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1000"/>
              <a:t>1-</a:t>
            </a:r>
            <a:fld id="{BEEEF784-AE5D-4C7E-8688-3A1AF3CC2610}" type="slidenum">
              <a:rPr lang="en-US" altLang="en-US" sz="1000"/>
              <a:pPr/>
              <a:t>12</a:t>
            </a:fld>
            <a:endParaRPr lang="en-US" altLang="en-US" sz="10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Using Python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54" y="1205346"/>
            <a:ext cx="12004963" cy="5652654"/>
          </a:xfrm>
        </p:spPr>
        <p:txBody>
          <a:bodyPr/>
          <a:lstStyle/>
          <a:p>
            <a:pPr marL="53975" lvl="3" indent="1588">
              <a:buNone/>
              <a:defRPr/>
            </a:pPr>
            <a:r>
              <a:rPr lang="en-US" sz="2600" dirty="0">
                <a:latin typeface="Arial Black" pitchFamily="34" charset="0"/>
              </a:rPr>
              <a:t>Interpreter Mode</a:t>
            </a:r>
          </a:p>
          <a:p>
            <a:pPr marL="284163" lvl="3">
              <a:defRPr/>
            </a:pPr>
            <a:r>
              <a:rPr lang="en-US" sz="2300" dirty="0"/>
              <a:t>Invoke Python interpreter through Windows or command line</a:t>
            </a:r>
          </a:p>
          <a:p>
            <a:pPr marL="284163" lvl="3">
              <a:defRPr/>
            </a:pPr>
            <a:r>
              <a:rPr lang="en-US" sz="2300" b="1" dirty="0">
                <a:solidFill>
                  <a:srgbClr val="FF0000"/>
                </a:solidFill>
              </a:rPr>
              <a:t>&gt;&gt;&gt;</a:t>
            </a:r>
            <a:r>
              <a:rPr lang="en-US" sz="2300" dirty="0"/>
              <a:t> is the prompt that indicates the interpreter is waiting for a Python statement</a:t>
            </a:r>
          </a:p>
          <a:p>
            <a:pPr marL="284163" lvl="3">
              <a:defRPr/>
            </a:pPr>
            <a:endParaRPr lang="en-US" dirty="0" smtClean="0"/>
          </a:p>
          <a:p>
            <a:pPr marL="741363" lvl="4">
              <a:buNone/>
              <a:defRPr/>
            </a:pPr>
            <a:r>
              <a:rPr lang="en-US" sz="2300" dirty="0"/>
              <a:t>&gt;&gt;&gt;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print ‘Python programming is fun!’ </a:t>
            </a:r>
          </a:p>
          <a:p>
            <a:pPr marL="741363" lvl="4"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Python programming is fun!</a:t>
            </a:r>
          </a:p>
          <a:p>
            <a:pPr marL="741363" lvl="4">
              <a:buNone/>
              <a:defRPr/>
            </a:pPr>
            <a:r>
              <a:rPr lang="en-US" sz="2300" dirty="0"/>
              <a:t>&gt;&gt;&gt;</a:t>
            </a:r>
          </a:p>
          <a:p>
            <a:pPr marL="284163" lvl="3">
              <a:buNone/>
              <a:defRPr/>
            </a:pPr>
            <a:endParaRPr lang="en-US" b="1" i="1" u="sng" dirty="0" smtClean="0">
              <a:solidFill>
                <a:srgbClr val="FF0066"/>
              </a:solidFill>
              <a:cs typeface="+mn-cs"/>
            </a:endParaRPr>
          </a:p>
          <a:p>
            <a:pPr marL="284163" lvl="3">
              <a:defRPr/>
            </a:pPr>
            <a:r>
              <a:rPr lang="en-US" sz="2300" dirty="0"/>
              <a:t>Statements typed in interactive mode are not saved as a program</a:t>
            </a: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7620000" y="4114801"/>
            <a:ext cx="12461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6092535" y="2743200"/>
            <a:ext cx="1143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algn="ctr">
              <a:defRPr/>
            </a:pPr>
            <a:r>
              <a:rPr lang="en-US" b="1" dirty="0">
                <a:latin typeface="Arial" charset="0"/>
                <a:ea typeface="ヒラギノ角ゴ Pro W3" pitchFamily="-48" charset="-128"/>
              </a:rPr>
              <a:t>[ENTER]</a:t>
            </a:r>
          </a:p>
        </p:txBody>
      </p:sp>
    </p:spTree>
    <p:extLst>
      <p:ext uri="{BB962C8B-B14F-4D97-AF65-F5344CB8AC3E}">
        <p14:creationId xmlns:p14="http://schemas.microsoft.com/office/powerpoint/2010/main" val="290918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1000"/>
              <a:t>1-</a:t>
            </a:r>
            <a:fld id="{6DF3051C-E2FB-4B32-9A41-43C536994682}" type="slidenum">
              <a:rPr lang="en-US" altLang="en-US" sz="1000"/>
              <a:pPr/>
              <a:t>13</a:t>
            </a:fld>
            <a:endParaRPr lang="en-US" altLang="en-US" sz="10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Using Python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893" y="1325563"/>
            <a:ext cx="11555051" cy="5213782"/>
          </a:xfrm>
        </p:spPr>
        <p:txBody>
          <a:bodyPr/>
          <a:lstStyle/>
          <a:p>
            <a:pPr marL="53975" lvl="3" indent="1588">
              <a:buNone/>
              <a:defRPr/>
            </a:pPr>
            <a:r>
              <a:rPr lang="en-US" sz="2600" dirty="0">
                <a:latin typeface="Arial Black" pitchFamily="34" charset="0"/>
              </a:rPr>
              <a:t>Writing Python Programs and Running Them in Script Mode</a:t>
            </a:r>
          </a:p>
          <a:p>
            <a:pPr marL="284163" lvl="3">
              <a:defRPr/>
            </a:pPr>
            <a:r>
              <a:rPr lang="en-US" sz="2300" dirty="0"/>
              <a:t>Use a text editor to create a file containing the Python statements</a:t>
            </a:r>
          </a:p>
          <a:p>
            <a:pPr marL="284163" lvl="3">
              <a:defRPr/>
            </a:pPr>
            <a:r>
              <a:rPr lang="en-US" sz="2300" dirty="0"/>
              <a:t>Save the file with a </a:t>
            </a:r>
            <a:r>
              <a:rPr lang="en-US" sz="2300" b="1" i="1" dirty="0">
                <a:solidFill>
                  <a:srgbClr val="FF0000"/>
                </a:solidFill>
              </a:rPr>
              <a:t>.py </a:t>
            </a:r>
            <a:r>
              <a:rPr lang="en-US" sz="2300" dirty="0"/>
              <a:t>extension</a:t>
            </a:r>
          </a:p>
          <a:p>
            <a:pPr marL="284163" lvl="3">
              <a:defRPr/>
            </a:pPr>
            <a:r>
              <a:rPr lang="en-US" sz="2300" dirty="0"/>
              <a:t>To run the program:</a:t>
            </a:r>
          </a:p>
          <a:p>
            <a:pPr marL="284163" lvl="3">
              <a:buNone/>
              <a:defRPr/>
            </a:pPr>
            <a:endParaRPr lang="en-US" sz="1600" dirty="0"/>
          </a:p>
          <a:p>
            <a:pPr marL="1096963" lvl="4">
              <a:buNone/>
              <a:defRPr/>
            </a:pPr>
            <a:r>
              <a:rPr lang="en-US" sz="2300" dirty="0"/>
              <a:t>&gt;&gt;&gt;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python test.py</a:t>
            </a:r>
            <a:endParaRPr lang="en-US" sz="2300" dirty="0"/>
          </a:p>
          <a:p>
            <a:pPr marL="284163" lvl="3">
              <a:buNone/>
              <a:defRPr/>
            </a:pPr>
            <a:endParaRPr lang="en-US" sz="2300" b="1" i="1" u="sng" dirty="0">
              <a:solidFill>
                <a:srgbClr val="FF0066"/>
              </a:solidFill>
            </a:endParaRP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7620000" y="4114801"/>
            <a:ext cx="12461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endParaRPr lang="en-US" alt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823854" y="3158837"/>
            <a:ext cx="1143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algn="ctr">
              <a:defRPr/>
            </a:pPr>
            <a:r>
              <a:rPr lang="en-US" b="1" dirty="0">
                <a:latin typeface="Arial" charset="0"/>
                <a:ea typeface="ヒラギノ角ゴ Pro W3" pitchFamily="-48" charset="-128"/>
              </a:rPr>
              <a:t>[ENTER]</a:t>
            </a:r>
          </a:p>
        </p:txBody>
      </p:sp>
    </p:spTree>
    <p:extLst>
      <p:ext uri="{BB962C8B-B14F-4D97-AF65-F5344CB8AC3E}">
        <p14:creationId xmlns:p14="http://schemas.microsoft.com/office/powerpoint/2010/main" val="150945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1000"/>
              <a:t>1-</a:t>
            </a:r>
            <a:fld id="{C05DACD6-5CF8-4177-9420-A45AE998D042}" type="slidenum">
              <a:rPr lang="en-US" altLang="en-US" sz="1000"/>
              <a:pPr/>
              <a:t>14</a:t>
            </a:fld>
            <a:endParaRPr lang="en-US" altLang="en-US" sz="10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Using Python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76" y="1238323"/>
            <a:ext cx="12081524" cy="4218709"/>
          </a:xfrm>
        </p:spPr>
        <p:txBody>
          <a:bodyPr/>
          <a:lstStyle/>
          <a:p>
            <a:pPr marL="53975" lvl="3" indent="1588">
              <a:buNone/>
              <a:defRPr/>
            </a:pPr>
            <a:r>
              <a:rPr lang="en-US" sz="2600" dirty="0">
                <a:latin typeface="Arial Black" pitchFamily="34" charset="0"/>
              </a:rPr>
              <a:t>The IDLE Programming Environment</a:t>
            </a:r>
          </a:p>
          <a:p>
            <a:pPr marL="284163" lvl="3">
              <a:defRPr/>
            </a:pPr>
            <a:r>
              <a:rPr lang="en-US" sz="2800" b="1" dirty="0"/>
              <a:t>I</a:t>
            </a:r>
            <a:r>
              <a:rPr lang="en-US" sz="2300" dirty="0"/>
              <a:t>ntegrated </a:t>
            </a:r>
            <a:r>
              <a:rPr lang="en-US" sz="2800" b="1" dirty="0" err="1"/>
              <a:t>D</a:t>
            </a:r>
            <a:r>
              <a:rPr lang="en-US" sz="2300" dirty="0" err="1"/>
              <a:t>eve</a:t>
            </a:r>
            <a:r>
              <a:rPr lang="en-US" sz="2800" b="1" dirty="0" err="1"/>
              <a:t>L</a:t>
            </a:r>
            <a:r>
              <a:rPr lang="en-US" sz="2300" dirty="0" err="1"/>
              <a:t>opment</a:t>
            </a:r>
            <a:r>
              <a:rPr lang="en-US" sz="2300" dirty="0"/>
              <a:t> </a:t>
            </a:r>
            <a:r>
              <a:rPr lang="en-US" sz="2800" b="1" dirty="0"/>
              <a:t>E</a:t>
            </a:r>
            <a:r>
              <a:rPr lang="en-US" sz="2300" dirty="0"/>
              <a:t>nvironment (</a:t>
            </a:r>
            <a:r>
              <a:rPr lang="en-US" sz="2600" dirty="0">
                <a:latin typeface="Arial Black" pitchFamily="34" charset="0"/>
              </a:rPr>
              <a:t>IDLE</a:t>
            </a:r>
            <a:r>
              <a:rPr lang="en-US" sz="2300" dirty="0"/>
              <a:t>)</a:t>
            </a:r>
          </a:p>
          <a:p>
            <a:pPr marL="741363" lvl="4">
              <a:buFont typeface="Arial" pitchFamily="34" charset="0"/>
              <a:buChar char="–"/>
              <a:defRPr/>
            </a:pPr>
            <a:r>
              <a:rPr lang="en-US" sz="2300" dirty="0"/>
              <a:t>Automatically installed when Python language is installed</a:t>
            </a:r>
          </a:p>
          <a:p>
            <a:pPr marL="741363" lvl="4">
              <a:buFont typeface="Arial" pitchFamily="34" charset="0"/>
              <a:buChar char="–"/>
              <a:defRPr/>
            </a:pPr>
            <a:r>
              <a:rPr lang="en-US" sz="2300" dirty="0"/>
              <a:t>It has a built-in text editor</a:t>
            </a:r>
          </a:p>
          <a:p>
            <a:pPr marL="741363" lvl="4">
              <a:buFont typeface="Arial" pitchFamily="34" charset="0"/>
              <a:buChar char="–"/>
              <a:defRPr/>
            </a:pPr>
            <a:r>
              <a:rPr lang="en-US" sz="2300" dirty="0"/>
              <a:t>IDLE editor colorizes code</a:t>
            </a:r>
          </a:p>
          <a:p>
            <a:pPr marL="284163" lvl="3">
              <a:defRPr/>
            </a:pPr>
            <a:endParaRPr lang="en-US" sz="1600" dirty="0"/>
          </a:p>
          <a:p>
            <a:pPr marL="284163" lvl="3">
              <a:buNone/>
              <a:defRPr/>
            </a:pPr>
            <a:endParaRPr lang="en-US" sz="2300" b="1" i="1" u="sng" dirty="0">
              <a:solidFill>
                <a:srgbClr val="FF0066"/>
              </a:solidFill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7620000" y="4114801"/>
            <a:ext cx="12461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endParaRPr lang="en-US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362200" y="4191001"/>
            <a:ext cx="3733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1800" b="1" dirty="0" smtClean="0">
                <a:solidFill>
                  <a:srgbClr val="000000"/>
                </a:solidFill>
              </a:rPr>
              <a:t>Figure </a:t>
            </a:r>
            <a:r>
              <a:rPr lang="en-US" altLang="en-US" sz="1800" dirty="0" smtClean="0"/>
              <a:t>IDLE</a:t>
            </a:r>
            <a:endParaRPr lang="en-US" altLang="en-US" sz="1800" dirty="0"/>
          </a:p>
        </p:txBody>
      </p:sp>
      <p:pic>
        <p:nvPicPr>
          <p:cNvPr id="46088" name="Picture 8" descr="fig01_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809" y="2452182"/>
            <a:ext cx="6749830" cy="396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75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818357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How a Program Works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256" y="1523999"/>
            <a:ext cx="3255818" cy="4584701"/>
          </a:xfrm>
        </p:spPr>
        <p:txBody>
          <a:bodyPr>
            <a:normAutofit/>
          </a:bodyPr>
          <a:lstStyle/>
          <a:p>
            <a:pPr marL="53975" lvl="3" indent="1588">
              <a:buNone/>
            </a:pPr>
            <a:r>
              <a:rPr lang="en-US" altLang="en-US" sz="2600" dirty="0">
                <a:latin typeface="Arial Black" panose="020B0A04020102020204" pitchFamily="34" charset="0"/>
              </a:rPr>
              <a:t>Compilers and Interpreters</a:t>
            </a:r>
          </a:p>
          <a:p>
            <a:pPr marL="53975" lvl="3" indent="1588"/>
            <a:r>
              <a:rPr lang="en-US" altLang="en-US" sz="2300" b="1" i="1" u="sng" dirty="0">
                <a:solidFill>
                  <a:srgbClr val="FF0066"/>
                </a:solidFill>
              </a:rPr>
              <a:t>Compiler </a:t>
            </a:r>
            <a:r>
              <a:rPr lang="en-US" altLang="en-US" sz="2300" dirty="0"/>
              <a:t>is a program that translates a high-level language program into a separate machine language program</a:t>
            </a:r>
            <a:endParaRPr lang="en-US" altLang="en-US" sz="2300" b="1" i="1" u="sng" dirty="0">
              <a:solidFill>
                <a:srgbClr val="FF0066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09800" y="6327775"/>
            <a:ext cx="8229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1800" b="1" dirty="0"/>
              <a:t>Figure </a:t>
            </a:r>
            <a:r>
              <a:rPr lang="en-US" altLang="en-US" sz="1800" dirty="0" smtClean="0"/>
              <a:t>Compiling </a:t>
            </a:r>
            <a:r>
              <a:rPr lang="en-US" altLang="en-US" sz="1800" dirty="0"/>
              <a:t>a high-level program and executing it</a:t>
            </a:r>
          </a:p>
          <a:p>
            <a:endParaRPr lang="en-US" altLang="en-US" sz="1800" dirty="0"/>
          </a:p>
        </p:txBody>
      </p:sp>
      <p:pic>
        <p:nvPicPr>
          <p:cNvPr id="39943" name="Picture 7" descr="fig01_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506" y="1523999"/>
            <a:ext cx="8831201" cy="441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32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1000"/>
              <a:t>1-</a:t>
            </a:r>
            <a:fld id="{37AAF8DB-EDD0-4210-81F7-2438D418A1A3}" type="slidenum">
              <a:rPr lang="en-US" altLang="en-US" sz="1000"/>
              <a:pPr/>
              <a:t>16</a:t>
            </a:fld>
            <a:endParaRPr lang="en-US" altLang="en-US" sz="10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1.4 How a Program Works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8145" y="1690687"/>
            <a:ext cx="2833255" cy="4096039"/>
          </a:xfrm>
        </p:spPr>
        <p:txBody>
          <a:bodyPr>
            <a:normAutofit/>
          </a:bodyPr>
          <a:lstStyle/>
          <a:p>
            <a:pPr marL="53975" lvl="3" indent="1588">
              <a:buNone/>
            </a:pPr>
            <a:r>
              <a:rPr lang="en-US" altLang="en-US" sz="2600" dirty="0">
                <a:latin typeface="Arial Black" panose="020B0A04020102020204" pitchFamily="34" charset="0"/>
              </a:rPr>
              <a:t>Compilers and Interpreters</a:t>
            </a:r>
          </a:p>
          <a:p>
            <a:pPr marL="53975" lvl="3" indent="1588"/>
            <a:r>
              <a:rPr lang="en-US" altLang="en-US" sz="2300" dirty="0"/>
              <a:t>An </a:t>
            </a:r>
            <a:r>
              <a:rPr lang="en-US" altLang="en-US" sz="2300" b="1" i="1" u="sng" dirty="0">
                <a:solidFill>
                  <a:srgbClr val="FF0066"/>
                </a:solidFill>
              </a:rPr>
              <a:t>interpreter</a:t>
            </a:r>
            <a:r>
              <a:rPr lang="en-US" altLang="en-US" sz="2300" dirty="0"/>
              <a:t> is a program that both translates and executes the instructions in a high-level language program</a:t>
            </a:r>
          </a:p>
          <a:p>
            <a:pPr marL="53975" lvl="3" indent="1588"/>
            <a:endParaRPr lang="en-US" altLang="en-US" sz="2300" dirty="0"/>
          </a:p>
          <a:p>
            <a:pPr marL="53975" lvl="3" indent="1588"/>
            <a:endParaRPr lang="en-US" altLang="en-US" sz="2300" dirty="0"/>
          </a:p>
          <a:p>
            <a:pPr marL="53975" lvl="3" indent="0">
              <a:buNone/>
            </a:pPr>
            <a:endParaRPr lang="en-US" altLang="en-US" sz="2300" dirty="0"/>
          </a:p>
          <a:p>
            <a:pPr marL="53975" lvl="3" indent="1588">
              <a:buNone/>
            </a:pPr>
            <a:endParaRPr lang="en-US" altLang="en-US" sz="2300" b="1" i="1" u="sng" dirty="0">
              <a:solidFill>
                <a:srgbClr val="FF0066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81400" y="5992811"/>
            <a:ext cx="830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1800" b="1" dirty="0">
                <a:solidFill>
                  <a:srgbClr val="000000"/>
                </a:solidFill>
              </a:rPr>
              <a:t>Figure </a:t>
            </a:r>
            <a:r>
              <a:rPr lang="en-US" altLang="en-US" sz="1800" dirty="0" smtClean="0"/>
              <a:t>Executing </a:t>
            </a:r>
            <a:r>
              <a:rPr lang="en-US" altLang="en-US" sz="1800" dirty="0"/>
              <a:t>a high-level program with an interpreter</a:t>
            </a:r>
          </a:p>
        </p:txBody>
      </p:sp>
      <p:pic>
        <p:nvPicPr>
          <p:cNvPr id="40967" name="Picture 7" descr="fig01_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218" y="1572382"/>
            <a:ext cx="8346104" cy="314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12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1000"/>
              <a:t>1-</a:t>
            </a:r>
            <a:fld id="{C927A93B-D973-4262-A82A-9BDD3FCF0454}" type="slidenum">
              <a:rPr lang="en-US" altLang="en-US" sz="1000"/>
              <a:pPr/>
              <a:t>17</a:t>
            </a:fld>
            <a:endParaRPr lang="en-US" altLang="en-US" sz="10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1.5 Using Python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0435" y="1752599"/>
            <a:ext cx="11152909" cy="4357255"/>
          </a:xfrm>
          <a:gradFill flip="none" rotWithShape="1">
            <a:gsLst>
              <a:gs pos="0">
                <a:srgbClr val="EB9F27">
                  <a:tint val="66000"/>
                  <a:satMod val="160000"/>
                </a:srgbClr>
              </a:gs>
              <a:gs pos="50000">
                <a:srgbClr val="EB9F27">
                  <a:tint val="44500"/>
                  <a:satMod val="160000"/>
                </a:srgbClr>
              </a:gs>
              <a:gs pos="100000">
                <a:srgbClr val="EB9F27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miter lim="800000"/>
            <a:headEnd/>
            <a:tailEnd/>
          </a:ln>
        </p:spPr>
        <p:txBody>
          <a:bodyPr/>
          <a:lstStyle>
            <a:lvl1pPr marL="342900" indent="-1588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800" b="1" dirty="0">
                <a:latin typeface="Arial Black" panose="020B0A04020102020204" pitchFamily="34" charset="0"/>
              </a:rPr>
              <a:t>Concept:</a:t>
            </a:r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en-US" sz="1600" dirty="0">
              <a:latin typeface="Tekton Pro" pitchFamily="34" charset="0"/>
            </a:endParaRP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800" dirty="0">
                <a:latin typeface="Tekton Pro" pitchFamily="34" charset="0"/>
              </a:rPr>
              <a:t>The Python interpreter can run Python programs that are saved in files, or can interactively execute Python statements that are typed at the keyboard. Python comes with a program named IDLE that simplifies the process of writing, executing, and testing programs.</a:t>
            </a:r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3089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7" y="442912"/>
            <a:ext cx="721042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2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python vs other langu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027" y="212724"/>
            <a:ext cx="8291945" cy="646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77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444911" cy="631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98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3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333" y="3865418"/>
            <a:ext cx="2971368" cy="265793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261" y="379015"/>
            <a:ext cx="4184597" cy="36526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96" y="365125"/>
            <a:ext cx="3867152" cy="386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13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00" y="697634"/>
            <a:ext cx="9938199" cy="5590237"/>
          </a:xfrm>
        </p:spPr>
      </p:pic>
    </p:spTree>
    <p:extLst>
      <p:ext uri="{BB962C8B-B14F-4D97-AF65-F5344CB8AC3E}">
        <p14:creationId xmlns:p14="http://schemas.microsoft.com/office/powerpoint/2010/main" val="121591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236" y="365124"/>
            <a:ext cx="6362599" cy="6146511"/>
          </a:xfrm>
        </p:spPr>
      </p:pic>
    </p:spTree>
    <p:extLst>
      <p:ext uri="{BB962C8B-B14F-4D97-AF65-F5344CB8AC3E}">
        <p14:creationId xmlns:p14="http://schemas.microsoft.com/office/powerpoint/2010/main" val="35923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814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How a Program Works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855" y="1353703"/>
            <a:ext cx="4943763" cy="3718357"/>
          </a:xfrm>
        </p:spPr>
        <p:txBody>
          <a:bodyPr/>
          <a:lstStyle/>
          <a:p>
            <a:pPr marL="284163" lvl="3"/>
            <a:r>
              <a:rPr lang="en-US" altLang="en-US" sz="2400" b="1" i="1" u="sng" dirty="0">
                <a:solidFill>
                  <a:srgbClr val="FF0066"/>
                </a:solidFill>
              </a:rPr>
              <a:t>Fetch-decode-execute cycle </a:t>
            </a:r>
            <a:r>
              <a:rPr lang="en-US" altLang="en-US" sz="2400" dirty="0"/>
              <a:t>is the term used when the CPU executes the instructions in a program.</a:t>
            </a:r>
          </a:p>
          <a:p>
            <a:pPr marL="284163" lvl="3"/>
            <a:r>
              <a:rPr lang="en-US" altLang="en-US" sz="2400" dirty="0"/>
              <a:t>The cycle consist of three steps:</a:t>
            </a:r>
          </a:p>
          <a:p>
            <a:pPr marL="741363" lvl="4">
              <a:buFont typeface="Arial" panose="020B0604020202020204" pitchFamily="34" charset="0"/>
              <a:buChar char="–"/>
            </a:pPr>
            <a:r>
              <a:rPr lang="en-US" altLang="en-US" sz="2400" dirty="0"/>
              <a:t>Fetch</a:t>
            </a:r>
          </a:p>
          <a:p>
            <a:pPr marL="741363" lvl="4">
              <a:buFont typeface="Arial" panose="020B0604020202020204" pitchFamily="34" charset="0"/>
              <a:buChar char="–"/>
            </a:pPr>
            <a:r>
              <a:rPr lang="en-US" altLang="en-US" sz="2400" dirty="0"/>
              <a:t>Decode</a:t>
            </a:r>
          </a:p>
          <a:p>
            <a:pPr marL="741363" lvl="4">
              <a:buFont typeface="Arial" panose="020B0604020202020204" pitchFamily="34" charset="0"/>
              <a:buChar char="–"/>
            </a:pPr>
            <a:r>
              <a:rPr lang="en-US" altLang="en-US" sz="2400" dirty="0"/>
              <a:t>Execute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4800" y="4191000"/>
            <a:ext cx="548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1800" b="1" dirty="0">
                <a:solidFill>
                  <a:srgbClr val="000000"/>
                </a:solidFill>
              </a:rPr>
              <a:t>Figure </a:t>
            </a:r>
            <a:r>
              <a:rPr lang="en-US" altLang="en-US" sz="1800" dirty="0" smtClean="0"/>
              <a:t>The </a:t>
            </a:r>
            <a:r>
              <a:rPr lang="en-US" altLang="en-US" sz="1800" dirty="0"/>
              <a:t>fetch-decode-execute cycle</a:t>
            </a:r>
          </a:p>
        </p:txBody>
      </p:sp>
      <p:pic>
        <p:nvPicPr>
          <p:cNvPr id="34823" name="Picture 7" descr="fig01_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127" y="1557479"/>
            <a:ext cx="7188199" cy="385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48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6989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How a Program Works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982" y="1026825"/>
            <a:ext cx="7924800" cy="3503613"/>
          </a:xfrm>
        </p:spPr>
        <p:txBody>
          <a:bodyPr/>
          <a:lstStyle/>
          <a:p>
            <a:pPr marL="53975" lvl="3" indent="1588">
              <a:buNone/>
            </a:pPr>
            <a:r>
              <a:rPr lang="en-US" altLang="en-US" sz="2600" dirty="0">
                <a:latin typeface="Arial Black" panose="020B0A04020102020204" pitchFamily="34" charset="0"/>
              </a:rPr>
              <a:t>From Machine Language to Assembly Language</a:t>
            </a:r>
          </a:p>
          <a:p>
            <a:pPr marL="53975" lvl="3" indent="1588"/>
            <a:r>
              <a:rPr lang="en-US" altLang="en-US" sz="2300" dirty="0"/>
              <a:t>Computers only understand machine language</a:t>
            </a:r>
          </a:p>
          <a:p>
            <a:pPr marL="53975" lvl="3" indent="1588"/>
            <a:r>
              <a:rPr lang="en-US" altLang="en-US" sz="2300" dirty="0"/>
              <a:t>Machine language is difficult to write</a:t>
            </a:r>
          </a:p>
          <a:p>
            <a:pPr marL="53975" lvl="3" indent="1588"/>
            <a:r>
              <a:rPr lang="en-US" altLang="en-US" sz="2300" b="1" i="1" u="sng" dirty="0">
                <a:solidFill>
                  <a:srgbClr val="FF0066"/>
                </a:solidFill>
              </a:rPr>
              <a:t>Assembly language </a:t>
            </a:r>
            <a:r>
              <a:rPr lang="en-US" altLang="en-US" sz="2300" dirty="0"/>
              <a:t>uses short words that are known as mnemonics</a:t>
            </a:r>
          </a:p>
          <a:p>
            <a:pPr marL="53975" lvl="3" indent="1588"/>
            <a:r>
              <a:rPr lang="en-US" altLang="en-US" sz="2300" b="1" i="1" u="sng" dirty="0">
                <a:solidFill>
                  <a:srgbClr val="FF0066"/>
                </a:solidFill>
              </a:rPr>
              <a:t>Assembler</a:t>
            </a:r>
            <a:r>
              <a:rPr lang="en-US" altLang="en-US" sz="2300" dirty="0"/>
              <a:t> is used to translate an assembly language program to machine language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6982" y="5369669"/>
            <a:ext cx="479367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1800" b="1" dirty="0">
                <a:solidFill>
                  <a:srgbClr val="000000"/>
                </a:solidFill>
              </a:rPr>
              <a:t>Figure </a:t>
            </a:r>
            <a:r>
              <a:rPr lang="en-US" altLang="en-US" sz="1800" dirty="0" smtClean="0"/>
              <a:t>An </a:t>
            </a:r>
            <a:r>
              <a:rPr lang="en-US" altLang="en-US" sz="1800" dirty="0"/>
              <a:t>assembler translates an assembly language program to a machine language program</a:t>
            </a:r>
          </a:p>
        </p:txBody>
      </p:sp>
      <p:pic>
        <p:nvPicPr>
          <p:cNvPr id="35847" name="Picture 7" descr="fig01_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310" y="4204711"/>
            <a:ext cx="6607915" cy="199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08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1000"/>
              <a:t>1-</a:t>
            </a:r>
            <a:fld id="{75375D8B-5699-4F0E-8C47-2216A00084CD}" type="slidenum">
              <a:rPr lang="en-US" altLang="en-US" sz="1000"/>
              <a:pPr/>
              <a:t>8</a:t>
            </a:fld>
            <a:endParaRPr lang="en-US" altLang="en-US" sz="10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How a Program Works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10144"/>
            <a:ext cx="8077200" cy="4405746"/>
          </a:xfrm>
        </p:spPr>
        <p:txBody>
          <a:bodyPr/>
          <a:lstStyle/>
          <a:p>
            <a:pPr marL="53975" lvl="3" indent="1588">
              <a:buNone/>
            </a:pPr>
            <a:r>
              <a:rPr lang="en-US" altLang="en-US" sz="2600" dirty="0">
                <a:latin typeface="Arial Black" panose="020B0A04020102020204" pitchFamily="34" charset="0"/>
              </a:rPr>
              <a:t>High-Level Languages</a:t>
            </a:r>
          </a:p>
          <a:p>
            <a:pPr marL="53975" lvl="3" indent="1588"/>
            <a:r>
              <a:rPr lang="en-US" altLang="en-US" sz="2300" dirty="0"/>
              <a:t>Assembly language is referred to as a </a:t>
            </a:r>
            <a:r>
              <a:rPr lang="en-US" altLang="en-US" sz="2300" b="1" i="1" u="sng" dirty="0">
                <a:solidFill>
                  <a:srgbClr val="FF0066"/>
                </a:solidFill>
              </a:rPr>
              <a:t>low-level language</a:t>
            </a:r>
          </a:p>
          <a:p>
            <a:pPr marL="53975" lvl="3" indent="1588"/>
            <a:r>
              <a:rPr lang="en-US" altLang="en-US" sz="2300" b="1" i="1" u="sng" dirty="0">
                <a:solidFill>
                  <a:srgbClr val="FF0066"/>
                </a:solidFill>
              </a:rPr>
              <a:t>High-level languages </a:t>
            </a:r>
            <a:r>
              <a:rPr lang="en-US" altLang="en-US" sz="2300" dirty="0"/>
              <a:t>allow you to create powerful and complex programs without knowing how the CPU works,  using words that are easy to understand.</a:t>
            </a:r>
          </a:p>
          <a:p>
            <a:pPr marL="741363" lvl="4">
              <a:buNone/>
            </a:pPr>
            <a:r>
              <a:rPr lang="en-US" altLang="en-US" sz="2300" dirty="0">
                <a:latin typeface="Arial Narrow" panose="020B0606020202030204" pitchFamily="34" charset="0"/>
              </a:rPr>
              <a:t>For example:</a:t>
            </a:r>
          </a:p>
          <a:p>
            <a:pPr marL="741363" lvl="4">
              <a:buNone/>
            </a:pPr>
            <a:r>
              <a:rPr lang="en-US" altLang="en-US" sz="2300" dirty="0"/>
              <a:t>Ada, BASIC, Python, C++, Ruby, Visual Basic</a:t>
            </a:r>
          </a:p>
          <a:p>
            <a:pPr marL="53975" lvl="3" indent="1588"/>
            <a:endParaRPr lang="en-US" altLang="en-US" sz="2300" b="1" i="1" u="sng" dirty="0">
              <a:solidFill>
                <a:srgbClr val="FF00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4572000"/>
            <a:ext cx="8305800" cy="1739900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741363" indent="-341313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lvl="2" algn="ctr" eaLnBrk="1" hangingPunct="1"/>
            <a:r>
              <a:rPr lang="en-US" altLang="en-US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Do you know of any other high-level computer programming languages?</a:t>
            </a:r>
            <a:endParaRPr lang="en-US" altLang="en-US" sz="360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33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1000"/>
              <a:t>1-</a:t>
            </a:r>
            <a:fld id="{F0B8576F-AD38-4A98-95C0-AD178B0E125E}" type="slidenum">
              <a:rPr lang="en-US" altLang="en-US" sz="1000"/>
              <a:pPr/>
              <a:t>9</a:t>
            </a:fld>
            <a:endParaRPr lang="en-US" altLang="en-US" sz="10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How a Program Works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327150"/>
            <a:ext cx="11956473" cy="5029200"/>
          </a:xfrm>
        </p:spPr>
        <p:txBody>
          <a:bodyPr/>
          <a:lstStyle/>
          <a:p>
            <a:pPr marL="53975" lvl="3" indent="1588">
              <a:buNone/>
              <a:defRPr/>
            </a:pPr>
            <a:r>
              <a:rPr lang="en-US" sz="2600" dirty="0">
                <a:latin typeface="Arial Black" pitchFamily="34" charset="0"/>
              </a:rPr>
              <a:t>Key Words, Operators, and Syntax: an Overview</a:t>
            </a:r>
          </a:p>
          <a:p>
            <a:pPr marL="284163" lvl="3">
              <a:defRPr/>
            </a:pPr>
            <a:r>
              <a:rPr lang="en-US" sz="2300" b="1" i="1" u="sng" dirty="0">
                <a:solidFill>
                  <a:srgbClr val="FF0066"/>
                </a:solidFill>
              </a:rPr>
              <a:t>Key words </a:t>
            </a:r>
            <a:r>
              <a:rPr lang="en-US" sz="2300" dirty="0"/>
              <a:t>or</a:t>
            </a:r>
            <a:r>
              <a:rPr lang="en-US" sz="2300" b="1" i="1" u="sng" dirty="0">
                <a:solidFill>
                  <a:srgbClr val="FF0066"/>
                </a:solidFill>
              </a:rPr>
              <a:t> reserved words </a:t>
            </a:r>
            <a:r>
              <a:rPr lang="en-US" sz="2300" dirty="0"/>
              <a:t>have specific meaning and purpose in the programming language</a:t>
            </a:r>
          </a:p>
          <a:p>
            <a:pPr marL="284163" lvl="3">
              <a:defRPr/>
            </a:pPr>
            <a:r>
              <a:rPr lang="en-US" sz="2300" b="1" i="1" u="sng" dirty="0">
                <a:solidFill>
                  <a:srgbClr val="FF0066"/>
                </a:solidFill>
              </a:rPr>
              <a:t>Operators </a:t>
            </a:r>
            <a:r>
              <a:rPr lang="en-US" sz="2300" dirty="0"/>
              <a:t>perform various operations on data</a:t>
            </a:r>
          </a:p>
          <a:p>
            <a:pPr marL="284163" lvl="3">
              <a:defRPr/>
            </a:pPr>
            <a:r>
              <a:rPr lang="en-US" sz="2300" b="1" i="1" u="sng" dirty="0">
                <a:solidFill>
                  <a:srgbClr val="FF0066"/>
                </a:solidFill>
              </a:rPr>
              <a:t>Syntax</a:t>
            </a:r>
            <a:r>
              <a:rPr lang="en-US" sz="2300" dirty="0"/>
              <a:t> is a set of rules that must be strictly followed when writing a program</a:t>
            </a:r>
          </a:p>
          <a:p>
            <a:pPr marL="284163" lvl="3">
              <a:defRPr/>
            </a:pPr>
            <a:r>
              <a:rPr lang="en-US" sz="2300" b="1" i="1" u="sng" dirty="0">
                <a:solidFill>
                  <a:srgbClr val="FF0066"/>
                </a:solidFill>
              </a:rPr>
              <a:t>Statements </a:t>
            </a:r>
            <a:r>
              <a:rPr lang="en-US" sz="2300" dirty="0"/>
              <a:t>are individual instructions written in a programming language</a:t>
            </a:r>
          </a:p>
          <a:p>
            <a:pPr marL="284163" lvl="3">
              <a:defRPr/>
            </a:pPr>
            <a:endParaRPr lang="en-US" sz="2300" b="1" i="1" u="sng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7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579</Words>
  <Application>Microsoft Office PowerPoint</Application>
  <PresentationFormat>Widescreen</PresentationFormat>
  <Paragraphs>91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Arial Black</vt:lpstr>
      <vt:lpstr>Arial Narrow</vt:lpstr>
      <vt:lpstr>Calibri</vt:lpstr>
      <vt:lpstr>Calibri Light</vt:lpstr>
      <vt:lpstr>Comic Sans MS</vt:lpstr>
      <vt:lpstr>Courier New</vt:lpstr>
      <vt:lpstr>Tekton Pro</vt:lpstr>
      <vt:lpstr>Times</vt:lpstr>
      <vt:lpstr>ヒラギノ角ゴ Pro W3</vt:lpstr>
      <vt:lpstr>Office Theme</vt:lpstr>
      <vt:lpstr>Python </vt:lpstr>
      <vt:lpstr>PowerPoint Presentation</vt:lpstr>
      <vt:lpstr>PowerPoint Presentation</vt:lpstr>
      <vt:lpstr>PowerPoint Presentation</vt:lpstr>
      <vt:lpstr>PowerPoint Presentation</vt:lpstr>
      <vt:lpstr>How a Program Works</vt:lpstr>
      <vt:lpstr>How a Program Works</vt:lpstr>
      <vt:lpstr>How a Program Works</vt:lpstr>
      <vt:lpstr>How a Program Works</vt:lpstr>
      <vt:lpstr>How a Program Works</vt:lpstr>
      <vt:lpstr>Using Python</vt:lpstr>
      <vt:lpstr>Using Python</vt:lpstr>
      <vt:lpstr>Using Python</vt:lpstr>
      <vt:lpstr>Using Python</vt:lpstr>
      <vt:lpstr>How a Program Works</vt:lpstr>
      <vt:lpstr>1.4 How a Program Works</vt:lpstr>
      <vt:lpstr>1.5 Using Python</vt:lpstr>
      <vt:lpstr>PowerPoint Presentation</vt:lpstr>
      <vt:lpstr>PowerPoint Presentation</vt:lpstr>
      <vt:lpstr>PowerPoint Presentation</vt:lpstr>
    </vt:vector>
  </TitlesOfParts>
  <Company>ITC Infotech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1.4 How a Program Works</dc:title>
  <dc:creator>KM VinayakaSwamy</dc:creator>
  <cp:lastModifiedBy>KM VinayakaSwamy</cp:lastModifiedBy>
  <cp:revision>6</cp:revision>
  <dcterms:created xsi:type="dcterms:W3CDTF">2019-04-24T11:19:20Z</dcterms:created>
  <dcterms:modified xsi:type="dcterms:W3CDTF">2019-04-25T09:02:50Z</dcterms:modified>
</cp:coreProperties>
</file>