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69" r:id="rId8"/>
    <p:sldId id="270" r:id="rId9"/>
    <p:sldId id="271" r:id="rId10"/>
    <p:sldId id="272" r:id="rId11"/>
    <p:sldId id="273" r:id="rId12"/>
    <p:sldId id="256" r:id="rId13"/>
    <p:sldId id="257" r:id="rId14"/>
    <p:sldId id="258" r:id="rId15"/>
    <p:sldId id="259" r:id="rId16"/>
    <p:sldId id="260" r:id="rId17"/>
    <p:sldId id="261" r:id="rId18"/>
    <p:sldId id="26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1F31E4-D1DF-476F-9B1C-54CA7C4A518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387260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31E4-D1DF-476F-9B1C-54CA7C4A518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28582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31E4-D1DF-476F-9B1C-54CA7C4A518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408936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31E4-D1DF-476F-9B1C-54CA7C4A518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17073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1F31E4-D1DF-476F-9B1C-54CA7C4A518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4055479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1F31E4-D1DF-476F-9B1C-54CA7C4A5182}"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249535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1F31E4-D1DF-476F-9B1C-54CA7C4A5182}" type="datetimeFigureOut">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191103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1F31E4-D1DF-476F-9B1C-54CA7C4A5182}"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283654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F31E4-D1DF-476F-9B1C-54CA7C4A5182}" type="datetimeFigureOut">
              <a:rPr lang="en-US" smtClean="0"/>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187163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1F31E4-D1DF-476F-9B1C-54CA7C4A5182}"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381362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1F31E4-D1DF-476F-9B1C-54CA7C4A5182}"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FB79DE-2CA9-4609-ABC5-7F6D7923DA25}" type="slidenum">
              <a:rPr lang="en-US" smtClean="0"/>
              <a:t>‹#›</a:t>
            </a:fld>
            <a:endParaRPr lang="en-US"/>
          </a:p>
        </p:txBody>
      </p:sp>
    </p:spTree>
    <p:extLst>
      <p:ext uri="{BB962C8B-B14F-4D97-AF65-F5344CB8AC3E}">
        <p14:creationId xmlns:p14="http://schemas.microsoft.com/office/powerpoint/2010/main" val="31264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F31E4-D1DF-476F-9B1C-54CA7C4A5182}" type="datetimeFigureOut">
              <a:rPr lang="en-US" smtClean="0"/>
              <a:t>6/24/2019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B79DE-2CA9-4609-ABC5-7F6D7923DA25}" type="slidenum">
              <a:rPr lang="en-US" smtClean="0"/>
              <a:t>‹#›</a:t>
            </a:fld>
            <a:endParaRPr lang="en-US"/>
          </a:p>
        </p:txBody>
      </p:sp>
    </p:spTree>
    <p:extLst>
      <p:ext uri="{BB962C8B-B14F-4D97-AF65-F5344CB8AC3E}">
        <p14:creationId xmlns:p14="http://schemas.microsoft.com/office/powerpoint/2010/main" val="3817819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rrowheads="1"/>
          </p:cNvPicPr>
          <p:nvPr/>
        </p:nvPicPr>
        <p:blipFill>
          <a:blip r:embed="rId2">
            <a:extLst>
              <a:ext uri="{28A0092B-C50C-407E-A947-70E740481C1C}">
                <a14:useLocalDpi xmlns:a14="http://schemas.microsoft.com/office/drawing/2010/main" val="0"/>
              </a:ext>
            </a:extLst>
          </a:blip>
          <a:srcRect l="525" t="30768" r="523" b="30768"/>
          <a:stretch>
            <a:fillRect/>
          </a:stretch>
        </p:blipFill>
        <p:spPr bwMode="auto">
          <a:xfrm>
            <a:off x="0" y="0"/>
            <a:ext cx="12192000" cy="684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Title 1"/>
          <p:cNvSpPr>
            <a:spLocks noGrp="1"/>
          </p:cNvSpPr>
          <p:nvPr>
            <p:ph type="ctrTitle"/>
          </p:nvPr>
        </p:nvSpPr>
        <p:spPr>
          <a:xfrm>
            <a:off x="1524000" y="721894"/>
            <a:ext cx="9144000" cy="1086811"/>
          </a:xfrm>
        </p:spPr>
        <p:txBody>
          <a:bodyPr/>
          <a:lstStyle/>
          <a:p>
            <a:r>
              <a:rPr lang="en-US" b="1" dirty="0" err="1" smtClean="0">
                <a:effectLst>
                  <a:outerShdw blurRad="38100" dist="38100" dir="2700000" algn="tl">
                    <a:srgbClr val="000000">
                      <a:alpha val="43137"/>
                    </a:srgbClr>
                  </a:outerShdw>
                </a:effectLst>
                <a:latin typeface="+mn-lt"/>
              </a:rPr>
              <a:t>OpenCV</a:t>
            </a:r>
            <a:endParaRPr lang="en-US" b="1"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537574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Example of Convolution </a:t>
            </a:r>
            <a:endParaRPr lang="en-US" b="1" dirty="0">
              <a:effectLst>
                <a:outerShdw blurRad="38100" dist="38100" dir="2700000" algn="tl">
                  <a:srgbClr val="000000">
                    <a:alpha val="43137"/>
                  </a:srgbClr>
                </a:outerShdw>
              </a:effectLst>
            </a:endParaRPr>
          </a:p>
        </p:txBody>
      </p:sp>
      <p:sp>
        <p:nvSpPr>
          <p:cNvPr id="5" name="Rectangle 3"/>
          <p:cNvSpPr>
            <a:spLocks noChangeArrowheads="1"/>
          </p:cNvSpPr>
          <p:nvPr/>
        </p:nvSpPr>
        <p:spPr bwMode="auto">
          <a:xfrm>
            <a:off x="2448983" y="3411621"/>
            <a:ext cx="75179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55555"/>
                </a:solidFill>
                <a:effectLst/>
                <a:latin typeface="+mn-lt"/>
              </a:rPr>
              <a:t> Convolving a </a:t>
            </a:r>
            <a:r>
              <a:rPr kumimoji="0" lang="en-US" altLang="en-US" b="0" i="1" u="none" strike="noStrike" cap="none" normalizeH="0" baseline="0" dirty="0" smtClean="0">
                <a:ln>
                  <a:noFill/>
                </a:ln>
                <a:solidFill>
                  <a:srgbClr val="555555"/>
                </a:solidFill>
                <a:effectLst/>
                <a:latin typeface="+mn-lt"/>
              </a:rPr>
              <a:t>3 x 3</a:t>
            </a:r>
            <a:r>
              <a:rPr kumimoji="0" lang="en-US" altLang="en-US" b="0" i="0" u="none" strike="noStrike" cap="none" normalizeH="0" baseline="0" dirty="0" smtClean="0">
                <a:ln>
                  <a:noFill/>
                </a:ln>
                <a:solidFill>
                  <a:srgbClr val="555555"/>
                </a:solidFill>
                <a:effectLst/>
                <a:latin typeface="+mn-lt"/>
              </a:rPr>
              <a:t> input image region with a</a:t>
            </a:r>
            <a:r>
              <a:rPr kumimoji="0" lang="en-US" altLang="en-US" b="0" i="1" u="none" strike="noStrike" cap="none" normalizeH="0" baseline="0" dirty="0" smtClean="0">
                <a:ln>
                  <a:noFill/>
                </a:ln>
                <a:solidFill>
                  <a:srgbClr val="555555"/>
                </a:solidFill>
                <a:effectLst/>
                <a:latin typeface="+mn-lt"/>
              </a:rPr>
              <a:t> 3 x 3</a:t>
            </a:r>
            <a:r>
              <a:rPr kumimoji="0" lang="en-US" altLang="en-US" b="0" i="0" u="none" strike="noStrike" cap="none" normalizeH="0" baseline="0" dirty="0" smtClean="0">
                <a:ln>
                  <a:noFill/>
                </a:ln>
                <a:solidFill>
                  <a:srgbClr val="555555"/>
                </a:solidFill>
                <a:effectLst/>
                <a:latin typeface="+mn-lt"/>
              </a:rPr>
              <a:t> kernel used for blurring</a:t>
            </a:r>
            <a:endParaRPr kumimoji="0" lang="en-US" altLang="en-US" sz="4400" b="0" i="0" u="none" strike="noStrike" cap="none" normalizeH="0" baseline="0" dirty="0" smtClean="0">
              <a:ln>
                <a:noFill/>
              </a:ln>
              <a:solidFill>
                <a:schemeClr val="tx1"/>
              </a:solidFill>
              <a:effectLst/>
              <a:latin typeface="+mn-lt"/>
            </a:endParaRPr>
          </a:p>
        </p:txBody>
      </p:sp>
      <p:pic>
        <p:nvPicPr>
          <p:cNvPr id="1028" name="Picture 4" descr="Figure 4: Convolving a 3 x 3 input image region with a 3 x 3 kernel used for blurring. Source: PyImageSearch Gur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 y="2143123"/>
            <a:ext cx="9819323" cy="10930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761365" y="3864056"/>
            <a:ext cx="5817022" cy="1646327"/>
          </a:xfrm>
          <a:prstGeom prst="rect">
            <a:avLst/>
          </a:prstGeom>
        </p:spPr>
      </p:pic>
    </p:spTree>
    <p:extLst>
      <p:ext uri="{BB962C8B-B14F-4D97-AF65-F5344CB8AC3E}">
        <p14:creationId xmlns:p14="http://schemas.microsoft.com/office/powerpoint/2010/main" val="2337015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Convolution of image with Kernel</a:t>
            </a:r>
            <a:endParaRPr lang="en-US"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8976" y="1690688"/>
            <a:ext cx="6944824" cy="4954539"/>
          </a:xfrm>
        </p:spPr>
      </p:pic>
      <p:sp>
        <p:nvSpPr>
          <p:cNvPr id="5" name="Rectangle 4"/>
          <p:cNvSpPr/>
          <p:nvPr/>
        </p:nvSpPr>
        <p:spPr>
          <a:xfrm>
            <a:off x="171994" y="1796703"/>
            <a:ext cx="4452257" cy="3139321"/>
          </a:xfrm>
          <a:prstGeom prst="rect">
            <a:avLst/>
          </a:prstGeom>
        </p:spPr>
        <p:txBody>
          <a:bodyPr wrap="square">
            <a:spAutoFit/>
          </a:bodyPr>
          <a:lstStyle/>
          <a:p>
            <a:r>
              <a:rPr lang="en-US" dirty="0" smtClean="0"/>
              <a:t> we can think of an image as a big matrix and kernel or convolutional matrix as a tiny matrix that is used for blurring, sharpening, edge detection, and other image processing functions.</a:t>
            </a:r>
          </a:p>
          <a:p>
            <a:endParaRPr lang="en-US" dirty="0" smtClean="0"/>
          </a:p>
          <a:p>
            <a:r>
              <a:rPr lang="en-US" dirty="0" smtClean="0"/>
              <a:t>Essentially, this tiny kernel sits on top of the big image and slides from left-to-right and top-to-bottom, applying a mathematical operation (i.e., a convolution) at each (x, y)-coordinate of the original image.</a:t>
            </a:r>
            <a:endParaRPr lang="en-US" dirty="0"/>
          </a:p>
        </p:txBody>
      </p:sp>
    </p:spTree>
    <p:extLst>
      <p:ext uri="{BB962C8B-B14F-4D97-AF65-F5344CB8AC3E}">
        <p14:creationId xmlns:p14="http://schemas.microsoft.com/office/powerpoint/2010/main" val="3677177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32"/>
            <a:ext cx="9144000" cy="1193800"/>
          </a:xfrm>
        </p:spPr>
        <p:txBody>
          <a:bodyPr/>
          <a:lstStyle/>
          <a:p>
            <a:r>
              <a:rPr lang="en-US" dirty="0" smtClean="0">
                <a:effectLst>
                  <a:outerShdw blurRad="38100" dist="38100" dir="2700000" algn="tl">
                    <a:srgbClr val="000000">
                      <a:alpha val="43137"/>
                    </a:srgbClr>
                  </a:outerShdw>
                </a:effectLst>
              </a:rPr>
              <a:t>Convolutional features </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1327" y="1726623"/>
            <a:ext cx="11296266" cy="4902778"/>
          </a:xfrm>
          <a:prstGeom prst="rect">
            <a:avLst/>
          </a:prstGeom>
        </p:spPr>
      </p:pic>
    </p:spTree>
    <p:extLst>
      <p:ext uri="{BB962C8B-B14F-4D97-AF65-F5344CB8AC3E}">
        <p14:creationId xmlns:p14="http://schemas.microsoft.com/office/powerpoint/2010/main" val="108147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Content Based Image retrieval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73447" y="2185080"/>
            <a:ext cx="8445106" cy="3632427"/>
          </a:xfrm>
          <a:prstGeom prst="rect">
            <a:avLst/>
          </a:prstGeom>
        </p:spPr>
      </p:pic>
    </p:spTree>
    <p:extLst>
      <p:ext uri="{BB962C8B-B14F-4D97-AF65-F5344CB8AC3E}">
        <p14:creationId xmlns:p14="http://schemas.microsoft.com/office/powerpoint/2010/main" val="1581124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1063623" y="654974"/>
            <a:ext cx="5968307" cy="745864"/>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effectLst>
                  <a:outerShdw blurRad="38100" dist="38100" dir="2700000" algn="tl">
                    <a:srgbClr val="000000">
                      <a:alpha val="43137"/>
                    </a:srgbClr>
                  </a:outerShdw>
                </a:effectLst>
              </a:rPr>
              <a:t>Content Based Image retrieval </a:t>
            </a:r>
            <a:endParaRPr lang="en-US" b="1" dirty="0">
              <a:effectLst>
                <a:outerShdw blurRad="38100" dist="38100" dir="2700000" algn="tl">
                  <a:srgbClr val="000000">
                    <a:alpha val="43137"/>
                  </a:srgbClr>
                </a:outerShdw>
              </a:effectLst>
            </a:endParaRPr>
          </a:p>
        </p:txBody>
      </p:sp>
      <p:pic>
        <p:nvPicPr>
          <p:cNvPr id="6" name="Picture 2" descr="https://cdn-images-1.medium.com/max/2400/1*A8XGoiRfGusTxdfmglrKw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79" y="1400838"/>
            <a:ext cx="9085406" cy="507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267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14314" cy="1325563"/>
          </a:xfrm>
        </p:spPr>
        <p:txBody>
          <a:bodyPr>
            <a:normAutofit fontScale="90000"/>
          </a:bodyPr>
          <a:lstStyle/>
          <a:p>
            <a:r>
              <a:rPr lang="en-US" b="1" dirty="0" smtClean="0">
                <a:effectLst>
                  <a:outerShdw blurRad="38100" dist="38100" dir="2700000" algn="tl">
                    <a:srgbClr val="000000">
                      <a:alpha val="43137"/>
                    </a:srgbClr>
                  </a:outerShdw>
                </a:effectLst>
              </a:rPr>
              <a:t>Feature extraction for content based image retrieval</a:t>
            </a:r>
            <a:br>
              <a:rPr lang="en-US" b="1" dirty="0" smtClean="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colors on an image? Its texture? The shapes on it?</a:t>
            </a:r>
            <a:endParaRPr lang="en-US" dirty="0"/>
          </a:p>
        </p:txBody>
      </p:sp>
    </p:spTree>
    <p:extLst>
      <p:ext uri="{BB962C8B-B14F-4D97-AF65-F5344CB8AC3E}">
        <p14:creationId xmlns:p14="http://schemas.microsoft.com/office/powerpoint/2010/main" val="637568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Ways to extract features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dirty="0" smtClean="0"/>
          </a:p>
          <a:p>
            <a:r>
              <a:rPr lang="en-US" dirty="0" smtClean="0"/>
              <a:t>One way is to use what we call hand crafted features. Examples are: histogram of </a:t>
            </a:r>
            <a:r>
              <a:rPr lang="en-US" dirty="0" err="1" smtClean="0"/>
              <a:t>colours</a:t>
            </a:r>
            <a:r>
              <a:rPr lang="en-US" dirty="0" smtClean="0"/>
              <a:t> to define </a:t>
            </a:r>
            <a:r>
              <a:rPr lang="en-US" dirty="0" err="1" smtClean="0"/>
              <a:t>colours</a:t>
            </a:r>
            <a:r>
              <a:rPr lang="en-US" dirty="0" smtClean="0"/>
              <a:t>, histogram of oriented gradients to define shapes.</a:t>
            </a:r>
          </a:p>
          <a:p>
            <a:endParaRPr lang="en-US" dirty="0" smtClean="0"/>
          </a:p>
          <a:p>
            <a:r>
              <a:rPr lang="en-US" dirty="0" smtClean="0"/>
              <a:t>Other descriptors like SIFT and SURF have proven to be robust for image retrieval applications.</a:t>
            </a:r>
            <a:endParaRPr lang="en-US" dirty="0"/>
          </a:p>
        </p:txBody>
      </p:sp>
    </p:spTree>
    <p:extLst>
      <p:ext uri="{BB962C8B-B14F-4D97-AF65-F5344CB8AC3E}">
        <p14:creationId xmlns:p14="http://schemas.microsoft.com/office/powerpoint/2010/main" val="245395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Histogram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2962" y="1635703"/>
            <a:ext cx="6123709" cy="4351338"/>
          </a:xfrm>
        </p:spPr>
        <p:txBody>
          <a:bodyPr/>
          <a:lstStyle/>
          <a:p>
            <a:r>
              <a:rPr lang="en-US" dirty="0" smtClean="0"/>
              <a:t>Histogram as a graph or plot, which gives you an overall idea about the intensity distribution of an image</a:t>
            </a:r>
            <a:endParaRPr lang="en-US" dirty="0"/>
          </a:p>
        </p:txBody>
      </p:sp>
      <p:pic>
        <p:nvPicPr>
          <p:cNvPr id="205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62" y="3240008"/>
            <a:ext cx="4954732" cy="33963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229352" y="559811"/>
            <a:ext cx="5962648" cy="6076585"/>
          </a:xfrm>
          <a:prstGeom prst="rect">
            <a:avLst/>
          </a:prstGeom>
        </p:spPr>
      </p:pic>
    </p:spTree>
    <p:extLst>
      <p:ext uri="{BB962C8B-B14F-4D97-AF65-F5344CB8AC3E}">
        <p14:creationId xmlns:p14="http://schemas.microsoft.com/office/powerpoint/2010/main" val="240543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Feature Matching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45474"/>
            <a:ext cx="10515600" cy="5159829"/>
          </a:xfrm>
        </p:spPr>
        <p:txBody>
          <a:bodyPr>
            <a:normAutofit fontScale="70000" lnSpcReduction="20000"/>
          </a:bodyPr>
          <a:lstStyle/>
          <a:p>
            <a:pPr algn="just"/>
            <a:r>
              <a:rPr lang="en-US" dirty="0" smtClean="0"/>
              <a:t>A </a:t>
            </a:r>
            <a:r>
              <a:rPr lang="en-US" dirty="0"/>
              <a:t>local image feature is a tiny patch in the image that's invariant to image scaling, rotation and change in illumination. It's like the tip of a tower, or the corner of a window in the image above. Unlike a random point on the background (sky) in the image above, the tip of the tower can be precise detected in most images of the same scene. It is </a:t>
            </a:r>
            <a:r>
              <a:rPr lang="en-US" dirty="0" smtClean="0"/>
              <a:t>geometrically </a:t>
            </a:r>
            <a:r>
              <a:rPr lang="en-US" dirty="0"/>
              <a:t>(translation, rotation, ...) and </a:t>
            </a:r>
            <a:r>
              <a:rPr lang="en-US" dirty="0" smtClean="0"/>
              <a:t>photometrical </a:t>
            </a:r>
            <a:r>
              <a:rPr lang="en-US" dirty="0"/>
              <a:t>(brightness, exposure, ...) invariant.</a:t>
            </a:r>
          </a:p>
          <a:p>
            <a:pPr algn="just"/>
            <a:endParaRPr lang="en-US" dirty="0"/>
          </a:p>
          <a:p>
            <a:pPr algn="just"/>
            <a:r>
              <a:rPr lang="en-US" dirty="0"/>
              <a:t>A good local feature is like the piece you start with when solving a jigsaw puzzle, except on a much smaller scale. It's the eye of the cat or the corner of the table, not a piece on a blank wall.</a:t>
            </a:r>
          </a:p>
          <a:p>
            <a:pPr algn="just"/>
            <a:endParaRPr lang="en-US" dirty="0"/>
          </a:p>
          <a:p>
            <a:pPr algn="just"/>
            <a:r>
              <a:rPr lang="en-US" b="1" dirty="0"/>
              <a:t>The extracted local features must be:</a:t>
            </a:r>
          </a:p>
          <a:p>
            <a:pPr algn="just"/>
            <a:r>
              <a:rPr lang="en-US" dirty="0" smtClean="0"/>
              <a:t>Repeatable </a:t>
            </a:r>
            <a:r>
              <a:rPr lang="en-US" dirty="0"/>
              <a:t>and precise so they can be extracted from different images showing the same object.</a:t>
            </a:r>
          </a:p>
          <a:p>
            <a:pPr algn="just"/>
            <a:r>
              <a:rPr lang="en-US" dirty="0"/>
              <a:t>Distinctive to the image, so images with different structure will not have them.</a:t>
            </a:r>
          </a:p>
          <a:p>
            <a:pPr algn="just"/>
            <a:r>
              <a:rPr lang="en-US" dirty="0"/>
              <a:t>There could be hundreds or thousands of such features in an image. An image matcher algorithm could still work if some of the features are blocked by an object or badly deformed due to change in brightness or exposure. Many local feature algorithms are highly efficient and can be used in real-time applications.</a:t>
            </a:r>
          </a:p>
          <a:p>
            <a:pPr algn="just"/>
            <a:endParaRPr lang="en-US" dirty="0"/>
          </a:p>
        </p:txBody>
      </p:sp>
    </p:spTree>
    <p:extLst>
      <p:ext uri="{BB962C8B-B14F-4D97-AF65-F5344CB8AC3E}">
        <p14:creationId xmlns:p14="http://schemas.microsoft.com/office/powerpoint/2010/main" val="2297478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Local Feature Detection and </a:t>
            </a:r>
            <a:r>
              <a:rPr lang="en-US" b="1" dirty="0" smtClean="0">
                <a:effectLst>
                  <a:outerShdw blurRad="38100" dist="38100" dir="2700000" algn="tl">
                    <a:srgbClr val="000000">
                      <a:alpha val="43137"/>
                    </a:srgbClr>
                  </a:outerShdw>
                </a:effectLst>
              </a:rPr>
              <a:t>Description</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algn="just"/>
            <a:r>
              <a:rPr lang="en-US" dirty="0" smtClean="0"/>
              <a:t>There </a:t>
            </a:r>
            <a:r>
              <a:rPr lang="en-US" dirty="0"/>
              <a:t>is a wealth of algorithms satisfying the above requirements for feature detection (finding interest points on an image) and description (generating a vector representation for them). They include Harris Corner Detection, </a:t>
            </a:r>
            <a:r>
              <a:rPr lang="en-US" b="1" dirty="0"/>
              <a:t>Scale Invariant Feature Transform (SIFT), Speeded-Up Robust Features (SURF), Features from Accelerated Segment Test (FAST), and Binary Robust Independent Elementary Features (BRIEF</a:t>
            </a:r>
            <a:r>
              <a:rPr lang="en-US" dirty="0"/>
              <a:t>).</a:t>
            </a:r>
          </a:p>
          <a:p>
            <a:pPr algn="just"/>
            <a:endParaRPr lang="en-US" dirty="0"/>
          </a:p>
          <a:p>
            <a:pPr algn="just"/>
            <a:r>
              <a:rPr lang="en-US" dirty="0" smtClean="0"/>
              <a:t>we will use </a:t>
            </a:r>
            <a:r>
              <a:rPr lang="en-US" b="1" dirty="0" smtClean="0"/>
              <a:t>Oriented FAST and Rotated BRIEF (ORB) </a:t>
            </a:r>
            <a:r>
              <a:rPr lang="en-US" dirty="0" smtClean="0"/>
              <a:t>for feature detection and description. This algorithm was developed and implemented by </a:t>
            </a:r>
            <a:r>
              <a:rPr lang="en-US" dirty="0" err="1" smtClean="0"/>
              <a:t>OpenCV</a:t>
            </a:r>
            <a:r>
              <a:rPr lang="en-US" dirty="0" smtClean="0"/>
              <a:t> Labs, and it's part of their </a:t>
            </a:r>
            <a:r>
              <a:rPr lang="en-US" dirty="0" err="1" smtClean="0"/>
              <a:t>OpenCV</a:t>
            </a:r>
            <a:r>
              <a:rPr lang="en-US" dirty="0" smtClean="0"/>
              <a:t> library for computer vision.</a:t>
            </a:r>
            <a:endParaRPr lang="en-US" dirty="0"/>
          </a:p>
        </p:txBody>
      </p:sp>
    </p:spTree>
    <p:extLst>
      <p:ext uri="{BB962C8B-B14F-4D97-AF65-F5344CB8AC3E}">
        <p14:creationId xmlns:p14="http://schemas.microsoft.com/office/powerpoint/2010/main" val="292016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166"/>
            <a:ext cx="12192000" cy="1325563"/>
          </a:xfrm>
        </p:spPr>
        <p:txBody>
          <a:bodyPr>
            <a:normAutofit/>
          </a:bodyPr>
          <a:lstStyle/>
          <a:p>
            <a:r>
              <a:rPr lang="en-US" b="1" dirty="0" smtClean="0">
                <a:effectLst>
                  <a:outerShdw blurRad="38100" dist="38100" dir="2700000" algn="tl">
                    <a:srgbClr val="000000">
                      <a:alpha val="43137"/>
                    </a:srgbClr>
                  </a:outerShdw>
                </a:effectLst>
              </a:rPr>
              <a:t>Introduction to image processing and computer vision</a:t>
            </a:r>
            <a:br>
              <a:rPr lang="en-US" b="1" dirty="0" smtClean="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2336218" y="1043948"/>
            <a:ext cx="7881167" cy="5244558"/>
          </a:xfrm>
          <a:prstGeom prst="rect">
            <a:avLst/>
          </a:prstGeom>
        </p:spPr>
      </p:pic>
    </p:spTree>
    <p:extLst>
      <p:ext uri="{BB962C8B-B14F-4D97-AF65-F5344CB8AC3E}">
        <p14:creationId xmlns:p14="http://schemas.microsoft.com/office/powerpoint/2010/main" val="427183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Image formation in human eyes </a:t>
            </a:r>
            <a:endParaRPr lang="en-US"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1744662" y="1825625"/>
            <a:ext cx="8702676" cy="4351338"/>
          </a:xfrm>
          <a:prstGeom prst="rect">
            <a:avLst/>
          </a:prstGeom>
        </p:spPr>
      </p:pic>
    </p:spTree>
    <p:extLst>
      <p:ext uri="{BB962C8B-B14F-4D97-AF65-F5344CB8AC3E}">
        <p14:creationId xmlns:p14="http://schemas.microsoft.com/office/powerpoint/2010/main" val="2763086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Introduction </a:t>
            </a:r>
            <a:endParaRPr lang="en-US" b="1" dirty="0">
              <a:effectLst>
                <a:outerShdw blurRad="38100" dist="38100" dir="2700000" algn="tl">
                  <a:srgbClr val="000000">
                    <a:alpha val="43137"/>
                  </a:srgbClr>
                </a:outerShdw>
              </a:effectLst>
            </a:endParaRPr>
          </a:p>
        </p:txBody>
      </p:sp>
      <p:sp>
        <p:nvSpPr>
          <p:cNvPr id="4" name="Rectangle 2"/>
          <p:cNvSpPr txBox="1">
            <a:spLocks noChangeArrowheads="1"/>
          </p:cNvSpPr>
          <p:nvPr/>
        </p:nvSpPr>
        <p:spPr>
          <a:xfrm>
            <a:off x="838200" y="1443789"/>
            <a:ext cx="11353800" cy="5245769"/>
          </a:xfrm>
          <a:prstGeom prst="rect">
            <a:avLst/>
          </a:prstGeom>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500" indent="-317500">
              <a:buFont typeface="Helvetica Neue Light" charset="0"/>
              <a:buChar char="•"/>
            </a:pPr>
            <a:r>
              <a:rPr lang="en-US" altLang="en-US" sz="2400" dirty="0" err="1" smtClean="0">
                <a:cs typeface="Helvetica Neue Light" charset="0"/>
                <a:sym typeface="Helvetica Neue Light" charset="0"/>
              </a:rPr>
              <a:t>OpenCV</a:t>
            </a:r>
            <a:r>
              <a:rPr lang="en-US" altLang="en-US" sz="2400" dirty="0" smtClean="0">
                <a:cs typeface="Helvetica Neue Light" charset="0"/>
                <a:sym typeface="Helvetica Neue Light" charset="0"/>
              </a:rPr>
              <a:t> is an Image Processing library created by Intel and maintained by Willow Garage.</a:t>
            </a:r>
            <a:endParaRPr lang="en-US" altLang="en-US" sz="2400" dirty="0" smtClean="0">
              <a:sym typeface="Helvetica Neue Light" charset="0"/>
            </a:endParaRPr>
          </a:p>
          <a:p>
            <a:pPr marL="317500" indent="-317500">
              <a:spcBef>
                <a:spcPts val="4800"/>
              </a:spcBef>
              <a:buFont typeface="Helvetica Neue Light" charset="0"/>
              <a:buChar char="•"/>
            </a:pPr>
            <a:r>
              <a:rPr lang="en-US" altLang="en-US" sz="2400" dirty="0" smtClean="0">
                <a:cs typeface="Helvetica Neue Light" charset="0"/>
                <a:sym typeface="Helvetica Neue Light" charset="0"/>
              </a:rPr>
              <a:t>Available for C, C++, and Python</a:t>
            </a:r>
            <a:endParaRPr lang="en-US" altLang="en-US" sz="2400" dirty="0" smtClean="0">
              <a:sym typeface="Helvetica Neue Light" charset="0"/>
            </a:endParaRPr>
          </a:p>
          <a:p>
            <a:pPr marL="317500" indent="-317500">
              <a:spcBef>
                <a:spcPts val="4800"/>
              </a:spcBef>
              <a:buFont typeface="Helvetica Neue Light" charset="0"/>
              <a:buChar char="•"/>
            </a:pPr>
            <a:r>
              <a:rPr lang="en-US" altLang="en-US" sz="2400" dirty="0" smtClean="0">
                <a:cs typeface="Helvetica Neue Light" charset="0"/>
                <a:sym typeface="Helvetica Neue Light" charset="0"/>
              </a:rPr>
              <a:t>Newest update is version 2.2</a:t>
            </a:r>
            <a:endParaRPr lang="en-US" altLang="en-US" sz="2400" dirty="0" smtClean="0">
              <a:sym typeface="Helvetica Neue Light" charset="0"/>
            </a:endParaRPr>
          </a:p>
          <a:p>
            <a:pPr marL="317500" indent="-317500">
              <a:spcBef>
                <a:spcPts val="4800"/>
              </a:spcBef>
              <a:buFont typeface="Helvetica Neue Light" charset="0"/>
              <a:buChar char="•"/>
            </a:pPr>
            <a:r>
              <a:rPr lang="en-US" altLang="en-US" sz="2400" dirty="0" smtClean="0">
                <a:cs typeface="Helvetica Neue Light" charset="0"/>
                <a:sym typeface="Helvetica Neue Light" charset="0"/>
              </a:rPr>
              <a:t>Open Source and free</a:t>
            </a:r>
            <a:endParaRPr lang="en-US" altLang="en-US" sz="2400" dirty="0" smtClean="0">
              <a:sym typeface="Helvetica Neue Light" charset="0"/>
            </a:endParaRPr>
          </a:p>
          <a:p>
            <a:pPr marL="317500" indent="-317500">
              <a:spcBef>
                <a:spcPts val="4800"/>
              </a:spcBef>
              <a:buFont typeface="Helvetica Neue Light" charset="0"/>
              <a:buChar char="•"/>
            </a:pPr>
            <a:r>
              <a:rPr lang="en-US" altLang="en-US" sz="2400" dirty="0" smtClean="0">
                <a:cs typeface="Helvetica Neue Light" charset="0"/>
                <a:sym typeface="Helvetica Neue Light" charset="0"/>
              </a:rPr>
              <a:t>Easy to use and install</a:t>
            </a:r>
            <a:endParaRPr lang="en-US" altLang="en-US" sz="2400" dirty="0">
              <a:sym typeface="Helvetica Neue Light" charset="0"/>
            </a:endParaRPr>
          </a:p>
        </p:txBody>
      </p:sp>
      <p:pic>
        <p:nvPicPr>
          <p:cNvPr id="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2605" y="4813633"/>
            <a:ext cx="33274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3555" y="2248233"/>
            <a:ext cx="33464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extLst>
      <p:ext uri="{BB962C8B-B14F-4D97-AF65-F5344CB8AC3E}">
        <p14:creationId xmlns:p14="http://schemas.microsoft.com/office/powerpoint/2010/main" val="1874510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Image processing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199" y="1371600"/>
            <a:ext cx="10644051" cy="5068304"/>
          </a:xfrm>
        </p:spPr>
        <p:txBody>
          <a:bodyPr>
            <a:normAutofit fontScale="70000" lnSpcReduction="20000"/>
          </a:bodyPr>
          <a:lstStyle/>
          <a:p>
            <a:pPr>
              <a:buNone/>
            </a:pPr>
            <a:r>
              <a:rPr lang="en-US" sz="3600" dirty="0" smtClean="0">
                <a:cs typeface="Tahoma" pitchFamily="34" charset="0"/>
              </a:rPr>
              <a:t>Digital Image</a:t>
            </a:r>
            <a:r>
              <a:rPr lang="en-US" dirty="0">
                <a:cs typeface="Tahoma" pitchFamily="34" charset="0"/>
              </a:rPr>
              <a:t> </a:t>
            </a:r>
          </a:p>
          <a:p>
            <a:pPr>
              <a:buNone/>
            </a:pPr>
            <a:r>
              <a:rPr lang="en-US" dirty="0">
                <a:cs typeface="Tahoma" pitchFamily="34" charset="0"/>
              </a:rPr>
              <a:t>          — a two-dimensional function </a:t>
            </a:r>
          </a:p>
          <a:p>
            <a:pPr>
              <a:buNone/>
            </a:pPr>
            <a:r>
              <a:rPr lang="en-US" dirty="0">
                <a:cs typeface="Tahoma" pitchFamily="34" charset="0"/>
              </a:rPr>
              <a:t>              </a:t>
            </a:r>
            <a:r>
              <a:rPr lang="en-US" i="1" dirty="0">
                <a:cs typeface="Tahoma" pitchFamily="34" charset="0"/>
              </a:rPr>
              <a:t>x</a:t>
            </a:r>
            <a:r>
              <a:rPr lang="en-US" dirty="0">
                <a:cs typeface="Tahoma" pitchFamily="34" charset="0"/>
              </a:rPr>
              <a:t> and </a:t>
            </a:r>
            <a:r>
              <a:rPr lang="en-US" i="1" dirty="0">
                <a:cs typeface="Tahoma" pitchFamily="34" charset="0"/>
              </a:rPr>
              <a:t>y</a:t>
            </a:r>
            <a:r>
              <a:rPr lang="en-US" dirty="0">
                <a:cs typeface="Tahoma" pitchFamily="34" charset="0"/>
              </a:rPr>
              <a:t> are spatial coordinates</a:t>
            </a:r>
          </a:p>
          <a:p>
            <a:pPr>
              <a:buNone/>
            </a:pPr>
            <a:r>
              <a:rPr lang="en-US" dirty="0">
                <a:cs typeface="Tahoma" pitchFamily="34" charset="0"/>
              </a:rPr>
              <a:t>              The amplitude of </a:t>
            </a:r>
            <a:r>
              <a:rPr lang="en-US" i="1" dirty="0">
                <a:cs typeface="Tahoma" pitchFamily="34" charset="0"/>
              </a:rPr>
              <a:t>f  </a:t>
            </a:r>
            <a:r>
              <a:rPr lang="en-US" dirty="0">
                <a:cs typeface="Tahoma" pitchFamily="34" charset="0"/>
              </a:rPr>
              <a:t>is called </a:t>
            </a:r>
            <a:r>
              <a:rPr lang="en-US" sz="3600" dirty="0" smtClean="0">
                <a:cs typeface="Tahoma" pitchFamily="34" charset="0"/>
              </a:rPr>
              <a:t>intensity </a:t>
            </a:r>
            <a:r>
              <a:rPr lang="en-US" dirty="0">
                <a:cs typeface="Tahoma" pitchFamily="34" charset="0"/>
              </a:rPr>
              <a:t>or</a:t>
            </a:r>
            <a:r>
              <a:rPr lang="en-US" sz="3600" dirty="0" smtClean="0">
                <a:cs typeface="Tahoma" pitchFamily="34" charset="0"/>
              </a:rPr>
              <a:t> gray level</a:t>
            </a:r>
            <a:r>
              <a:rPr lang="en-US" dirty="0">
                <a:cs typeface="Tahoma" pitchFamily="34" charset="0"/>
              </a:rPr>
              <a:t> at the point (x, y)</a:t>
            </a:r>
          </a:p>
          <a:p>
            <a:pPr>
              <a:buNone/>
            </a:pPr>
            <a:endParaRPr lang="en-US" dirty="0">
              <a:cs typeface="Tahoma" pitchFamily="34" charset="0"/>
            </a:endParaRPr>
          </a:p>
          <a:p>
            <a:pPr>
              <a:buNone/>
            </a:pPr>
            <a:r>
              <a:rPr lang="en-US" dirty="0">
                <a:cs typeface="Tahoma" pitchFamily="34" charset="0"/>
              </a:rPr>
              <a:t>          </a:t>
            </a:r>
            <a:r>
              <a:rPr lang="en-US" sz="3600" dirty="0" smtClean="0">
                <a:cs typeface="Tahoma" pitchFamily="34" charset="0"/>
              </a:rPr>
              <a:t>Digital Image Processing</a:t>
            </a:r>
            <a:r>
              <a:rPr lang="en-US" dirty="0">
                <a:cs typeface="Tahoma" pitchFamily="34" charset="0"/>
              </a:rPr>
              <a:t>  </a:t>
            </a:r>
          </a:p>
          <a:p>
            <a:pPr>
              <a:buNone/>
            </a:pPr>
            <a:r>
              <a:rPr lang="en-US" dirty="0">
                <a:cs typeface="Tahoma" pitchFamily="34" charset="0"/>
              </a:rPr>
              <a:t>          — process digital images by means of computer, it covers low-, mid-, and high-level processes</a:t>
            </a:r>
          </a:p>
          <a:p>
            <a:pPr>
              <a:buNone/>
            </a:pPr>
            <a:r>
              <a:rPr lang="en-US" dirty="0">
                <a:cs typeface="Tahoma" pitchFamily="34" charset="0"/>
              </a:rPr>
              <a:t>         low-level: inputs and outputs are images</a:t>
            </a:r>
          </a:p>
          <a:p>
            <a:pPr>
              <a:buNone/>
            </a:pPr>
            <a:r>
              <a:rPr lang="en-US" dirty="0">
                <a:cs typeface="Tahoma" pitchFamily="34" charset="0"/>
              </a:rPr>
              <a:t>         mid-level: outputs are attributes extracted from input images</a:t>
            </a:r>
          </a:p>
          <a:p>
            <a:pPr>
              <a:buNone/>
            </a:pPr>
            <a:r>
              <a:rPr lang="en-US" dirty="0">
                <a:cs typeface="Tahoma" pitchFamily="34" charset="0"/>
              </a:rPr>
              <a:t>         high-level: an ensemble of recognition of individual objects</a:t>
            </a:r>
          </a:p>
          <a:p>
            <a:pPr>
              <a:buNone/>
            </a:pPr>
            <a:endParaRPr lang="en-US" dirty="0">
              <a:cs typeface="Tahoma" pitchFamily="34" charset="0"/>
            </a:endParaRPr>
          </a:p>
          <a:p>
            <a:pPr>
              <a:buNone/>
            </a:pPr>
            <a:r>
              <a:rPr lang="en-US" dirty="0">
                <a:cs typeface="Tahoma" pitchFamily="34" charset="0"/>
              </a:rPr>
              <a:t>          </a:t>
            </a:r>
            <a:r>
              <a:rPr lang="en-US" sz="3600" dirty="0" smtClean="0">
                <a:cs typeface="Tahoma" pitchFamily="34" charset="0"/>
              </a:rPr>
              <a:t>Pixel</a:t>
            </a:r>
            <a:r>
              <a:rPr lang="en-US" dirty="0">
                <a:cs typeface="Tahoma" pitchFamily="34" charset="0"/>
              </a:rPr>
              <a:t>  </a:t>
            </a:r>
          </a:p>
          <a:p>
            <a:pPr>
              <a:buNone/>
            </a:pPr>
            <a:r>
              <a:rPr lang="en-US" dirty="0">
                <a:cs typeface="Tahoma" pitchFamily="34" charset="0"/>
              </a:rPr>
              <a:t>           — the elements of a digital image</a:t>
            </a:r>
          </a:p>
          <a:p>
            <a:endParaRPr lang="en-US" dirty="0"/>
          </a:p>
        </p:txBody>
      </p:sp>
    </p:spTree>
    <p:extLst>
      <p:ext uri="{BB962C8B-B14F-4D97-AF65-F5344CB8AC3E}">
        <p14:creationId xmlns:p14="http://schemas.microsoft.com/office/powerpoint/2010/main" val="39883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Why Convolutions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fontAlgn="base"/>
            <a:r>
              <a:rPr lang="en-US" i="1" dirty="0"/>
              <a:t>What are image convolutions?</a:t>
            </a:r>
            <a:endParaRPr lang="en-US" dirty="0"/>
          </a:p>
          <a:p>
            <a:pPr fontAlgn="base"/>
            <a:r>
              <a:rPr lang="en-US" i="1" dirty="0"/>
              <a:t>What</a:t>
            </a:r>
            <a:r>
              <a:rPr lang="en-US" dirty="0"/>
              <a:t> do they do?</a:t>
            </a:r>
          </a:p>
          <a:p>
            <a:pPr fontAlgn="base"/>
            <a:r>
              <a:rPr lang="en-US" i="1" dirty="0"/>
              <a:t>Why</a:t>
            </a:r>
            <a:r>
              <a:rPr lang="en-US" dirty="0"/>
              <a:t> do we use them?</a:t>
            </a:r>
          </a:p>
          <a:p>
            <a:pPr fontAlgn="base"/>
            <a:r>
              <a:rPr lang="en-US" i="1" dirty="0"/>
              <a:t>How do we apply them?</a:t>
            </a:r>
            <a:endParaRPr lang="en-US" dirty="0"/>
          </a:p>
          <a:p>
            <a:pPr fontAlgn="base"/>
            <a:r>
              <a:rPr lang="en-US" b="1" dirty="0"/>
              <a:t>And what role do convolutions play in deep learning?</a:t>
            </a:r>
            <a:endParaRPr lang="en-US" dirty="0"/>
          </a:p>
          <a:p>
            <a:endParaRPr lang="en-US" dirty="0"/>
          </a:p>
        </p:txBody>
      </p:sp>
    </p:spTree>
    <p:extLst>
      <p:ext uri="{BB962C8B-B14F-4D97-AF65-F5344CB8AC3E}">
        <p14:creationId xmlns:p14="http://schemas.microsoft.com/office/powerpoint/2010/main" val="946788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Convolution application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83240"/>
            <a:ext cx="10515600" cy="4351338"/>
          </a:xfrm>
        </p:spPr>
        <p:txBody>
          <a:bodyPr/>
          <a:lstStyle/>
          <a:p>
            <a:pPr fontAlgn="base"/>
            <a:r>
              <a:rPr lang="en-US" dirty="0"/>
              <a:t>Ever apply </a:t>
            </a:r>
            <a:r>
              <a:rPr lang="en-US" i="1" dirty="0"/>
              <a:t>blurring</a:t>
            </a:r>
            <a:r>
              <a:rPr lang="en-US" dirty="0"/>
              <a:t> or </a:t>
            </a:r>
            <a:r>
              <a:rPr lang="en-US" i="1" dirty="0"/>
              <a:t>smoothing?</a:t>
            </a:r>
            <a:r>
              <a:rPr lang="en-US" dirty="0"/>
              <a:t> Yep, that’s a convolution.</a:t>
            </a:r>
          </a:p>
          <a:p>
            <a:pPr fontAlgn="base"/>
            <a:r>
              <a:rPr lang="en-US" dirty="0"/>
              <a:t>What about </a:t>
            </a:r>
            <a:r>
              <a:rPr lang="en-US" i="1" dirty="0"/>
              <a:t>edge detection?</a:t>
            </a:r>
            <a:r>
              <a:rPr lang="en-US" dirty="0"/>
              <a:t> Yup, convolution.</a:t>
            </a:r>
          </a:p>
          <a:p>
            <a:pPr fontAlgn="base"/>
            <a:r>
              <a:rPr lang="en-US" dirty="0"/>
              <a:t>Have you opened Photoshop or GIMP to </a:t>
            </a:r>
            <a:r>
              <a:rPr lang="en-US" i="1" dirty="0"/>
              <a:t>sharpen an image?</a:t>
            </a:r>
            <a:r>
              <a:rPr lang="en-US" dirty="0"/>
              <a:t> You guessed it — convolution.</a:t>
            </a:r>
          </a:p>
          <a:p>
            <a:pPr fontAlgn="base"/>
            <a:r>
              <a:rPr lang="en-US" dirty="0"/>
              <a:t>Convolutions are one of the most </a:t>
            </a:r>
            <a:r>
              <a:rPr lang="en-US" i="1" dirty="0"/>
              <a:t>critical, fundamental building-blocks</a:t>
            </a:r>
            <a:r>
              <a:rPr lang="en-US" dirty="0"/>
              <a:t> in computer vision and image processing</a:t>
            </a:r>
          </a:p>
          <a:p>
            <a:endParaRPr lang="en-US" dirty="0"/>
          </a:p>
        </p:txBody>
      </p:sp>
      <p:pic>
        <p:nvPicPr>
          <p:cNvPr id="4" name="Picture 3"/>
          <p:cNvPicPr>
            <a:picLocks noChangeAspect="1"/>
          </p:cNvPicPr>
          <p:nvPr/>
        </p:nvPicPr>
        <p:blipFill>
          <a:blip r:embed="rId2"/>
          <a:stretch>
            <a:fillRect/>
          </a:stretch>
        </p:blipFill>
        <p:spPr>
          <a:xfrm>
            <a:off x="9949134" y="691357"/>
            <a:ext cx="2143125" cy="2133600"/>
          </a:xfrm>
          <a:prstGeom prst="rect">
            <a:avLst/>
          </a:prstGeom>
        </p:spPr>
      </p:pic>
      <p:pic>
        <p:nvPicPr>
          <p:cNvPr id="5" name="Picture 4"/>
          <p:cNvPicPr>
            <a:picLocks noChangeAspect="1"/>
          </p:cNvPicPr>
          <p:nvPr/>
        </p:nvPicPr>
        <p:blipFill>
          <a:blip r:embed="rId3"/>
          <a:stretch>
            <a:fillRect/>
          </a:stretch>
        </p:blipFill>
        <p:spPr>
          <a:xfrm>
            <a:off x="10149158" y="4113167"/>
            <a:ext cx="1743075" cy="2628900"/>
          </a:xfrm>
          <a:prstGeom prst="rect">
            <a:avLst/>
          </a:prstGeom>
        </p:spPr>
      </p:pic>
      <p:pic>
        <p:nvPicPr>
          <p:cNvPr id="6" name="Picture 5"/>
          <p:cNvPicPr>
            <a:picLocks noChangeAspect="1"/>
          </p:cNvPicPr>
          <p:nvPr/>
        </p:nvPicPr>
        <p:blipFill>
          <a:blip r:embed="rId4"/>
          <a:stretch>
            <a:fillRect/>
          </a:stretch>
        </p:blipFill>
        <p:spPr>
          <a:xfrm>
            <a:off x="1866357" y="4113166"/>
            <a:ext cx="4666215" cy="2744833"/>
          </a:xfrm>
          <a:prstGeom prst="rect">
            <a:avLst/>
          </a:prstGeom>
        </p:spPr>
      </p:pic>
    </p:spTree>
    <p:extLst>
      <p:ext uri="{BB962C8B-B14F-4D97-AF65-F5344CB8AC3E}">
        <p14:creationId xmlns:p14="http://schemas.microsoft.com/office/powerpoint/2010/main" val="426603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Convolution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i="1" dirty="0" smtClean="0"/>
              <a:t>The word “convolution” sounds like a fancy, complicated term — but it’s really not. In fact, if you’ve ever worked with computer vision, image processing, or </a:t>
            </a:r>
            <a:r>
              <a:rPr lang="en-US" i="1" dirty="0" err="1" smtClean="0"/>
              <a:t>OpenCV</a:t>
            </a:r>
            <a:r>
              <a:rPr lang="en-US" i="1" dirty="0" smtClean="0"/>
              <a:t> before, you’ve already applied convolutions, whether you realize it or not!</a:t>
            </a:r>
          </a:p>
          <a:p>
            <a:endParaRPr lang="en-US" i="1" dirty="0"/>
          </a:p>
          <a:p>
            <a:r>
              <a:rPr lang="en-US" b="1" i="1" dirty="0"/>
              <a:t>convolution is simply an element-wise multiplication of two matrices followed by a sum.</a:t>
            </a:r>
            <a:endParaRPr lang="en-US" i="1" dirty="0"/>
          </a:p>
        </p:txBody>
      </p:sp>
    </p:spTree>
    <p:extLst>
      <p:ext uri="{BB962C8B-B14F-4D97-AF65-F5344CB8AC3E}">
        <p14:creationId xmlns:p14="http://schemas.microsoft.com/office/powerpoint/2010/main" val="2957671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Process of Convolution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0263" y="1410790"/>
            <a:ext cx="11325497" cy="5199016"/>
          </a:xfrm>
        </p:spPr>
        <p:txBody>
          <a:bodyPr>
            <a:normAutofit fontScale="92500" lnSpcReduction="20000"/>
          </a:bodyPr>
          <a:lstStyle/>
          <a:p>
            <a:pPr marL="0" indent="0">
              <a:buNone/>
            </a:pPr>
            <a:r>
              <a:rPr lang="en-US" b="1" dirty="0"/>
              <a:t>convolution requires three components</a:t>
            </a:r>
            <a:endParaRPr lang="en-US" b="1" dirty="0" smtClean="0"/>
          </a:p>
          <a:p>
            <a:r>
              <a:rPr lang="en-US" dirty="0" smtClean="0"/>
              <a:t>An input image.</a:t>
            </a:r>
          </a:p>
          <a:p>
            <a:r>
              <a:rPr lang="en-US" dirty="0" smtClean="0"/>
              <a:t>A kernel matrix that we are going to apply to the input image.</a:t>
            </a:r>
          </a:p>
          <a:p>
            <a:r>
              <a:rPr lang="en-US" dirty="0" smtClean="0"/>
              <a:t>An output image to store the output of the input image convolved with the kernel.</a:t>
            </a:r>
          </a:p>
          <a:p>
            <a:pPr marL="0" indent="0">
              <a:buNone/>
            </a:pPr>
            <a:endParaRPr lang="en-US" dirty="0" smtClean="0"/>
          </a:p>
          <a:p>
            <a:pPr marL="0" indent="0">
              <a:buNone/>
            </a:pPr>
            <a:r>
              <a:rPr lang="en-US" b="1" dirty="0" smtClean="0"/>
              <a:t>Convolution itself is actually very easy. All we need to do is:</a:t>
            </a:r>
          </a:p>
          <a:p>
            <a:r>
              <a:rPr lang="en-US" dirty="0" smtClean="0"/>
              <a:t>Select an (x, y)-coordinate from the original image.</a:t>
            </a:r>
          </a:p>
          <a:p>
            <a:r>
              <a:rPr lang="en-US" dirty="0" smtClean="0"/>
              <a:t>Place the center of the kernel at this (x, y)-coordinate.</a:t>
            </a:r>
          </a:p>
          <a:p>
            <a:r>
              <a:rPr lang="en-US" dirty="0" smtClean="0"/>
              <a:t>Take the element-wise multiplication of the input image region and the kernel, then sum up the values of these multiplication operations into a single value. The sum of these multiplications is called the kernel output.</a:t>
            </a:r>
          </a:p>
          <a:p>
            <a:r>
              <a:rPr lang="en-US" dirty="0" smtClean="0"/>
              <a:t>Use the same (x, y)-coordinates from Step #1, but this time, store the kernel output in the same (x, y)-location as the output image.</a:t>
            </a:r>
            <a:endParaRPr lang="en-US" dirty="0"/>
          </a:p>
        </p:txBody>
      </p:sp>
    </p:spTree>
    <p:extLst>
      <p:ext uri="{BB962C8B-B14F-4D97-AF65-F5344CB8AC3E}">
        <p14:creationId xmlns:p14="http://schemas.microsoft.com/office/powerpoint/2010/main" val="4029136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905</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 Neue Light</vt:lpstr>
      <vt:lpstr>Tahoma</vt:lpstr>
      <vt:lpstr>Office Theme</vt:lpstr>
      <vt:lpstr>OpenCV</vt:lpstr>
      <vt:lpstr>Introduction to image processing and computer vision </vt:lpstr>
      <vt:lpstr>Image formation in human eyes </vt:lpstr>
      <vt:lpstr>Introduction </vt:lpstr>
      <vt:lpstr>Image processing </vt:lpstr>
      <vt:lpstr>Why Convolutions</vt:lpstr>
      <vt:lpstr>Convolution application </vt:lpstr>
      <vt:lpstr>Convolution </vt:lpstr>
      <vt:lpstr>Process of Convolution </vt:lpstr>
      <vt:lpstr>Example of Convolution </vt:lpstr>
      <vt:lpstr>Convolution of image with Kernel</vt:lpstr>
      <vt:lpstr>Convolutional features </vt:lpstr>
      <vt:lpstr>Content Based Image retrieval </vt:lpstr>
      <vt:lpstr>PowerPoint Presentation</vt:lpstr>
      <vt:lpstr>Feature extraction for content based image retrieval </vt:lpstr>
      <vt:lpstr>Ways to extract features </vt:lpstr>
      <vt:lpstr>Histogram </vt:lpstr>
      <vt:lpstr>Feature Matching </vt:lpstr>
      <vt:lpstr>Local Feature Detection and Description </vt:lpstr>
    </vt:vector>
  </TitlesOfParts>
  <Company>ITC Infotech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features</dc:title>
  <dc:creator>KM VinayakaSwamy</dc:creator>
  <cp:lastModifiedBy>KM VinayakaSwamy</cp:lastModifiedBy>
  <cp:revision>8</cp:revision>
  <dcterms:created xsi:type="dcterms:W3CDTF">2019-06-21T07:52:42Z</dcterms:created>
  <dcterms:modified xsi:type="dcterms:W3CDTF">2019-06-24T11:12:25Z</dcterms:modified>
</cp:coreProperties>
</file>