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2"/>
  </p:notesMasterIdLst>
  <p:sldIdLst>
    <p:sldId id="287" r:id="rId2"/>
    <p:sldId id="260" r:id="rId3"/>
    <p:sldId id="267" r:id="rId4"/>
    <p:sldId id="266" r:id="rId5"/>
    <p:sldId id="285" r:id="rId6"/>
    <p:sldId id="259" r:id="rId7"/>
    <p:sldId id="262" r:id="rId8"/>
    <p:sldId id="263" r:id="rId9"/>
    <p:sldId id="264" r:id="rId10"/>
    <p:sldId id="28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3" autoAdjust="0"/>
    <p:restoredTop sz="80510" autoAdjust="0"/>
  </p:normalViewPr>
  <p:slideViewPr>
    <p:cSldViewPr>
      <p:cViewPr varScale="1">
        <p:scale>
          <a:sx n="59" d="100"/>
          <a:sy n="59" d="100"/>
        </p:scale>
        <p:origin x="170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24709-45C8-49B2-AD4F-02AF8237F6A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6B0FA-D95B-46BE-980E-9902AAFB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Seems like a</a:t>
            </a:r>
            <a:r>
              <a:rPr lang="en-US" baseline="0" dirty="0" smtClean="0"/>
              <a:t> no-brainer, and that’s how it was treated in computer vision</a:t>
            </a:r>
          </a:p>
          <a:p>
            <a:r>
              <a:rPr lang="en-US" dirty="0" smtClean="0"/>
              <a:t>Categorization is clearly a complex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0FA-D95B-46BE-980E-9902AAFB45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77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Especially for retrieval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0FA-D95B-46BE-980E-9902AAFB45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98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r>
              <a:rPr lang="en-US" baseline="0" dirty="0" smtClean="0"/>
              <a:t> of elements is but one example of periodic tables</a:t>
            </a:r>
          </a:p>
          <a:p>
            <a:r>
              <a:rPr lang="en-US" baseline="0" dirty="0" smtClean="0"/>
              <a:t>Like Josh said, we use semantic categories to convey (i.e. communicate) maximum information</a:t>
            </a:r>
          </a:p>
          <a:p>
            <a:r>
              <a:rPr lang="en-US" baseline="0" dirty="0" smtClean="0"/>
              <a:t>How would you communicate without using categories?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0FA-D95B-46BE-980E-9902AAFB45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8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hard to imagine how</a:t>
            </a:r>
            <a:r>
              <a:rPr lang="en-US" baseline="0" dirty="0" smtClean="0"/>
              <a:t> we could think and talk about things if we didn’t have categories</a:t>
            </a:r>
          </a:p>
          <a:p>
            <a:endParaRPr lang="en-US" dirty="0" smtClean="0"/>
          </a:p>
          <a:p>
            <a:r>
              <a:rPr lang="en-US" dirty="0" smtClean="0"/>
              <a:t>Polysynthetic</a:t>
            </a:r>
            <a:r>
              <a:rPr lang="en-US" baseline="0" dirty="0" smtClean="0"/>
              <a:t> languages</a:t>
            </a:r>
          </a:p>
          <a:p>
            <a:r>
              <a:rPr lang="en-US" baseline="0" dirty="0" smtClean="0"/>
              <a:t>Hawaiian has more words with multiple meanings than any other language: you have to be careful what you name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0FA-D95B-46BE-980E-9902AAFB45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77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hard to</a:t>
            </a:r>
            <a:r>
              <a:rPr lang="en-US" baseline="0" dirty="0" smtClean="0"/>
              <a:t> even start to think about the world without using categories</a:t>
            </a:r>
          </a:p>
          <a:p>
            <a:r>
              <a:rPr lang="en-US" baseline="0" dirty="0" smtClean="0"/>
              <a:t>Compare the use of category names in natural language vs. programming language</a:t>
            </a:r>
          </a:p>
          <a:p>
            <a:r>
              <a:rPr lang="en-US" baseline="0" dirty="0" smtClean="0"/>
              <a:t>This is why it categories were used without question in vision in the early days</a:t>
            </a:r>
            <a:endParaRPr lang="en-US" dirty="0" smtClean="0"/>
          </a:p>
          <a:p>
            <a:r>
              <a:rPr lang="en-US" dirty="0" smtClean="0"/>
              <a:t>categories are baked into</a:t>
            </a:r>
            <a:r>
              <a:rPr lang="en-US" baseline="0" dirty="0" smtClean="0"/>
              <a:t> natural languages</a:t>
            </a:r>
          </a:p>
          <a:p>
            <a:r>
              <a:rPr lang="en-US" baseline="0" dirty="0" smtClean="0"/>
              <a:t>You might see that computers don’t like categories quite as much as people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common as in non-proper</a:t>
            </a:r>
          </a:p>
          <a:p>
            <a:endParaRPr lang="en-US" dirty="0" smtClean="0"/>
          </a:p>
          <a:p>
            <a:r>
              <a:rPr lang="en-US" dirty="0" smtClean="0"/>
              <a:t>Exception:</a:t>
            </a:r>
            <a:r>
              <a:rPr lang="en-US" baseline="0" dirty="0" smtClean="0"/>
              <a:t> “going to ‘the beach’ or ‘the mountains’” really means “a subset of the region we call ‘beach’ or ‘mountains’”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0FA-D95B-46BE-980E-9902AAFB45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77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Especially useful for retrieval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0FA-D95B-46BE-980E-9902AAFB45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41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</a:t>
            </a:r>
            <a:r>
              <a:rPr lang="en-US" baseline="0" dirty="0" smtClean="0"/>
              <a:t> not necessarily require object detection but if you can’t make certain assumptions about your image or dataset it’s usually a good idea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Resolution</a:t>
            </a:r>
            <a:r>
              <a:rPr lang="en-US" baseline="0" dirty="0" smtClean="0"/>
              <a:t> &lt;-&gt; “taxonomy” &lt;-&gt; vertical categorization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Basic is the easiest</a:t>
            </a:r>
            <a:r>
              <a:rPr lang="en-US" baseline="0" dirty="0" smtClean="0"/>
              <a:t> for humans to learn and identify</a:t>
            </a:r>
            <a:endParaRPr lang="en-US" dirty="0" smtClean="0"/>
          </a:p>
          <a:p>
            <a:r>
              <a:rPr lang="en-US" dirty="0" smtClean="0"/>
              <a:t>Specific is also called “fine grain” and is generally hard for humans</a:t>
            </a:r>
            <a:r>
              <a:rPr lang="en-US" baseline="0" dirty="0" smtClean="0"/>
              <a:t> without special experience but is actually easy for computers due to low intra-class variation</a:t>
            </a:r>
          </a:p>
          <a:p>
            <a:r>
              <a:rPr lang="en-US" baseline="0" dirty="0" smtClean="0"/>
              <a:t>General is hard for humans and computers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0FA-D95B-46BE-980E-9902AAFB45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05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way: scene classification is basic</a:t>
            </a:r>
            <a:r>
              <a:rPr lang="en-US" baseline="0" dirty="0" smtClean="0"/>
              <a:t>-level categorization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0FA-D95B-46BE-980E-9902AAFB45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05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an animal?</a:t>
            </a:r>
            <a:r>
              <a:rPr lang="en-US" baseline="0" dirty="0" smtClean="0"/>
              <a:t> A </a:t>
            </a:r>
            <a:r>
              <a:rPr lang="en-US" dirty="0" smtClean="0"/>
              <a:t>multicellular,</a:t>
            </a:r>
            <a:r>
              <a:rPr lang="en-US" baseline="0" dirty="0" smtClean="0"/>
              <a:t> eukaryotic organism whose cells do not have cell walls.  </a:t>
            </a:r>
          </a:p>
          <a:p>
            <a:r>
              <a:rPr lang="en-US" baseline="0" dirty="0" smtClean="0"/>
              <a:t>Do biologists look at the cells of every new organism they discover under a microscope to classify them as animals?  </a:t>
            </a:r>
          </a:p>
          <a:p>
            <a:r>
              <a:rPr lang="en-US" baseline="0" dirty="0" smtClean="0"/>
              <a:t>No!  </a:t>
            </a:r>
          </a:p>
          <a:p>
            <a:r>
              <a:rPr lang="en-US" baseline="0" dirty="0" smtClean="0"/>
              <a:t>They draw similarities between the new object instances and familiar objects, which is semantics without categorization (exemplars)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animal categorization can be helped (in both humans and computers) by using background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0FA-D95B-46BE-980E-9902AAFB45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05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Defined by a human</a:t>
            </a:r>
            <a:r>
              <a:rPr lang="en-US" baseline="0" dirty="0" smtClean="0"/>
              <a:t> action: Something constructed for a human to sit on, and exclusively for sitting</a:t>
            </a:r>
          </a:p>
          <a:p>
            <a:r>
              <a:rPr lang="en-US" baseline="0" dirty="0" smtClean="0"/>
              <a:t>(And how can a computer know what “constructed for” means?)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Gibson affordances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0FA-D95B-46BE-980E-9902AAFB45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0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B93F-422E-4A93-999F-802E4E1C402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2383-252D-4BD1-BA73-E5A890CD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2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B93F-422E-4A93-999F-802E4E1C402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2383-252D-4BD1-BA73-E5A890CD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B93F-422E-4A93-999F-802E4E1C402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2383-252D-4BD1-BA73-E5A890CD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B93F-422E-4A93-999F-802E4E1C402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2383-252D-4BD1-BA73-E5A890CD035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488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B93F-422E-4A93-999F-802E4E1C402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2383-252D-4BD1-BA73-E5A890CD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10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B93F-422E-4A93-999F-802E4E1C402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2383-252D-4BD1-BA73-E5A890CD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70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B93F-422E-4A93-999F-802E4E1C402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2383-252D-4BD1-BA73-E5A890CD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65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B93F-422E-4A93-999F-802E4E1C402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2383-252D-4BD1-BA73-E5A890CD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7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B93F-422E-4A93-999F-802E4E1C402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2383-252D-4BD1-BA73-E5A890CD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26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99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B93F-422E-4A93-999F-802E4E1C402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2383-252D-4BD1-BA73-E5A890CD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B93F-422E-4A93-999F-802E4E1C402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2383-252D-4BD1-BA73-E5A890CD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4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B93F-422E-4A93-999F-802E4E1C402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2383-252D-4BD1-BA73-E5A890CD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B93F-422E-4A93-999F-802E4E1C402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2383-252D-4BD1-BA73-E5A890CD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3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B93F-422E-4A93-999F-802E4E1C402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2383-252D-4BD1-BA73-E5A890CD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0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B93F-422E-4A93-999F-802E4E1C402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2383-252D-4BD1-BA73-E5A890CD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0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B93F-422E-4A93-999F-802E4E1C402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2383-252D-4BD1-BA73-E5A890CD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2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B93F-422E-4A93-999F-802E4E1C402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2383-252D-4BD1-BA73-E5A890CD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5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34B93F-422E-4A93-999F-802E4E1C402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62383-252D-4BD1-BA73-E5A890CD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97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83820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Estrangelo Edessa" pitchFamily="66" charset="0"/>
                <a:cs typeface="Estrangelo Edessa" pitchFamily="66" charset="0"/>
              </a:rPr>
              <a:t>Why Categorize in Computer Vision?</a:t>
            </a:r>
            <a:endParaRPr lang="en-US" sz="3600" dirty="0">
              <a:latin typeface="Estrangelo Edessa" pitchFamily="66" charset="0"/>
              <a:cs typeface="Estrangelo Edess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/>
          <a:p>
            <a:r>
              <a:rPr lang="en-US" dirty="0" smtClean="0"/>
              <a:t>Semantic categories allow humans to convey a large amount of information concisely</a:t>
            </a:r>
          </a:p>
          <a:p>
            <a:r>
              <a:rPr lang="en-US" dirty="0" smtClean="0"/>
              <a:t>We want computers to be able to do the same</a:t>
            </a:r>
          </a:p>
          <a:p>
            <a:r>
              <a:rPr lang="en-US" dirty="0" smtClean="0"/>
              <a:t>What work has been done on this problem? Has it been successful?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5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Categories?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People love categories!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409" y="1828800"/>
            <a:ext cx="322440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88660"/>
            <a:ext cx="4054475" cy="250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95800"/>
            <a:ext cx="23812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12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Categories?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40820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if we didn’t have categories?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429387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57800" y="3968115"/>
            <a:ext cx="3429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Humuhumunukunukuapua'a</a:t>
            </a:r>
            <a:r>
              <a:rPr lang="en-US" sz="2000" b="1" dirty="0" smtClean="0"/>
              <a:t> – “fish </a:t>
            </a:r>
            <a:r>
              <a:rPr lang="en-US" sz="2000" b="1" dirty="0"/>
              <a:t>that grunts like a </a:t>
            </a:r>
            <a:r>
              <a:rPr lang="en-US" sz="2000" b="1" dirty="0" smtClean="0"/>
              <a:t>pig”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8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Categories?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minds work very intimately with categories</a:t>
            </a:r>
          </a:p>
          <a:p>
            <a:pPr lvl="1"/>
            <a:r>
              <a:rPr lang="en-US" dirty="0" smtClean="0"/>
              <a:t>Every common noun in English is a category</a:t>
            </a:r>
          </a:p>
          <a:p>
            <a:pPr lvl="1"/>
            <a:r>
              <a:rPr lang="en-US" dirty="0" smtClean="0"/>
              <a:t>Proper nouns name object instances</a:t>
            </a:r>
          </a:p>
          <a:p>
            <a:pPr lvl="1"/>
            <a:r>
              <a:rPr lang="en-US" dirty="0" smtClean="0"/>
              <a:t>“this,” “that,” “the,” “my,” “yours,” etc. refer to object instances anonymously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The Categorization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Categorization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Categorization/Classification: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Given a set of pre-defined categories, “bin” this image</a:t>
            </a:r>
          </a:p>
          <a:p>
            <a:pPr marL="0" indent="0">
              <a:buNone/>
            </a:pPr>
            <a:r>
              <a:rPr lang="en-US" sz="2400" dirty="0" smtClean="0"/>
              <a:t>	Does not necessarily require object detection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Vertical Dimension: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/>
              <a:t>	</a:t>
            </a:r>
            <a:r>
              <a:rPr lang="en-US" sz="2000" dirty="0" smtClean="0"/>
              <a:t>General: “Animal”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/>
              <a:t>	</a:t>
            </a:r>
            <a:r>
              <a:rPr lang="en-US" sz="2000" dirty="0" smtClean="0"/>
              <a:t>Basic: “Bird”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/>
              <a:t>	</a:t>
            </a:r>
            <a:r>
              <a:rPr lang="en-US" sz="2000" dirty="0" smtClean="0"/>
              <a:t>Specific: “Robin”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91479"/>
            <a:ext cx="3810000" cy="2351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36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Categorization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What kinds of categorization are computers good at? </a:t>
            </a:r>
          </a:p>
          <a:p>
            <a:r>
              <a:rPr lang="en-US" sz="2400" i="1" dirty="0" smtClean="0"/>
              <a:t>Basic</a:t>
            </a:r>
            <a:r>
              <a:rPr lang="en-US" sz="2400" dirty="0" smtClean="0"/>
              <a:t> -- especially when using context clues</a:t>
            </a:r>
          </a:p>
          <a:p>
            <a:r>
              <a:rPr lang="en-US" sz="2400" i="1" dirty="0" smtClean="0"/>
              <a:t>Specific</a:t>
            </a:r>
            <a:r>
              <a:rPr lang="en-US" sz="2400" dirty="0" smtClean="0"/>
              <a:t> -- due to low intra-class variation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84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Categorization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Bad at?</a:t>
            </a:r>
          </a:p>
          <a:p>
            <a:r>
              <a:rPr lang="en-US" sz="2400" dirty="0" smtClean="0"/>
              <a:t>General, due to high intra-class variation and a lack of visual cues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16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0" y="3933831"/>
            <a:ext cx="30861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213999"/>
            <a:ext cx="3219450" cy="3234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84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Categorization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Bad at?</a:t>
            </a:r>
          </a:p>
          <a:p>
            <a:r>
              <a:rPr lang="en-US" sz="2400" dirty="0" smtClean="0"/>
              <a:t>Categories </a:t>
            </a:r>
            <a:r>
              <a:rPr lang="en-US" sz="2400" dirty="0"/>
              <a:t>defined by non-visual characteristics</a:t>
            </a:r>
          </a:p>
          <a:p>
            <a:pPr marL="457200" lvl="1" indent="0">
              <a:buNone/>
            </a:pPr>
            <a:r>
              <a:rPr lang="en-US" sz="2000" dirty="0"/>
              <a:t>(like chairs)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1848971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200525"/>
            <a:ext cx="21526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810000"/>
            <a:ext cx="23145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37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725</TotalTime>
  <Words>592</Words>
  <Application>Microsoft Office PowerPoint</Application>
  <PresentationFormat>On-screen Show (4:3)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Estrangelo Edessa</vt:lpstr>
      <vt:lpstr>Wingdings 3</vt:lpstr>
      <vt:lpstr>Ion</vt:lpstr>
      <vt:lpstr>PowerPoint Presentation</vt:lpstr>
      <vt:lpstr>Why Use Categories?</vt:lpstr>
      <vt:lpstr>Why Use Categories?</vt:lpstr>
      <vt:lpstr>Why Use Categories?</vt:lpstr>
      <vt:lpstr>The Categorization Problem</vt:lpstr>
      <vt:lpstr>The Categorization Problem</vt:lpstr>
      <vt:lpstr>The Categorization Problem</vt:lpstr>
      <vt:lpstr>The Categorization Problem</vt:lpstr>
      <vt:lpstr>The Categorization Problem</vt:lpstr>
      <vt:lpstr>Summary</vt:lpstr>
    </vt:vector>
  </TitlesOfParts>
  <Company>The University of North Carolina at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Cristante</dc:creator>
  <cp:lastModifiedBy>KM VinayakaSwamy</cp:lastModifiedBy>
  <cp:revision>72</cp:revision>
  <dcterms:created xsi:type="dcterms:W3CDTF">2013-10-16T13:02:19Z</dcterms:created>
  <dcterms:modified xsi:type="dcterms:W3CDTF">2019-06-25T11:56:58Z</dcterms:modified>
</cp:coreProperties>
</file>