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2" r:id="rId7"/>
    <p:sldId id="263" r:id="rId8"/>
    <p:sldId id="264" r:id="rId9"/>
    <p:sldId id="265" r:id="rId10"/>
    <p:sldId id="266" r:id="rId11"/>
    <p:sldId id="267" r:id="rId12"/>
    <p:sldId id="271" r:id="rId13"/>
    <p:sldId id="272" r:id="rId14"/>
    <p:sldId id="276" r:id="rId15"/>
    <p:sldId id="317" r:id="rId16"/>
    <p:sldId id="318" r:id="rId17"/>
    <p:sldId id="277" r:id="rId18"/>
    <p:sldId id="279" r:id="rId19"/>
    <p:sldId id="281" r:id="rId20"/>
    <p:sldId id="285" r:id="rId21"/>
    <p:sldId id="286" r:id="rId22"/>
    <p:sldId id="288" r:id="rId23"/>
    <p:sldId id="289" r:id="rId24"/>
    <p:sldId id="290" r:id="rId25"/>
    <p:sldId id="291" r:id="rId26"/>
    <p:sldId id="292"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3" r:id="rId46"/>
    <p:sldId id="314" r:id="rId47"/>
    <p:sldId id="315" r:id="rId48"/>
    <p:sldId id="316" r:id="rId49"/>
    <p:sldId id="31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02" autoAdjust="0"/>
  </p:normalViewPr>
  <p:slideViewPr>
    <p:cSldViewPr>
      <p:cViewPr varScale="1">
        <p:scale>
          <a:sx n="62" d="100"/>
          <a:sy n="62" d="100"/>
        </p:scale>
        <p:origin x="-147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94375-FF96-4A71-B195-E66D8B71B385}" type="datetimeFigureOut">
              <a:rPr lang="en-IN" smtClean="0"/>
              <a:pPr/>
              <a:t>15-01-2018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9D110-B9D3-4D45-834E-44B6F67AD96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11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36867"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36868"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36869" name="Rectangle 7"/>
          <p:cNvSpPr>
            <a:spLocks noGrp="1" noChangeArrowheads="1"/>
          </p:cNvSpPr>
          <p:nvPr>
            <p:ph type="sldNum" sz="quarter" idx="5"/>
          </p:nvPr>
        </p:nvSpPr>
        <p:spPr>
          <a:noFill/>
          <a:ln>
            <a:miter lim="800000"/>
            <a:headEnd/>
            <a:tailEnd/>
          </a:ln>
        </p:spPr>
        <p:txBody>
          <a:bodyPr/>
          <a:lstStyle/>
          <a:p>
            <a:fld id="{42B529CD-B56D-4D6D-B28F-229F0B45B344}" type="slidenum">
              <a:rPr lang="en-US" altLang="en-US"/>
              <a:pPr/>
              <a:t>34</a:t>
            </a:fld>
            <a:endParaRPr lang="en-US" altLang="en-US"/>
          </a:p>
        </p:txBody>
      </p:sp>
      <p:sp>
        <p:nvSpPr>
          <p:cNvPr id="36870" name="Rectangle 4"/>
          <p:cNvSpPr>
            <a:spLocks noGrp="1" noRot="1" noChangeAspect="1" noChangeArrowheads="1" noTextEdit="1"/>
          </p:cNvSpPr>
          <p:nvPr>
            <p:ph type="sldImg"/>
          </p:nvPr>
        </p:nvSpPr>
        <p:spPr>
          <a:ln/>
        </p:spPr>
      </p:sp>
      <p:sp>
        <p:nvSpPr>
          <p:cNvPr id="36871" name="Rectangle 5"/>
          <p:cNvSpPr>
            <a:spLocks noGrp="1" noChangeArrowheads="1"/>
          </p:cNvSpPr>
          <p:nvPr>
            <p:ph type="body" idx="1"/>
          </p:nvPr>
        </p:nvSpPr>
        <p:spPr>
          <a:noFill/>
        </p:spPr>
        <p:txBody>
          <a:bodyPr/>
          <a:lstStyle/>
          <a:p>
            <a:r>
              <a:rPr lang="en-US" altLang="en-US" dirty="0" smtClean="0"/>
              <a:t>When UDP is used, the server creates a socket and binds address(</a:t>
            </a:r>
            <a:r>
              <a:rPr lang="en-US" altLang="en-US" dirty="0" err="1" smtClean="0"/>
              <a:t>es</a:t>
            </a:r>
            <a:r>
              <a:rPr lang="en-US" altLang="en-US" dirty="0" smtClean="0"/>
              <a:t>) and a port number to it. The server then waits for incoming data (remember: UDP is connectionless).</a:t>
            </a:r>
          </a:p>
          <a:p>
            <a:endParaRPr lang="en-US" altLang="en-US" dirty="0" smtClean="0"/>
          </a:p>
          <a:p>
            <a:r>
              <a:rPr lang="en-US" altLang="en-US" dirty="0" smtClean="0"/>
              <a:t>The clients also create a socket, then they bind it to the appropriate interface – typically allowing the transport layer to choose an </a:t>
            </a:r>
            <a:r>
              <a:rPr lang="en-US" altLang="en-US" i="1" dirty="0" err="1" smtClean="0"/>
              <a:t>epehemeral</a:t>
            </a:r>
            <a:r>
              <a:rPr lang="en-US" altLang="en-US" dirty="0" smtClean="0"/>
              <a:t> (short-lived) port number rather than specifying a particular port.</a:t>
            </a:r>
          </a:p>
          <a:p>
            <a:endParaRPr lang="en-US" altLang="en-US" dirty="0" smtClean="0"/>
          </a:p>
          <a:p>
            <a:r>
              <a:rPr lang="en-US" altLang="en-US" dirty="0" smtClean="0"/>
              <a:t>The client sends data to the server, which awakes from its blocked state and starts to compute its response. Meantime the client has issued a </a:t>
            </a:r>
            <a:r>
              <a:rPr lang="en-US" altLang="en-US" b="1" dirty="0" err="1" smtClean="0">
                <a:latin typeface="Courier New" pitchFamily="49" charset="0"/>
              </a:rPr>
              <a:t>recvfrom</a:t>
            </a:r>
            <a:r>
              <a:rPr lang="en-US" altLang="en-US" b="1" dirty="0" smtClean="0">
                <a:latin typeface="Courier New" pitchFamily="49" charset="0"/>
              </a:rPr>
              <a:t>()</a:t>
            </a:r>
            <a:r>
              <a:rPr lang="en-US" altLang="en-US" dirty="0" smtClean="0"/>
              <a:t> using the same address it sent the data to, and is blocked awaiting the response which should eventually arrive from the server.</a:t>
            </a:r>
          </a:p>
          <a:p>
            <a:endParaRPr lang="en-US" altLang="en-US" dirty="0" smtClean="0"/>
          </a:p>
          <a:p>
            <a:r>
              <a:rPr lang="en-US" altLang="en-US" dirty="0" smtClean="0"/>
              <a:t>When the server sends its result back, it goes to the address and port number the incoming data was received from. The server then loops around to wait for another request. The arrival of the server’s data unblocks the client, which can then continue.</a:t>
            </a:r>
          </a:p>
          <a:p>
            <a:endParaRPr lang="en-US" altLang="en-US" dirty="0" smtClean="0"/>
          </a:p>
          <a:p>
            <a:r>
              <a:rPr lang="en-US" altLang="en-US" dirty="0" smtClean="0"/>
              <a:t>This is something of a simplification: using a library based on the </a:t>
            </a:r>
            <a:r>
              <a:rPr lang="en-US" altLang="en-US" b="1" dirty="0" smtClean="0">
                <a:latin typeface="Courier New" pitchFamily="49" charset="0"/>
              </a:rPr>
              <a:t>select()</a:t>
            </a:r>
            <a:r>
              <a:rPr lang="en-US" altLang="en-US" dirty="0" smtClean="0"/>
              <a:t> system call it is possible to use sockets in a non-blocking fashion. This does complicate the code somewhat, however.</a:t>
            </a:r>
          </a:p>
          <a:p>
            <a:endParaRPr lang="en-US" alt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38915"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38916"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38917" name="Rectangle 7"/>
          <p:cNvSpPr>
            <a:spLocks noGrp="1" noChangeArrowheads="1"/>
          </p:cNvSpPr>
          <p:nvPr>
            <p:ph type="sldNum" sz="quarter" idx="5"/>
          </p:nvPr>
        </p:nvSpPr>
        <p:spPr>
          <a:noFill/>
          <a:ln>
            <a:miter lim="800000"/>
            <a:headEnd/>
            <a:tailEnd/>
          </a:ln>
        </p:spPr>
        <p:txBody>
          <a:bodyPr/>
          <a:lstStyle/>
          <a:p>
            <a:fld id="{4657B23D-333C-4267-9ADE-569400A9237F}" type="slidenum">
              <a:rPr lang="en-US" altLang="en-US"/>
              <a:pPr/>
              <a:t>35</a:t>
            </a:fld>
            <a:endParaRPr lang="en-US" altLang="en-US"/>
          </a:p>
        </p:txBody>
      </p:sp>
      <p:sp>
        <p:nvSpPr>
          <p:cNvPr id="38918" name="Rectangle 4"/>
          <p:cNvSpPr>
            <a:spLocks noGrp="1" noRot="1" noChangeAspect="1" noChangeArrowheads="1" noTextEdit="1"/>
          </p:cNvSpPr>
          <p:nvPr>
            <p:ph type="sldImg"/>
          </p:nvPr>
        </p:nvSpPr>
        <p:spPr>
          <a:ln/>
        </p:spPr>
      </p:sp>
      <p:sp>
        <p:nvSpPr>
          <p:cNvPr id="38919" name="Rectangle 5"/>
          <p:cNvSpPr>
            <a:spLocks noGrp="1" noChangeArrowheads="1"/>
          </p:cNvSpPr>
          <p:nvPr>
            <p:ph type="body" idx="1"/>
          </p:nvPr>
        </p:nvSpPr>
        <p:spPr>
          <a:noFill/>
        </p:spPr>
        <p:txBody>
          <a:bodyPr/>
          <a:lstStyle/>
          <a:p>
            <a:r>
              <a:rPr lang="en-US" altLang="en-US" smtClean="0"/>
              <a:t>It's more usual to import the whole socket library and use qualified names, but the </a:t>
            </a:r>
            <a:r>
              <a:rPr lang="en-US" altLang="en-US" b="1" smtClean="0">
                <a:latin typeface="Courier New" pitchFamily="49" charset="0"/>
              </a:rPr>
              <a:t>from</a:t>
            </a:r>
            <a:r>
              <a:rPr lang="en-US" altLang="en-US" smtClean="0"/>
              <a:t> statement is a convenient way to access only specific names from a module. I did this to keep code lines on the slide shorter, and hence more readable. The following code is an equivalent but rather more conventional way to create the socket:</a:t>
            </a:r>
          </a:p>
          <a:p>
            <a:endParaRPr lang="en-US" altLang="en-US" smtClean="0"/>
          </a:p>
          <a:p>
            <a:r>
              <a:rPr lang="en-US" altLang="en-US" b="1" smtClean="0">
                <a:latin typeface="Courier New" pitchFamily="49" charset="0"/>
              </a:rPr>
              <a:t>    import socket</a:t>
            </a:r>
          </a:p>
          <a:p>
            <a:r>
              <a:rPr lang="en-US" altLang="en-US" b="1" smtClean="0">
                <a:latin typeface="Courier New" pitchFamily="49" charset="0"/>
              </a:rPr>
              <a:t>    s = socket.socket(socket.AF_INET, socket.SOCK_DGRAM)</a:t>
            </a:r>
          </a:p>
          <a:p>
            <a:endParaRPr lang="en-US" altLang="en-US" b="1" smtClean="0">
              <a:latin typeface="Courier New" pitchFamily="49" charset="0"/>
            </a:endParaRPr>
          </a:p>
          <a:p>
            <a:r>
              <a:rPr lang="en-US" altLang="en-US" smtClean="0"/>
              <a:t>This achieves exactly the same ends. Which style you use is largely a matter of taste and readability. The remainder of the code will run unchanged since the other features it uses are attributes of the socket, and are accessed the same way no matter how the socket was created.</a:t>
            </a:r>
          </a:p>
          <a:p>
            <a:endParaRPr lang="en-US" altLang="en-US" smtClean="0"/>
          </a:p>
          <a:p>
            <a:r>
              <a:rPr lang="en-US" altLang="en-US" smtClean="0"/>
              <a:t>Note carefully that the </a:t>
            </a:r>
            <a:r>
              <a:rPr lang="en-US" altLang="en-US" b="1" smtClean="0">
                <a:latin typeface="Courier New" pitchFamily="49" charset="0"/>
              </a:rPr>
              <a:t>bind()</a:t>
            </a:r>
            <a:r>
              <a:rPr lang="en-US" altLang="en-US" smtClean="0"/>
              <a:t> call takes a single argument, a tuple containing an IP address string and a port number. If the IP address is the empty string then the code will bind to all interfaces, which is how most servers actually start up. The example above is a little more secure, since only local processes can connect via the local loopback interface.</a:t>
            </a:r>
          </a:p>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40963"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40964"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40965" name="Rectangle 7"/>
          <p:cNvSpPr>
            <a:spLocks noGrp="1" noChangeArrowheads="1"/>
          </p:cNvSpPr>
          <p:nvPr>
            <p:ph type="sldNum" sz="quarter" idx="5"/>
          </p:nvPr>
        </p:nvSpPr>
        <p:spPr>
          <a:noFill/>
          <a:ln>
            <a:miter lim="800000"/>
            <a:headEnd/>
            <a:tailEnd/>
          </a:ln>
        </p:spPr>
        <p:txBody>
          <a:bodyPr/>
          <a:lstStyle/>
          <a:p>
            <a:fld id="{5254F383-891E-4FED-B994-A3D5DFEA8A76}" type="slidenum">
              <a:rPr lang="en-US" altLang="en-US"/>
              <a:pPr/>
              <a:t>36</a:t>
            </a:fld>
            <a:endParaRPr lang="en-US" altLang="en-US"/>
          </a:p>
        </p:txBody>
      </p:sp>
      <p:sp>
        <p:nvSpPr>
          <p:cNvPr id="40966" name="Rectangle 4"/>
          <p:cNvSpPr>
            <a:spLocks noGrp="1" noRot="1" noChangeAspect="1" noChangeArrowheads="1" noTextEdit="1"/>
          </p:cNvSpPr>
          <p:nvPr>
            <p:ph type="sldImg"/>
          </p:nvPr>
        </p:nvSpPr>
        <p:spPr>
          <a:ln/>
        </p:spPr>
      </p:sp>
      <p:sp>
        <p:nvSpPr>
          <p:cNvPr id="40967" name="Rectangle 5"/>
          <p:cNvSpPr>
            <a:spLocks noGrp="1" noChangeArrowheads="1"/>
          </p:cNvSpPr>
          <p:nvPr>
            <p:ph type="body" idx="1"/>
          </p:nvPr>
        </p:nvSpPr>
        <p:spPr>
          <a:noFill/>
        </p:spPr>
        <p:txBody>
          <a:bodyPr/>
          <a:lstStyle/>
          <a:p>
            <a:r>
              <a:rPr lang="en-US" altLang="en-US" dirty="0" smtClean="0"/>
              <a:t>The client specifies port number zero to indicate that it simply wants an ephemeral port – this is more efficient than attempting to use a specific port number because the port requested might already be in use and then the </a:t>
            </a:r>
            <a:r>
              <a:rPr lang="en-US" altLang="en-US" b="1" dirty="0" smtClean="0">
                <a:latin typeface="Courier New" pitchFamily="49" charset="0"/>
              </a:rPr>
              <a:t>bind()</a:t>
            </a:r>
            <a:r>
              <a:rPr lang="en-US" altLang="en-US" dirty="0" smtClean="0"/>
              <a:t> call would fail.</a:t>
            </a:r>
          </a:p>
          <a:p>
            <a:endParaRPr lang="en-US" altLang="en-US" dirty="0" smtClean="0"/>
          </a:p>
          <a:p>
            <a:r>
              <a:rPr lang="en-US" altLang="en-US" dirty="0" smtClean="0"/>
              <a:t>The </a:t>
            </a:r>
            <a:r>
              <a:rPr lang="en-US" altLang="en-US" b="1" dirty="0" err="1" smtClean="0">
                <a:latin typeface="Courier New" pitchFamily="49" charset="0"/>
              </a:rPr>
              <a:t>getsocketname</a:t>
            </a:r>
            <a:r>
              <a:rPr lang="en-US" altLang="en-US" b="1" dirty="0" smtClean="0">
                <a:latin typeface="Courier New" pitchFamily="49" charset="0"/>
              </a:rPr>
              <a:t>()</a:t>
            </a:r>
            <a:r>
              <a:rPr lang="en-US" altLang="en-US" dirty="0" smtClean="0"/>
              <a:t> call tells the user the address and port number being used for the client end of the communication. While this isn't an essential part of the program it's useful debugging data.</a:t>
            </a:r>
          </a:p>
          <a:p>
            <a:endParaRPr lang="en-US" altLang="en-US" dirty="0" smtClean="0"/>
          </a:p>
          <a:p>
            <a:r>
              <a:rPr lang="en-US" altLang="en-US" dirty="0" smtClean="0"/>
              <a:t>The client simply sends the data and (usually) receives a reply from the server. This particular program is somewhat inadequate in terms of error checking: if the server's response is somehow lost then the client will hang forever.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45059"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45060"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45061" name="Rectangle 7"/>
          <p:cNvSpPr>
            <a:spLocks noGrp="1" noChangeArrowheads="1"/>
          </p:cNvSpPr>
          <p:nvPr>
            <p:ph type="sldNum" sz="quarter" idx="5"/>
          </p:nvPr>
        </p:nvSpPr>
        <p:spPr>
          <a:noFill/>
          <a:ln>
            <a:miter lim="800000"/>
            <a:headEnd/>
            <a:tailEnd/>
          </a:ln>
        </p:spPr>
        <p:txBody>
          <a:bodyPr/>
          <a:lstStyle/>
          <a:p>
            <a:fld id="{CCCD0918-BC5C-4B46-AF42-1D3973601ED3}" type="slidenum">
              <a:rPr lang="en-US" altLang="en-US"/>
              <a:pPr/>
              <a:t>39</a:t>
            </a:fld>
            <a:endParaRPr lang="en-US" altLang="en-US"/>
          </a:p>
        </p:txBody>
      </p:sp>
      <p:sp>
        <p:nvSpPr>
          <p:cNvPr id="45062" name="Rectangle 2"/>
          <p:cNvSpPr>
            <a:spLocks noGrp="1" noRot="1" noChangeAspect="1" noChangeArrowheads="1" noTextEdit="1"/>
          </p:cNvSpPr>
          <p:nvPr>
            <p:ph type="sldImg"/>
          </p:nvPr>
        </p:nvSpPr>
        <p:spPr>
          <a:ln/>
        </p:spPr>
      </p:sp>
      <p:sp>
        <p:nvSpPr>
          <p:cNvPr id="45063" name="Rectangle 3"/>
          <p:cNvSpPr>
            <a:spLocks noGrp="1" noChangeArrowheads="1"/>
          </p:cNvSpPr>
          <p:nvPr>
            <p:ph type="body" idx="1"/>
          </p:nvPr>
        </p:nvSpPr>
        <p:spPr>
          <a:noFill/>
        </p:spPr>
        <p:txBody>
          <a:bodyPr/>
          <a:lstStyle/>
          <a:p>
            <a:r>
              <a:rPr lang="en-US" altLang="en-US" smtClean="0"/>
              <a:t>A connection-oriented server creates a socket, binds it to one or more local ports on which it will listen for connections, and then puts the socket into the listening state to wait for incoming connections. At this point the server process blocks until a connection request arrives.</a:t>
            </a:r>
          </a:p>
          <a:p>
            <a:endParaRPr lang="en-US" altLang="en-US" smtClean="0"/>
          </a:p>
          <a:p>
            <a:r>
              <a:rPr lang="en-US" altLang="en-US" smtClean="0"/>
              <a:t>A client creates its own socket, usually without specifying any particular port number, and then connects to the endpoint the server is listening on. The server’s </a:t>
            </a:r>
            <a:r>
              <a:rPr lang="en-US" altLang="en-US" b="1" smtClean="0">
                <a:latin typeface="Courier New" pitchFamily="49" charset="0"/>
              </a:rPr>
              <a:t>accept()</a:t>
            </a:r>
            <a:r>
              <a:rPr lang="en-US" altLang="en-US" smtClean="0"/>
              <a:t> call returns a </a:t>
            </a:r>
            <a:r>
              <a:rPr lang="en-US" altLang="en-US" b="1" i="1" smtClean="0"/>
              <a:t>new</a:t>
            </a:r>
            <a:r>
              <a:rPr lang="en-US" altLang="en-US" smtClean="0"/>
              <a:t> socket that the server can use to send data across this particular connection..</a:t>
            </a:r>
          </a:p>
          <a:p>
            <a:endParaRPr lang="en-US" altLang="en-US" smtClean="0"/>
          </a:p>
          <a:p>
            <a:r>
              <a:rPr lang="en-US" altLang="en-US" smtClean="0"/>
              <a:t>The two parties then exchange data using </a:t>
            </a:r>
            <a:r>
              <a:rPr lang="en-US" altLang="en-US" b="1" smtClean="0">
                <a:latin typeface="Courier New" pitchFamily="49" charset="0"/>
              </a:rPr>
              <a:t>read()</a:t>
            </a:r>
            <a:r>
              <a:rPr lang="en-US" altLang="en-US" i="1" smtClean="0"/>
              <a:t> </a:t>
            </a:r>
            <a:r>
              <a:rPr lang="en-US" altLang="en-US" smtClean="0"/>
              <a:t>and </a:t>
            </a:r>
            <a:r>
              <a:rPr lang="en-US" altLang="en-US" b="1" smtClean="0">
                <a:latin typeface="Courier New" pitchFamily="49" charset="0"/>
              </a:rPr>
              <a:t>write()</a:t>
            </a:r>
            <a:r>
              <a:rPr lang="en-US" altLang="en-US" smtClean="0"/>
              <a:t> calls.</a:t>
            </a:r>
          </a:p>
          <a:p>
            <a:endParaRPr lang="en-US" altLang="en-US" smtClean="0"/>
          </a:p>
          <a:p>
            <a:r>
              <a:rPr lang="en-US" altLang="en-US" smtClean="0"/>
              <a:t>The major limitation of this structure is the non-overlapped nature of the request handling in the server. Theoretically it's possible for the server to use its original socket to listen for further requests while the current request is being handled, but that isn't shown here. You will learn how to overcome this limitation using standard library classes.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47107"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47108"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47109" name="Rectangle 7"/>
          <p:cNvSpPr>
            <a:spLocks noGrp="1" noChangeArrowheads="1"/>
          </p:cNvSpPr>
          <p:nvPr>
            <p:ph type="sldNum" sz="quarter" idx="5"/>
          </p:nvPr>
        </p:nvSpPr>
        <p:spPr>
          <a:noFill/>
          <a:ln>
            <a:miter lim="800000"/>
            <a:headEnd/>
            <a:tailEnd/>
          </a:ln>
        </p:spPr>
        <p:txBody>
          <a:bodyPr/>
          <a:lstStyle/>
          <a:p>
            <a:fld id="{9D46830C-07DF-44DA-8A19-FF8632BF1EE3}" type="slidenum">
              <a:rPr lang="en-US" altLang="en-US"/>
              <a:pPr/>
              <a:t>40</a:t>
            </a:fld>
            <a:endParaRPr lang="en-US" altLang="en-US"/>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noFill/>
        </p:spPr>
        <p:txBody>
          <a:bodyPr/>
          <a:lstStyle/>
          <a:p>
            <a:r>
              <a:rPr lang="en-US" altLang="en-US" smtClean="0"/>
              <a:t>Connection-oriented servers are a little more complex because the connection allows clients and servers to interact across multiple </a:t>
            </a:r>
            <a:r>
              <a:rPr lang="en-US" altLang="en-US" b="1" smtClean="0">
                <a:latin typeface="Courier New" pitchFamily="49" charset="0"/>
              </a:rPr>
              <a:t>send()</a:t>
            </a:r>
            <a:r>
              <a:rPr lang="en-US" altLang="en-US" smtClean="0"/>
              <a:t> and </a:t>
            </a:r>
            <a:r>
              <a:rPr lang="en-US" altLang="en-US" b="1" smtClean="0">
                <a:latin typeface="Courier New" pitchFamily="49" charset="0"/>
              </a:rPr>
              <a:t>recv()</a:t>
            </a:r>
            <a:r>
              <a:rPr lang="en-US" altLang="en-US" smtClean="0"/>
              <a:t> calls.</a:t>
            </a:r>
          </a:p>
          <a:p>
            <a:endParaRPr lang="en-US" altLang="en-US" smtClean="0"/>
          </a:p>
          <a:p>
            <a:r>
              <a:rPr lang="en-US" altLang="en-US" smtClean="0"/>
              <a:t>The server blocks in </a:t>
            </a:r>
            <a:r>
              <a:rPr lang="en-US" altLang="en-US" b="1" smtClean="0">
                <a:latin typeface="Courier New" pitchFamily="49" charset="0"/>
              </a:rPr>
              <a:t>accept()</a:t>
            </a:r>
            <a:r>
              <a:rPr lang="en-US" altLang="en-US" b="1" i="1" smtClean="0"/>
              <a:t> </a:t>
            </a:r>
            <a:r>
              <a:rPr lang="en-US" altLang="en-US" smtClean="0"/>
              <a:t>until a server connects. The return value from </a:t>
            </a:r>
            <a:r>
              <a:rPr lang="en-US" altLang="en-US" b="1" i="1" smtClean="0">
                <a:latin typeface="Courier New" pitchFamily="49" charset="0"/>
              </a:rPr>
              <a:t>accept()</a:t>
            </a:r>
            <a:r>
              <a:rPr lang="en-US" altLang="en-US" smtClean="0"/>
              <a:t> is a tuple consisting of a socket and the client address (which is the usual (address, port) tuple).</a:t>
            </a:r>
          </a:p>
          <a:p>
            <a:endParaRPr lang="en-US" altLang="en-US" smtClean="0"/>
          </a:p>
          <a:p>
            <a:r>
              <a:rPr lang="en-US" altLang="en-US" smtClean="0"/>
              <a:t>The server can, if it chooses, use multitasking techniques such as creating a new thread or forking a new process to allow it to handle several concurrent connections. Either solution allows the connection to be processed while the main control loop returns to execute another </a:t>
            </a:r>
            <a:r>
              <a:rPr lang="en-US" altLang="en-US" b="1" smtClean="0">
                <a:latin typeface="Courier New" pitchFamily="49" charset="0"/>
              </a:rPr>
              <a:t>accept()</a:t>
            </a:r>
            <a:r>
              <a:rPr lang="en-US" altLang="en-US" smtClean="0"/>
              <a:t> and deal with the next client connection.</a:t>
            </a:r>
          </a:p>
          <a:p>
            <a:endParaRPr lang="en-US" altLang="en-US" smtClean="0"/>
          </a:p>
          <a:p>
            <a:r>
              <a:rPr lang="en-US" altLang="en-US" smtClean="0"/>
              <a:t>Since each connection generates a new server-side socket there is no conflict between the different conversations, and the server can continue to use the </a:t>
            </a:r>
            <a:r>
              <a:rPr lang="en-US" altLang="en-US" b="1" smtClean="0">
                <a:latin typeface="Courier New" pitchFamily="49" charset="0"/>
              </a:rPr>
              <a:t>listen()</a:t>
            </a:r>
            <a:r>
              <a:rPr lang="en-US" altLang="en-US" smtClean="0"/>
              <a:t>ing socket to listen for incoming connections while it serves already-connected clients.</a:t>
            </a:r>
          </a:p>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49155"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49156"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49157" name="Rectangle 7"/>
          <p:cNvSpPr>
            <a:spLocks noGrp="1" noChangeArrowheads="1"/>
          </p:cNvSpPr>
          <p:nvPr>
            <p:ph type="sldNum" sz="quarter" idx="5"/>
          </p:nvPr>
        </p:nvSpPr>
        <p:spPr>
          <a:noFill/>
          <a:ln>
            <a:miter lim="800000"/>
            <a:headEnd/>
            <a:tailEnd/>
          </a:ln>
        </p:spPr>
        <p:txBody>
          <a:bodyPr/>
          <a:lstStyle/>
          <a:p>
            <a:fld id="{6791F293-BEBC-47B7-B3CE-7BF1FB51F1CF}" type="slidenum">
              <a:rPr lang="en-US" altLang="en-US"/>
              <a:pPr/>
              <a:t>41</a:t>
            </a:fld>
            <a:endParaRPr lang="en-US" altLang="en-US"/>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a:noFill/>
        </p:spPr>
        <p:txBody>
          <a:bodyPr/>
          <a:lstStyle/>
          <a:p>
            <a:r>
              <a:rPr lang="en-US" altLang="en-US" smtClean="0"/>
              <a:t>This very simple client just sends a single message and receives a single response.</a:t>
            </a:r>
          </a:p>
          <a:p>
            <a:endParaRPr lang="en-US" altLang="en-US" smtClean="0"/>
          </a:p>
          <a:p>
            <a:r>
              <a:rPr lang="en-US" altLang="en-US" smtClean="0"/>
              <a:t>More typical code will send a request and use its understanding of the application protocol to determine when the response to that request has been completed.</a:t>
            </a:r>
          </a:p>
          <a:p>
            <a:endParaRPr lang="en-US" altLang="en-US" smtClean="0"/>
          </a:p>
          <a:p>
            <a:r>
              <a:rPr lang="en-US" altLang="en-US" smtClean="0"/>
              <a:t>Protocols like HTTP 1.0 use a separate connection for each request. Protocols like telnet can exchange thousands of messages before the connection is closed, and the code tends to be more complex iin that case.</a:t>
            </a:r>
          </a:p>
          <a:p>
            <a:endParaRPr lang="en-US" altLang="en-US" smtClean="0"/>
          </a:p>
          <a:p>
            <a:r>
              <a:rPr lang="en-US" altLang="en-US" smtClean="0"/>
              <a:t>Under normal circumstances a </a:t>
            </a:r>
            <a:r>
              <a:rPr lang="en-US" altLang="en-US" b="1" smtClean="0">
                <a:latin typeface="Courier New" pitchFamily="49" charset="0"/>
              </a:rPr>
              <a:t>recv()</a:t>
            </a:r>
            <a:r>
              <a:rPr lang="en-US" altLang="en-US" smtClean="0"/>
              <a:t> call guarantees that at least one byte of data will be returned. When a program seems the empty string (zero bytes) returned from the </a:t>
            </a:r>
            <a:r>
              <a:rPr lang="en-US" altLang="en-US" b="1" smtClean="0">
                <a:latin typeface="Courier New" pitchFamily="49" charset="0"/>
              </a:rPr>
              <a:t>recv()</a:t>
            </a:r>
            <a:r>
              <a:rPr lang="en-US" altLang="en-US" smtClean="0"/>
              <a:t> it knows that the other end has terminated the connection by calling </a:t>
            </a:r>
            <a:r>
              <a:rPr lang="en-US" altLang="en-US" b="1" smtClean="0">
                <a:latin typeface="Courier New" pitchFamily="49" charset="0"/>
              </a:rPr>
              <a:t>close()</a:t>
            </a:r>
            <a:r>
              <a:rPr lang="en-US" altLang="en-US" smtClean="0"/>
              <a:t> on its socket.</a:t>
            </a:r>
          </a:p>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51203"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51204"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51205" name="Rectangle 7"/>
          <p:cNvSpPr>
            <a:spLocks noGrp="1" noChangeArrowheads="1"/>
          </p:cNvSpPr>
          <p:nvPr>
            <p:ph type="sldNum" sz="quarter" idx="5"/>
          </p:nvPr>
        </p:nvSpPr>
        <p:spPr>
          <a:noFill/>
          <a:ln>
            <a:miter lim="800000"/>
            <a:headEnd/>
            <a:tailEnd/>
          </a:ln>
        </p:spPr>
        <p:txBody>
          <a:bodyPr/>
          <a:lstStyle/>
          <a:p>
            <a:fld id="{FFBB9B0E-95CF-4FB8-AEF5-BD5003587478}" type="slidenum">
              <a:rPr lang="en-US" altLang="en-US"/>
              <a:pPr/>
              <a:t>42</a:t>
            </a:fld>
            <a:endParaRPr lang="en-US" altLang="en-US"/>
          </a:p>
        </p:txBody>
      </p:sp>
      <p:sp>
        <p:nvSpPr>
          <p:cNvPr id="51206" name="Rectangle 2"/>
          <p:cNvSpPr>
            <a:spLocks noGrp="1" noRot="1" noChangeAspect="1" noChangeArrowheads="1" noTextEdit="1"/>
          </p:cNvSpPr>
          <p:nvPr>
            <p:ph type="sldImg"/>
          </p:nvPr>
        </p:nvSpPr>
        <p:spPr>
          <a:ln/>
        </p:spPr>
      </p:sp>
      <p:sp>
        <p:nvSpPr>
          <p:cNvPr id="51207" name="Rectangle 3"/>
          <p:cNvSpPr>
            <a:spLocks noGrp="1" noChangeArrowheads="1"/>
          </p:cNvSpPr>
          <p:nvPr>
            <p:ph type="body" idx="1"/>
          </p:nvPr>
        </p:nvSpPr>
        <p:spPr>
          <a:noFill/>
        </p:spPr>
        <p:txBody>
          <a:bodyPr/>
          <a:lstStyle/>
          <a:p>
            <a:r>
              <a:rPr lang="en-US" altLang="en-US" smtClean="0"/>
              <a:t>Although there is no formal presentation layer in the TCP/IP suite, certain data types are so commonly interchanged that it is useful to be able to transmit them in network-neutral format. This makes it easy for little-endian and big-endian machines to communicate with each other.</a:t>
            </a:r>
          </a:p>
          <a:p>
            <a:endParaRPr lang="en-US" altLang="en-US" smtClean="0"/>
          </a:p>
          <a:p>
            <a:r>
              <a:rPr lang="en-US" altLang="en-US" i="1" smtClean="0"/>
              <a:t>l</a:t>
            </a:r>
            <a:r>
              <a:rPr lang="en-US" altLang="en-US" smtClean="0"/>
              <a:t> stands for </a:t>
            </a:r>
            <a:r>
              <a:rPr lang="en-US" altLang="en-US" i="1" smtClean="0"/>
              <a:t>long</a:t>
            </a:r>
            <a:r>
              <a:rPr lang="en-US" altLang="en-US" smtClean="0"/>
              <a:t>, a 32-bit value, and </a:t>
            </a:r>
            <a:r>
              <a:rPr lang="en-US" altLang="en-US" i="1" smtClean="0"/>
              <a:t>s</a:t>
            </a:r>
            <a:r>
              <a:rPr lang="en-US" altLang="en-US" smtClean="0"/>
              <a:t> signifies a 16-bit </a:t>
            </a:r>
            <a:r>
              <a:rPr lang="en-US" altLang="en-US" i="1" smtClean="0"/>
              <a:t>short</a:t>
            </a:r>
            <a:r>
              <a:rPr lang="en-US" altLang="en-US" smtClean="0"/>
              <a:t>.</a:t>
            </a:r>
            <a:endParaRPr lang="en-US" altLang="en-US" i="1" smtClean="0"/>
          </a:p>
          <a:p>
            <a:endParaRPr lang="en-US" altLang="en-US" smtClean="0"/>
          </a:p>
          <a:p>
            <a:r>
              <a:rPr lang="en-US" altLang="en-US" smtClean="0"/>
              <a:t>If you need to communicate IP addresses as a part of your application, the </a:t>
            </a:r>
            <a:r>
              <a:rPr lang="en-US" altLang="en-US" b="1" smtClean="0">
                <a:latin typeface="Courier New" pitchFamily="49" charset="0"/>
              </a:rPr>
              <a:t>inet_*()</a:t>
            </a:r>
            <a:r>
              <a:rPr lang="en-US" altLang="en-US" smtClean="0"/>
              <a:t> functions allow you to do so efficiently.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53251"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53252"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53253" name="Rectangle 7"/>
          <p:cNvSpPr>
            <a:spLocks noGrp="1" noChangeArrowheads="1"/>
          </p:cNvSpPr>
          <p:nvPr>
            <p:ph type="sldNum" sz="quarter" idx="5"/>
          </p:nvPr>
        </p:nvSpPr>
        <p:spPr>
          <a:noFill/>
          <a:ln>
            <a:miter lim="800000"/>
            <a:headEnd/>
            <a:tailEnd/>
          </a:ln>
        </p:spPr>
        <p:txBody>
          <a:bodyPr/>
          <a:lstStyle/>
          <a:p>
            <a:fld id="{8017B9D6-0D06-4F97-9EE7-96994EA63198}" type="slidenum">
              <a:rPr lang="en-US" altLang="en-US"/>
              <a:pPr/>
              <a:t>43</a:t>
            </a:fld>
            <a:endParaRPr lang="en-US" altLang="en-US"/>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noFill/>
        </p:spPr>
        <p:txBody>
          <a:bodyPr/>
          <a:lstStyle/>
          <a:p>
            <a:r>
              <a:rPr lang="en-US" altLang="en-US" dirty="0" smtClean="0"/>
              <a:t>These utility functions are useful ways to access the domain name of the host your are running on, and other DNS services.</a:t>
            </a:r>
          </a:p>
          <a:p>
            <a:endParaRPr lang="en-US" altLang="en-US" dirty="0" smtClean="0"/>
          </a:p>
          <a:p>
            <a:r>
              <a:rPr lang="en-US" altLang="en-US" dirty="0" smtClean="0"/>
              <a:t>A typical use would be as follows:</a:t>
            </a:r>
          </a:p>
          <a:p>
            <a:endParaRPr lang="en-US" altLang="en-US" dirty="0" smtClean="0"/>
          </a:p>
          <a:p>
            <a:r>
              <a:rPr lang="en-US" altLang="en-US" b="1" dirty="0" smtClean="0">
                <a:latin typeface="Courier New" pitchFamily="49" charset="0"/>
              </a:rPr>
              <a:t>&gt;&gt;&gt; import socket</a:t>
            </a:r>
          </a:p>
          <a:p>
            <a:r>
              <a:rPr lang="en-US" altLang="en-US" b="1" dirty="0" smtClean="0">
                <a:latin typeface="Courier New" pitchFamily="49" charset="0"/>
              </a:rPr>
              <a:t>&gt;&gt;&gt; </a:t>
            </a:r>
            <a:r>
              <a:rPr lang="en-US" altLang="en-US" b="1" dirty="0" err="1" smtClean="0">
                <a:latin typeface="Courier New" pitchFamily="49" charset="0"/>
              </a:rPr>
              <a:t>socket.gethostbyaddr</a:t>
            </a:r>
            <a:r>
              <a:rPr lang="en-US" altLang="en-US" b="1" dirty="0" smtClean="0">
                <a:latin typeface="Courier New" pitchFamily="49" charset="0"/>
              </a:rPr>
              <a:t>("10.0.0.10")</a:t>
            </a:r>
          </a:p>
          <a:p>
            <a:r>
              <a:rPr lang="en-US" altLang="en-US" b="1" dirty="0" smtClean="0">
                <a:latin typeface="Courier New" pitchFamily="49" charset="0"/>
              </a:rPr>
              <a:t>('prom01.holdenweb.com', [], ['10.0.0.10'])</a:t>
            </a:r>
          </a:p>
          <a:p>
            <a:endParaRPr lang="en-US" altLang="en-US" dirty="0" smtClean="0"/>
          </a:p>
          <a:p>
            <a:r>
              <a:rPr lang="en-US" altLang="en-US" dirty="0" smtClean="0"/>
              <a:t>This shows interactive use of the Python interpreter, which is handy for debugging purposes. If you simply enter an expression, the interpreter prints out the resulting value.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55299"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55300"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55301" name="Rectangle 7"/>
          <p:cNvSpPr>
            <a:spLocks noGrp="1" noChangeArrowheads="1"/>
          </p:cNvSpPr>
          <p:nvPr>
            <p:ph type="sldNum" sz="quarter" idx="5"/>
          </p:nvPr>
        </p:nvSpPr>
        <p:spPr>
          <a:noFill/>
          <a:ln>
            <a:miter lim="800000"/>
            <a:headEnd/>
            <a:tailEnd/>
          </a:ln>
        </p:spPr>
        <p:txBody>
          <a:bodyPr/>
          <a:lstStyle/>
          <a:p>
            <a:fld id="{A3BE59C9-3920-4620-8917-A504AF40F046}" type="slidenum">
              <a:rPr lang="en-US" altLang="en-US"/>
              <a:pPr/>
              <a:t>44</a:t>
            </a:fld>
            <a:endParaRPr lang="en-US" altLang="en-US"/>
          </a:p>
        </p:txBody>
      </p:sp>
      <p:sp>
        <p:nvSpPr>
          <p:cNvPr id="55302" name="Rectangle 2"/>
          <p:cNvSpPr>
            <a:spLocks noGrp="1" noRot="1" noChangeAspect="1" noChangeArrowheads="1" noTextEdit="1"/>
          </p:cNvSpPr>
          <p:nvPr>
            <p:ph type="sldImg"/>
          </p:nvPr>
        </p:nvSpPr>
        <p:spPr>
          <a:ln/>
        </p:spPr>
      </p:sp>
      <p:sp>
        <p:nvSpPr>
          <p:cNvPr id="55303" name="Rectangle 3"/>
          <p:cNvSpPr>
            <a:spLocks noGrp="1" noChangeArrowheads="1"/>
          </p:cNvSpPr>
          <p:nvPr>
            <p:ph type="body" idx="1"/>
          </p:nvPr>
        </p:nvSpPr>
        <p:spPr>
          <a:noFill/>
        </p:spPr>
        <p:txBody>
          <a:bodyPr/>
          <a:lstStyle/>
          <a:p>
            <a:r>
              <a:rPr lang="en-US" altLang="en-US" smtClean="0"/>
              <a:t>Sometimes if the protocol involves variable-length strings it's easier to use the file-based functions like </a:t>
            </a:r>
            <a:r>
              <a:rPr lang="en-US" altLang="en-US" b="1" smtClean="0">
                <a:latin typeface="Courier New" pitchFamily="49" charset="0"/>
              </a:rPr>
              <a:t>readline()</a:t>
            </a:r>
            <a:r>
              <a:rPr lang="en-US" altLang="en-US" smtClean="0"/>
              <a:t> and </a:t>
            </a:r>
            <a:r>
              <a:rPr lang="en-US" altLang="en-US" b="1" smtClean="0">
                <a:latin typeface="Courier New" pitchFamily="49" charset="0"/>
              </a:rPr>
              <a:t>write()</a:t>
            </a:r>
            <a:r>
              <a:rPr lang="en-US" altLang="en-US" smtClean="0"/>
              <a:t> to handle I/O.</a:t>
            </a:r>
          </a:p>
          <a:p>
            <a:endParaRPr lang="en-US" altLang="en-US" smtClean="0"/>
          </a:p>
          <a:p>
            <a:r>
              <a:rPr lang="en-US" altLang="en-US" smtClean="0"/>
              <a:t>Calling </a:t>
            </a:r>
            <a:r>
              <a:rPr lang="en-US" altLang="en-US" b="1" smtClean="0">
                <a:latin typeface="Courier New" pitchFamily="49" charset="0"/>
              </a:rPr>
              <a:t>s.makefile()</a:t>
            </a:r>
            <a:r>
              <a:rPr lang="en-US" altLang="en-US" smtClean="0"/>
              <a:t> on a socket </a:t>
            </a:r>
            <a:r>
              <a:rPr lang="en-US" altLang="en-US" b="1" smtClean="0">
                <a:latin typeface="Courier New" pitchFamily="49" charset="0"/>
              </a:rPr>
              <a:t>s</a:t>
            </a:r>
            <a:r>
              <a:rPr lang="en-US" altLang="en-US" smtClean="0"/>
              <a:t> yields an object sufficiently "file-like" that it allows you to write your programs in this more familiar style. Otherwise it's sometimes necessary to assemble input strings from a sequence of </a:t>
            </a:r>
            <a:r>
              <a:rPr lang="en-US" altLang="en-US" b="1" smtClean="0">
                <a:latin typeface="Courier New" pitchFamily="49" charset="0"/>
              </a:rPr>
              <a:t>recv()</a:t>
            </a:r>
            <a:r>
              <a:rPr lang="en-US" altLang="en-US" smtClean="0"/>
              <a:t> calls, and add line terminators to the strings you pass to </a:t>
            </a:r>
            <a:r>
              <a:rPr lang="en-US" altLang="en-US" b="1" smtClean="0">
                <a:latin typeface="Courier New" pitchFamily="49" charset="0"/>
              </a:rPr>
              <a:t>send()</a:t>
            </a:r>
            <a:r>
              <a:rPr lang="en-US" altLang="en-US" smtClean="0"/>
              <a:t>.</a:t>
            </a:r>
          </a:p>
          <a:p>
            <a:endParaRPr lang="en-US" altLang="en-US" smtClean="0"/>
          </a:p>
          <a:p>
            <a:r>
              <a:rPr lang="en-US" altLang="en-US" smtClean="0"/>
              <a:t>The socket-based file object can be closed without closing the underlying  socket.</a:t>
            </a:r>
          </a:p>
          <a:p>
            <a:endParaRPr lang="en-US" altLang="en-US" smtClean="0"/>
          </a:p>
          <a:p>
            <a:r>
              <a:rPr lang="en-US" altLang="en-US" smtClean="0"/>
              <a:t>This paradigm also makes it easier to adapt existing code, written to handle files, to network applications.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17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57347"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57348"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57349" name="Rectangle 7"/>
          <p:cNvSpPr>
            <a:spLocks noGrp="1" noChangeArrowheads="1"/>
          </p:cNvSpPr>
          <p:nvPr>
            <p:ph type="sldNum" sz="quarter" idx="5"/>
          </p:nvPr>
        </p:nvSpPr>
        <p:spPr>
          <a:noFill/>
          <a:ln>
            <a:miter lim="800000"/>
            <a:headEnd/>
            <a:tailEnd/>
          </a:ln>
        </p:spPr>
        <p:txBody>
          <a:bodyPr/>
          <a:lstStyle/>
          <a:p>
            <a:fld id="{C4965113-9C7E-49F0-80CC-8E1AF64E02FB}" type="slidenum">
              <a:rPr lang="en-US" altLang="en-US"/>
              <a:pPr/>
              <a:t>45</a:t>
            </a:fld>
            <a:endParaRPr lang="en-US" altLang="en-US"/>
          </a:p>
        </p:txBody>
      </p:sp>
      <p:sp>
        <p:nvSpPr>
          <p:cNvPr id="57350" name="Rectangle 2"/>
          <p:cNvSpPr>
            <a:spLocks noGrp="1" noRot="1" noChangeAspect="1" noChangeArrowheads="1" noTextEdit="1"/>
          </p:cNvSpPr>
          <p:nvPr>
            <p:ph type="sldImg"/>
          </p:nvPr>
        </p:nvSpPr>
        <p:spPr>
          <a:ln/>
        </p:spPr>
      </p:sp>
      <p:sp>
        <p:nvSpPr>
          <p:cNvPr id="57351" name="Rectangle 3"/>
          <p:cNvSpPr>
            <a:spLocks noGrp="1" noChangeArrowheads="1"/>
          </p:cNvSpPr>
          <p:nvPr>
            <p:ph type="body" idx="1"/>
          </p:nvPr>
        </p:nvSpPr>
        <p:spPr>
          <a:noFill/>
        </p:spPr>
        <p:txBody>
          <a:bodyPr/>
          <a:lstStyle/>
          <a:p>
            <a:r>
              <a:rPr lang="en-US" altLang="en-US" smtClean="0"/>
              <a:t>Mostly we are concerned with IP v4 sockets and the related services, although IPv6 is coming.</a:t>
            </a:r>
          </a:p>
          <a:p>
            <a:endParaRPr lang="en-US" altLang="en-US" smtClean="0"/>
          </a:p>
          <a:p>
            <a:r>
              <a:rPr lang="en-US" altLang="en-US" smtClean="0"/>
              <a:t>Unix named pipes are available if you need them, and work in more or less the same  ways as the IP version 4 sockets.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59395"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59396"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59397" name="Rectangle 7"/>
          <p:cNvSpPr>
            <a:spLocks noGrp="1" noChangeArrowheads="1"/>
          </p:cNvSpPr>
          <p:nvPr>
            <p:ph type="sldNum" sz="quarter" idx="5"/>
          </p:nvPr>
        </p:nvSpPr>
        <p:spPr>
          <a:noFill/>
          <a:ln>
            <a:miter lim="800000"/>
            <a:headEnd/>
            <a:tailEnd/>
          </a:ln>
        </p:spPr>
        <p:txBody>
          <a:bodyPr/>
          <a:lstStyle/>
          <a:p>
            <a:fld id="{5A631AD8-C2ED-413C-8C90-879D7B02B136}" type="slidenum">
              <a:rPr lang="en-US" altLang="en-US"/>
              <a:pPr/>
              <a:t>46</a:t>
            </a:fld>
            <a:endParaRPr lang="en-US" altLang="en-US"/>
          </a:p>
        </p:txBody>
      </p:sp>
      <p:sp>
        <p:nvSpPr>
          <p:cNvPr id="59398" name="Rectangle 2"/>
          <p:cNvSpPr>
            <a:spLocks noGrp="1" noRot="1" noChangeAspect="1" noChangeArrowheads="1" noTextEdit="1"/>
          </p:cNvSpPr>
          <p:nvPr>
            <p:ph type="sldImg"/>
          </p:nvPr>
        </p:nvSpPr>
        <p:spPr>
          <a:ln/>
        </p:spPr>
      </p:sp>
      <p:sp>
        <p:nvSpPr>
          <p:cNvPr id="59399" name="Rectangle 3"/>
          <p:cNvSpPr>
            <a:spLocks noGrp="1" noChangeArrowheads="1"/>
          </p:cNvSpPr>
          <p:nvPr>
            <p:ph type="body" idx="1"/>
          </p:nvPr>
        </p:nvSpPr>
        <p:spPr>
          <a:noFill/>
        </p:spPr>
        <p:txBody>
          <a:bodyPr/>
          <a:lstStyle/>
          <a:p>
            <a:r>
              <a:rPr lang="en-US" altLang="en-US" smtClean="0"/>
              <a:t>Most of the services we are interested in will be TCP-based, and therefore use SOCK_STREAM sockets. We do look briefly at SOCK_DGRAM sockets. SOCK_RAW sockets have been the basis of (for example) </a:t>
            </a:r>
            <a:r>
              <a:rPr lang="en-US" altLang="en-US" b="1" smtClean="0"/>
              <a:t>ping</a:t>
            </a:r>
            <a:r>
              <a:rPr lang="en-US" altLang="en-US" smtClean="0"/>
              <a:t> programs to generate and handle ICMP traffic, but this is beyond the scope of this presentation.</a:t>
            </a:r>
          </a:p>
          <a:p>
            <a:endParaRPr lang="en-US" altLang="en-US" smtClean="0"/>
          </a:p>
          <a:p>
            <a:r>
              <a:rPr lang="en-US" altLang="en-US" smtClean="0"/>
              <a:t>Still. It's always useful to know that you can get access to the network hardware if you need it – most times you don't, but typically when you need such access you </a:t>
            </a:r>
            <a:r>
              <a:rPr lang="en-US" altLang="en-US" i="1" smtClean="0"/>
              <a:t>really</a:t>
            </a:r>
            <a:r>
              <a:rPr lang="en-US" altLang="en-US" smtClean="0"/>
              <a:t> need it.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61443"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61444"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61445" name="Rectangle 7"/>
          <p:cNvSpPr>
            <a:spLocks noGrp="1" noChangeArrowheads="1"/>
          </p:cNvSpPr>
          <p:nvPr>
            <p:ph type="sldNum" sz="quarter" idx="5"/>
          </p:nvPr>
        </p:nvSpPr>
        <p:spPr>
          <a:noFill/>
          <a:ln>
            <a:miter lim="800000"/>
            <a:headEnd/>
            <a:tailEnd/>
          </a:ln>
        </p:spPr>
        <p:txBody>
          <a:bodyPr/>
          <a:lstStyle/>
          <a:p>
            <a:fld id="{3DCB79EC-F35F-409A-97ED-2D88C92A004A}" type="slidenum">
              <a:rPr lang="en-US" altLang="en-US"/>
              <a:pPr/>
              <a:t>47</a:t>
            </a:fld>
            <a:endParaRPr lang="en-US" altLang="en-US"/>
          </a:p>
        </p:txBody>
      </p:sp>
      <p:sp>
        <p:nvSpPr>
          <p:cNvPr id="61446" name="Rectangle 2"/>
          <p:cNvSpPr>
            <a:spLocks noGrp="1" noRot="1" noChangeAspect="1" noChangeArrowheads="1" noTextEdit="1"/>
          </p:cNvSpPr>
          <p:nvPr>
            <p:ph type="sldImg"/>
          </p:nvPr>
        </p:nvSpPr>
        <p:spPr>
          <a:ln/>
        </p:spPr>
      </p:sp>
      <p:sp>
        <p:nvSpPr>
          <p:cNvPr id="61447" name="Rectangle 3"/>
          <p:cNvSpPr>
            <a:spLocks noGrp="1" noChangeArrowheads="1"/>
          </p:cNvSpPr>
          <p:nvPr>
            <p:ph type="body" idx="1"/>
          </p:nvPr>
        </p:nvSpPr>
        <p:spPr>
          <a:noFill/>
        </p:spPr>
        <p:txBody>
          <a:bodyPr/>
          <a:lstStyle/>
          <a:p>
            <a:r>
              <a:rPr lang="en-US" altLang="en-US" smtClean="0"/>
              <a:t>A big problem with network programming is: what do you do when the expected responses aren't received?</a:t>
            </a:r>
          </a:p>
          <a:p>
            <a:endParaRPr lang="en-US" altLang="en-US" smtClean="0"/>
          </a:p>
          <a:p>
            <a:r>
              <a:rPr lang="en-US" altLang="en-US" smtClean="0"/>
              <a:t>In the case of TCP connection attempts, if no reply is received to the initial connection attempt it isn't unusual for the adaptive timeout to keep retrying at exponentially larger intervals, with the result that no exception occurs for over an hour. UDP sockets will hang indefinitely if they are awaiting a message that somehow gets lost, or is never transmitted.</a:t>
            </a:r>
          </a:p>
          <a:p>
            <a:endParaRPr lang="en-US" altLang="en-US" smtClean="0"/>
          </a:p>
          <a:p>
            <a:r>
              <a:rPr lang="en-US" altLang="en-US" smtClean="0"/>
              <a:t>Timeouts are therefore a valuable way to ensure that failures are detected in a timely manner. </a:t>
            </a:r>
          </a:p>
          <a:p>
            <a:r>
              <a:rPr lang="en-US" altLang="en-US" smtClean="0"/>
              <a:t> </a:t>
            </a:r>
            <a:endParaRPr lang="en-US" altLang="en-US" smtClean="0">
              <a:sym typeface="Wingdings" pitchFamily="2" charset="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miter lim="800000"/>
            <a:headEnd/>
            <a:tailEnd/>
          </a:ln>
        </p:spPr>
        <p:txBody>
          <a:bodyPr/>
          <a:lstStyle/>
          <a:p>
            <a:r>
              <a:rPr lang="en-US" altLang="en-US" smtClean="0"/>
              <a:t>Python Network Programming</a:t>
            </a:r>
          </a:p>
        </p:txBody>
      </p:sp>
      <p:sp>
        <p:nvSpPr>
          <p:cNvPr id="63491" name="Rectangle 3"/>
          <p:cNvSpPr>
            <a:spLocks noGrp="1" noChangeArrowheads="1"/>
          </p:cNvSpPr>
          <p:nvPr>
            <p:ph type="dt" sz="quarter" idx="1"/>
          </p:nvPr>
        </p:nvSpPr>
        <p:spPr>
          <a:noFill/>
          <a:ln>
            <a:miter lim="800000"/>
            <a:headEnd/>
            <a:tailEnd/>
          </a:ln>
        </p:spPr>
        <p:txBody>
          <a:bodyPr/>
          <a:lstStyle/>
          <a:p>
            <a:r>
              <a:rPr lang="en-US" altLang="en-US" smtClean="0"/>
              <a:t>LinuxWorld, New York, January 20, 2004</a:t>
            </a:r>
          </a:p>
        </p:txBody>
      </p:sp>
      <p:sp>
        <p:nvSpPr>
          <p:cNvPr id="63492" name="Rectangle 6"/>
          <p:cNvSpPr>
            <a:spLocks noGrp="1" noChangeArrowheads="1"/>
          </p:cNvSpPr>
          <p:nvPr>
            <p:ph type="ftr" sz="quarter" idx="4"/>
          </p:nvPr>
        </p:nvSpPr>
        <p:spPr>
          <a:noFill/>
          <a:ln>
            <a:miter lim="800000"/>
            <a:headEnd/>
            <a:tailEnd/>
          </a:ln>
        </p:spPr>
        <p:txBody>
          <a:bodyPr/>
          <a:lstStyle/>
          <a:p>
            <a:r>
              <a:rPr lang="en-US" altLang="en-US" smtClean="0"/>
              <a:t>Steve Holden, Holden Web LLC</a:t>
            </a:r>
          </a:p>
        </p:txBody>
      </p:sp>
      <p:sp>
        <p:nvSpPr>
          <p:cNvPr id="63493" name="Rectangle 7"/>
          <p:cNvSpPr>
            <a:spLocks noGrp="1" noChangeArrowheads="1"/>
          </p:cNvSpPr>
          <p:nvPr>
            <p:ph type="sldNum" sz="quarter" idx="5"/>
          </p:nvPr>
        </p:nvSpPr>
        <p:spPr>
          <a:noFill/>
          <a:ln>
            <a:miter lim="800000"/>
            <a:headEnd/>
            <a:tailEnd/>
          </a:ln>
        </p:spPr>
        <p:txBody>
          <a:bodyPr/>
          <a:lstStyle/>
          <a:p>
            <a:fld id="{168F6EA9-BFB7-4E0D-AEB2-7BB9209CFB05}" type="slidenum">
              <a:rPr lang="en-US" altLang="en-US"/>
              <a:pPr/>
              <a:t>48</a:t>
            </a:fld>
            <a:endParaRPr lang="en-US" altLang="en-US"/>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p:spPr>
        <p:txBody>
          <a:bodyPr/>
          <a:lstStyle/>
          <a:p>
            <a:r>
              <a:rPr lang="en-US" altLang="en-US" smtClean="0"/>
              <a:t>The </a:t>
            </a:r>
            <a:r>
              <a:rPr lang="en-US" altLang="en-US" b="1" smtClean="0">
                <a:latin typeface="Courier New" pitchFamily="49" charset="0"/>
              </a:rPr>
              <a:t>SocketServer</a:t>
            </a:r>
            <a:r>
              <a:rPr lang="en-US" altLang="en-US" smtClean="0"/>
              <a:t> module is the basis for (among other things) a family of HTTP servers which are also a part of the standard Python library. It offers a framework that allows you to write some quite sophisticated servers, and is very useful for rapid network experimentation. You should be aware, though, that robustness and throughput are both somewhat below professional servers, so you should not make this the basis of production servers unless you are fairly certain the load will be light.</a:t>
            </a:r>
          </a:p>
          <a:p>
            <a:endParaRPr lang="en-US" altLang="en-US" smtClean="0"/>
          </a:p>
          <a:p>
            <a:r>
              <a:rPr lang="en-US" altLang="en-US" smtClean="0"/>
              <a:t>Having said that, the ability to build an experimental server with a (very) few lines of code is invaluable, so </a:t>
            </a:r>
            <a:r>
              <a:rPr lang="en-US" altLang="en-US" b="1" smtClean="0">
                <a:latin typeface="Courier New" pitchFamily="49" charset="0"/>
              </a:rPr>
              <a:t>SocketServer</a:t>
            </a:r>
            <a:r>
              <a:rPr lang="en-US" altLang="en-US" smtClean="0"/>
              <a:t> should definitely be a part of your programming vocabulary if you do a lot of protocol development or similar work. Python's conciseness and readability are a real asset here.</a:t>
            </a:r>
          </a:p>
          <a:p>
            <a:endParaRPr lang="en-US" altLang="en-US" smtClean="0"/>
          </a:p>
          <a:p>
            <a:r>
              <a:rPr lang="en-US" altLang="en-US" smtClean="0"/>
              <a:t>Python's ability to handle multiple inheritance is also useful --  the module lets you add the ability to handle each request in a separate thread or a separate process by adding so-called </a:t>
            </a:r>
            <a:r>
              <a:rPr lang="en-US" altLang="en-US" i="1" smtClean="0"/>
              <a:t>mixin</a:t>
            </a:r>
            <a:r>
              <a:rPr lang="en-US" altLang="en-US" smtClean="0"/>
              <a:t> classes to your server's base classes. This is particularly useful for connection-oriented servers, which would otherwise stall additional clients until an existing session was completely terminated, as we saw in the earlier demonstration.</a:t>
            </a:r>
          </a:p>
          <a:p>
            <a:endParaRPr lang="en-US" altLang="en-US" smtClean="0"/>
          </a:p>
          <a:p>
            <a:r>
              <a:rPr lang="en-US" altLang="en-US" smtClean="0"/>
              <a:t>Creating a server requires several steps. First, you must create a request handler class by subclassing the </a:t>
            </a:r>
            <a:r>
              <a:rPr lang="en-US" altLang="en-US" b="1" smtClean="0"/>
              <a:t>BaseRequestHandler</a:t>
            </a:r>
            <a:r>
              <a:rPr lang="en-US" altLang="en-US" smtClean="0"/>
              <a:t> class and overriding its </a:t>
            </a:r>
            <a:r>
              <a:rPr lang="en-US" altLang="en-US" b="1" smtClean="0"/>
              <a:t>handle() </a:t>
            </a:r>
            <a:r>
              <a:rPr lang="en-US" altLang="en-US" smtClean="0"/>
              <a:t>method; this method will process incoming requests. Second, you must instantiate one of the server classes, passing it the server’s address and the request handler class. Finally, call the </a:t>
            </a:r>
            <a:r>
              <a:rPr lang="en-US" altLang="en-US" b="1" smtClean="0"/>
              <a:t>handle_request()</a:t>
            </a:r>
            <a:r>
              <a:rPr lang="en-US" altLang="en-US" smtClean="0"/>
              <a:t> or </a:t>
            </a:r>
            <a:r>
              <a:rPr lang="en-US" altLang="en-US" b="1" smtClean="0"/>
              <a:t>serve_forever() </a:t>
            </a:r>
            <a:r>
              <a:rPr lang="en-US" altLang="en-US" smtClean="0"/>
              <a:t>method of the server object to process one or many requests.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23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62412B-DED9-1B48-AF4A-14146A918E56}"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A8118-7A28-4DC6-82C4-5DB3B0DFC246}" type="datetimeFigureOut">
              <a:rPr lang="en-IN" smtClean="0"/>
              <a:pPr/>
              <a:t>15-01-2018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1ADD1-6AC3-4738-B69F-41EE5613536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A8118-7A28-4DC6-82C4-5DB3B0DFC246}" type="datetimeFigureOut">
              <a:rPr lang="en-IN" smtClean="0"/>
              <a:pPr/>
              <a:t>15-01-2018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1ADD1-6AC3-4738-B69F-41EE5613536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Socket API motivation, background</a:t>
            </a:r>
          </a:p>
          <a:p>
            <a:r>
              <a:rPr lang="en-US" dirty="0" smtClean="0"/>
              <a:t>Types of sockets (TCP vs. UDP)</a:t>
            </a:r>
          </a:p>
          <a:p>
            <a:r>
              <a:rPr lang="en-US" dirty="0" smtClean="0">
                <a:solidFill>
                  <a:srgbClr val="FF0000"/>
                </a:solidFill>
              </a:rPr>
              <a:t>Elementary API functions</a:t>
            </a:r>
          </a:p>
          <a:p>
            <a:r>
              <a:rPr lang="en-US" dirty="0" smtClean="0"/>
              <a:t>I/O multiplexing</a:t>
            </a:r>
          </a:p>
          <a:p>
            <a:r>
              <a:rPr lang="en-US" dirty="0" smtClean="0"/>
              <a:t>Project 1 – tiny World of </a:t>
            </a:r>
            <a:r>
              <a:rPr lang="en-US" dirty="0" err="1" smtClean="0"/>
              <a:t>Warcraft</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#1 – TCP client-server</a:t>
            </a:r>
            <a:endParaRPr lang="en-US" dirty="0"/>
          </a:p>
        </p:txBody>
      </p:sp>
      <p:sp>
        <p:nvSpPr>
          <p:cNvPr id="3" name="Content Placeholder 2"/>
          <p:cNvSpPr>
            <a:spLocks noGrp="1"/>
          </p:cNvSpPr>
          <p:nvPr>
            <p:ph idx="1"/>
          </p:nvPr>
        </p:nvSpPr>
        <p:spPr>
          <a:xfrm>
            <a:off x="457200" y="1356468"/>
            <a:ext cx="8229600" cy="721611"/>
          </a:xfrm>
        </p:spPr>
        <p:txBody>
          <a:bodyPr/>
          <a:lstStyle/>
          <a:p>
            <a:r>
              <a:rPr lang="en-US" dirty="0" smtClean="0"/>
              <a:t>Sequence of actions</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11</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5" name="TextBox 74"/>
          <p:cNvSpPr txBox="1"/>
          <p:nvPr/>
        </p:nvSpPr>
        <p:spPr>
          <a:xfrm>
            <a:off x="6553200" y="3442635"/>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listen()</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sp>
        <p:nvSpPr>
          <p:cNvPr id="80" name="TextBox 79"/>
          <p:cNvSpPr txBox="1"/>
          <p:nvPr/>
        </p:nvSpPr>
        <p:spPr>
          <a:xfrm>
            <a:off x="6553200" y="4053548"/>
            <a:ext cx="1292842" cy="369332"/>
          </a:xfrm>
          <a:prstGeom prst="rect">
            <a:avLst/>
          </a:prstGeom>
          <a:noFill/>
        </p:spPr>
        <p:txBody>
          <a:bodyPr wrap="none" rtlCol="0">
            <a:spAutoFit/>
          </a:bodyPr>
          <a:lstStyle/>
          <a:p>
            <a:r>
              <a:rPr lang="en-US" b="1" dirty="0" smtClean="0">
                <a:solidFill>
                  <a:srgbClr val="800000"/>
                </a:solidFill>
                <a:latin typeface="Courier New"/>
                <a:cs typeface="Courier New"/>
              </a:rPr>
              <a:t>accept()</a:t>
            </a:r>
            <a:endParaRPr lang="en-US" b="1" dirty="0">
              <a:solidFill>
                <a:srgbClr val="800000"/>
              </a:solidFill>
              <a:latin typeface="Courier New"/>
              <a:cs typeface="Courier New"/>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2" name="Right Brace 81"/>
          <p:cNvSpPr/>
          <p:nvPr/>
        </p:nvSpPr>
        <p:spPr>
          <a:xfrm>
            <a:off x="7846042" y="3813555"/>
            <a:ext cx="338977" cy="793858"/>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TextBox 82"/>
          <p:cNvSpPr txBox="1"/>
          <p:nvPr/>
        </p:nvSpPr>
        <p:spPr>
          <a:xfrm>
            <a:off x="8185112" y="3568916"/>
            <a:ext cx="615553" cy="1118969"/>
          </a:xfrm>
          <a:prstGeom prst="rect">
            <a:avLst/>
          </a:prstGeom>
          <a:noFill/>
        </p:spPr>
        <p:txBody>
          <a:bodyPr vert="vert270" wrap="none" rtlCol="0">
            <a:spAutoFit/>
          </a:bodyPr>
          <a:lstStyle/>
          <a:p>
            <a:r>
              <a:rPr lang="en-US" sz="1400" dirty="0" smtClean="0">
                <a:solidFill>
                  <a:srgbClr val="800000"/>
                </a:solidFill>
              </a:rPr>
              <a:t>Connection</a:t>
            </a:r>
          </a:p>
          <a:p>
            <a:r>
              <a:rPr lang="en-US" sz="1400" dirty="0" smtClean="0">
                <a:solidFill>
                  <a:srgbClr val="800000"/>
                </a:solidFill>
              </a:rPr>
              <a:t>Establishment</a:t>
            </a:r>
            <a:endParaRPr lang="en-US" sz="1400" dirty="0">
              <a:solidFill>
                <a:srgbClr val="800000"/>
              </a:solidFill>
            </a:endParaRPr>
          </a:p>
        </p:txBody>
      </p:sp>
      <p:sp>
        <p:nvSpPr>
          <p:cNvPr id="85" name="TextBox 84"/>
          <p:cNvSpPr txBox="1"/>
          <p:nvPr/>
        </p:nvSpPr>
        <p:spPr>
          <a:xfrm>
            <a:off x="1590819" y="4053548"/>
            <a:ext cx="1431364" cy="369332"/>
          </a:xfrm>
          <a:prstGeom prst="rect">
            <a:avLst/>
          </a:prstGeom>
          <a:noFill/>
        </p:spPr>
        <p:txBody>
          <a:bodyPr wrap="none" rtlCol="0">
            <a:spAutoFit/>
          </a:bodyPr>
          <a:lstStyle/>
          <a:p>
            <a:r>
              <a:rPr lang="en-US" b="1" dirty="0" smtClean="0">
                <a:solidFill>
                  <a:srgbClr val="800000"/>
                </a:solidFill>
                <a:latin typeface="Courier New"/>
                <a:cs typeface="Courier New"/>
              </a:rPr>
              <a:t>connect()</a:t>
            </a:r>
            <a:endParaRPr lang="en-US" b="1" dirty="0">
              <a:solidFill>
                <a:srgbClr val="800000"/>
              </a:solidFill>
              <a:latin typeface="Courier New"/>
              <a:cs typeface="Courier New"/>
            </a:endParaRPr>
          </a:p>
        </p:txBody>
      </p: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5" name="Straight Arrow Connector 94"/>
          <p:cNvCxnSpPr>
            <a:stCxn id="85" idx="3"/>
            <a:endCxn id="80" idx="1"/>
          </p:cNvCxnSpPr>
          <p:nvPr/>
        </p:nvCxnSpPr>
        <p:spPr>
          <a:xfrm>
            <a:off x="3022183" y="4238214"/>
            <a:ext cx="3531017"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Endianess</a:t>
            </a: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dirty="0" smtClean="0"/>
              <a:t>Q) You have a 16-bit number: 0x0A0B. How is it stored in memory?</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Host byte order is not uniform</a:t>
            </a:r>
          </a:p>
          <a:p>
            <a:pPr lvl="1"/>
            <a:r>
              <a:rPr lang="en-US" dirty="0" smtClean="0"/>
              <a:t>Some machines are Big </a:t>
            </a:r>
            <a:r>
              <a:rPr lang="en-US" dirty="0" err="1" smtClean="0"/>
              <a:t>endian</a:t>
            </a:r>
            <a:r>
              <a:rPr lang="en-US" dirty="0" smtClean="0"/>
              <a:t>, others are Little </a:t>
            </a:r>
            <a:r>
              <a:rPr lang="en-US" dirty="0" err="1" smtClean="0"/>
              <a:t>endian</a:t>
            </a:r>
            <a:endParaRPr lang="en-US" dirty="0" smtClean="0"/>
          </a:p>
          <a:p>
            <a:endParaRPr lang="en-US" dirty="0" smtClean="0"/>
          </a:p>
          <a:p>
            <a:r>
              <a:rPr lang="en-US" dirty="0" smtClean="0"/>
              <a:t>Communicating between machines with different host byte orders is problematic</a:t>
            </a:r>
          </a:p>
          <a:p>
            <a:pPr lvl="1"/>
            <a:r>
              <a:rPr lang="en-US" smtClean="0"/>
              <a:t>Transferred $256 (</a:t>
            </a:r>
            <a:r>
              <a:rPr lang="en-US" dirty="0" smtClean="0"/>
              <a:t>0x0100), but received $1 (0x0001) </a:t>
            </a:r>
          </a:p>
          <a:p>
            <a:pPr lvl="1">
              <a:buNone/>
            </a:pPr>
            <a:endParaRPr lang="en-US" dirty="0" smtClean="0"/>
          </a:p>
        </p:txBody>
      </p:sp>
      <p:sp>
        <p:nvSpPr>
          <p:cNvPr id="4" name="Rectangle 4"/>
          <p:cNvSpPr>
            <a:spLocks noChangeArrowheads="1"/>
          </p:cNvSpPr>
          <p:nvPr/>
        </p:nvSpPr>
        <p:spPr bwMode="auto">
          <a:xfrm>
            <a:off x="1676400" y="2422475"/>
            <a:ext cx="2209800" cy="457200"/>
          </a:xfrm>
          <a:prstGeom prst="rect">
            <a:avLst/>
          </a:prstGeom>
          <a:noFill/>
          <a:ln w="25400">
            <a:solidFill>
              <a:schemeClr val="tx1"/>
            </a:solidFill>
            <a:miter lim="800000"/>
            <a:headEnd/>
            <a:tailEnd/>
          </a:ln>
          <a:effectLst/>
        </p:spPr>
        <p:txBody>
          <a:bodyPr wrap="none" anchor="t">
            <a:prstTxWarp prst="textNoShape">
              <a:avLst/>
            </a:prstTxWarp>
          </a:bodyPr>
          <a:lstStyle/>
          <a:p>
            <a:pPr algn="ctr"/>
            <a:r>
              <a:rPr lang="en-US" sz="2800" dirty="0">
                <a:latin typeface="Courier"/>
                <a:cs typeface="Courier"/>
              </a:rPr>
              <a:t>0x0A</a:t>
            </a:r>
          </a:p>
        </p:txBody>
      </p:sp>
      <p:sp>
        <p:nvSpPr>
          <p:cNvPr id="5" name="Rectangle 6"/>
          <p:cNvSpPr>
            <a:spLocks noChangeArrowheads="1"/>
          </p:cNvSpPr>
          <p:nvPr/>
        </p:nvSpPr>
        <p:spPr bwMode="auto">
          <a:xfrm>
            <a:off x="3886200" y="2422475"/>
            <a:ext cx="2209800" cy="457200"/>
          </a:xfrm>
          <a:prstGeom prst="rect">
            <a:avLst/>
          </a:prstGeom>
          <a:noFill/>
          <a:ln w="25400">
            <a:solidFill>
              <a:schemeClr val="tx1"/>
            </a:solidFill>
            <a:miter lim="800000"/>
            <a:headEnd/>
            <a:tailEnd/>
          </a:ln>
          <a:effectLst/>
        </p:spPr>
        <p:txBody>
          <a:bodyPr wrap="none" anchor="b">
            <a:prstTxWarp prst="textNoShape">
              <a:avLst/>
            </a:prstTxWarp>
          </a:bodyPr>
          <a:lstStyle/>
          <a:p>
            <a:pPr algn="ctr"/>
            <a:r>
              <a:rPr lang="en-US" sz="2800" dirty="0">
                <a:latin typeface="Courier"/>
                <a:cs typeface="Courier"/>
              </a:rPr>
              <a:t>0x0B</a:t>
            </a:r>
          </a:p>
        </p:txBody>
      </p:sp>
      <p:sp>
        <p:nvSpPr>
          <p:cNvPr id="6" name="Rectangle 7"/>
          <p:cNvSpPr>
            <a:spLocks noChangeArrowheads="1"/>
          </p:cNvSpPr>
          <p:nvPr/>
        </p:nvSpPr>
        <p:spPr bwMode="auto">
          <a:xfrm>
            <a:off x="1676400" y="3039552"/>
            <a:ext cx="2209800" cy="434591"/>
          </a:xfrm>
          <a:prstGeom prst="rect">
            <a:avLst/>
          </a:prstGeom>
          <a:noFill/>
          <a:ln w="25400">
            <a:solidFill>
              <a:schemeClr val="tx1"/>
            </a:solidFill>
            <a:miter lim="800000"/>
            <a:headEnd/>
            <a:tailEnd/>
          </a:ln>
          <a:effectLst/>
        </p:spPr>
        <p:txBody>
          <a:bodyPr wrap="none" anchor="b">
            <a:prstTxWarp prst="textNoShape">
              <a:avLst/>
            </a:prstTxWarp>
          </a:bodyPr>
          <a:lstStyle/>
          <a:p>
            <a:pPr algn="ctr"/>
            <a:r>
              <a:rPr lang="en-US" sz="2800" dirty="0">
                <a:latin typeface="Courier"/>
                <a:cs typeface="Courier"/>
              </a:rPr>
              <a:t>0x0B</a:t>
            </a:r>
            <a:endParaRPr lang="en-US" dirty="0">
              <a:latin typeface="Courier"/>
              <a:cs typeface="Courier"/>
            </a:endParaRPr>
          </a:p>
        </p:txBody>
      </p:sp>
      <p:sp>
        <p:nvSpPr>
          <p:cNvPr id="7" name="Rectangle 8"/>
          <p:cNvSpPr>
            <a:spLocks noChangeArrowheads="1"/>
          </p:cNvSpPr>
          <p:nvPr/>
        </p:nvSpPr>
        <p:spPr bwMode="auto">
          <a:xfrm>
            <a:off x="3886200" y="3039552"/>
            <a:ext cx="2209800" cy="434591"/>
          </a:xfrm>
          <a:prstGeom prst="rect">
            <a:avLst/>
          </a:prstGeom>
          <a:noFill/>
          <a:ln w="25400">
            <a:solidFill>
              <a:schemeClr val="tx1"/>
            </a:solidFill>
            <a:miter lim="800000"/>
            <a:headEnd/>
            <a:tailEnd/>
          </a:ln>
          <a:effectLst/>
        </p:spPr>
        <p:txBody>
          <a:bodyPr wrap="none" anchor="b">
            <a:prstTxWarp prst="textNoShape">
              <a:avLst/>
            </a:prstTxWarp>
          </a:bodyPr>
          <a:lstStyle/>
          <a:p>
            <a:pPr algn="ctr"/>
            <a:r>
              <a:rPr lang="en-US" sz="2800" dirty="0">
                <a:latin typeface="Courier"/>
                <a:cs typeface="Courier"/>
              </a:rPr>
              <a:t>0x0A</a:t>
            </a:r>
          </a:p>
        </p:txBody>
      </p:sp>
      <p:sp>
        <p:nvSpPr>
          <p:cNvPr id="8" name="Line 9"/>
          <p:cNvSpPr>
            <a:spLocks noChangeShapeType="1"/>
          </p:cNvSpPr>
          <p:nvPr/>
        </p:nvSpPr>
        <p:spPr bwMode="auto">
          <a:xfrm>
            <a:off x="2057400" y="3630968"/>
            <a:ext cx="35052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9" name="Line 10"/>
          <p:cNvSpPr>
            <a:spLocks noChangeShapeType="1"/>
          </p:cNvSpPr>
          <p:nvPr/>
        </p:nvSpPr>
        <p:spPr bwMode="auto">
          <a:xfrm>
            <a:off x="2057400" y="2270075"/>
            <a:ext cx="35052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0" name="Text Box 11"/>
          <p:cNvSpPr txBox="1">
            <a:spLocks noChangeArrowheads="1"/>
          </p:cNvSpPr>
          <p:nvPr/>
        </p:nvSpPr>
        <p:spPr bwMode="auto">
          <a:xfrm>
            <a:off x="2422525" y="1896471"/>
            <a:ext cx="2108269" cy="400110"/>
          </a:xfrm>
          <a:prstGeom prst="rect">
            <a:avLst/>
          </a:prstGeom>
          <a:noFill/>
          <a:ln w="9525">
            <a:noFill/>
            <a:miter lim="800000"/>
            <a:headEnd/>
            <a:tailEnd/>
          </a:ln>
          <a:effectLst/>
        </p:spPr>
        <p:txBody>
          <a:bodyPr wrap="none" anchor="ctr">
            <a:prstTxWarp prst="textNoShape">
              <a:avLst/>
            </a:prstTxWarp>
            <a:spAutoFit/>
          </a:bodyPr>
          <a:lstStyle/>
          <a:p>
            <a:r>
              <a:rPr lang="en-US" sz="2000" dirty="0"/>
              <a:t>Increasing address</a:t>
            </a:r>
          </a:p>
        </p:txBody>
      </p:sp>
      <p:sp>
        <p:nvSpPr>
          <p:cNvPr id="11" name="Text Box 12"/>
          <p:cNvSpPr txBox="1">
            <a:spLocks noChangeArrowheads="1"/>
          </p:cNvSpPr>
          <p:nvPr/>
        </p:nvSpPr>
        <p:spPr bwMode="auto">
          <a:xfrm>
            <a:off x="2422525" y="3630968"/>
            <a:ext cx="2108269" cy="400110"/>
          </a:xfrm>
          <a:prstGeom prst="rect">
            <a:avLst/>
          </a:prstGeom>
          <a:noFill/>
          <a:ln w="9525">
            <a:noFill/>
            <a:miter lim="800000"/>
            <a:headEnd/>
            <a:tailEnd/>
          </a:ln>
          <a:effectLst/>
        </p:spPr>
        <p:txBody>
          <a:bodyPr wrap="none" anchor="ctr">
            <a:prstTxWarp prst="textNoShape">
              <a:avLst/>
            </a:prstTxWarp>
            <a:spAutoFit/>
          </a:bodyPr>
          <a:lstStyle/>
          <a:p>
            <a:r>
              <a:rPr lang="en-US" sz="2000" dirty="0"/>
              <a:t>Increasing address</a:t>
            </a:r>
          </a:p>
        </p:txBody>
      </p:sp>
      <p:sp>
        <p:nvSpPr>
          <p:cNvPr id="12" name="Text Box 13"/>
          <p:cNvSpPr txBox="1">
            <a:spLocks noChangeArrowheads="1"/>
          </p:cNvSpPr>
          <p:nvPr/>
        </p:nvSpPr>
        <p:spPr bwMode="auto">
          <a:xfrm>
            <a:off x="6216650" y="2496571"/>
            <a:ext cx="1187232" cy="369332"/>
          </a:xfrm>
          <a:prstGeom prst="rect">
            <a:avLst/>
          </a:prstGeom>
          <a:noFill/>
          <a:ln w="9525">
            <a:noFill/>
            <a:miter lim="800000"/>
            <a:headEnd/>
            <a:tailEnd/>
          </a:ln>
          <a:effectLst/>
        </p:spPr>
        <p:txBody>
          <a:bodyPr wrap="none" anchor="ctr">
            <a:prstTxWarp prst="textNoShape">
              <a:avLst/>
            </a:prstTxWarp>
            <a:spAutoFit/>
          </a:bodyPr>
          <a:lstStyle/>
          <a:p>
            <a:r>
              <a:rPr lang="en-US" b="1" dirty="0"/>
              <a:t>Big </a:t>
            </a:r>
            <a:r>
              <a:rPr lang="en-US" b="1" dirty="0" err="1"/>
              <a:t>Endian</a:t>
            </a:r>
            <a:endParaRPr lang="en-US" b="1" dirty="0"/>
          </a:p>
        </p:txBody>
      </p:sp>
      <p:sp>
        <p:nvSpPr>
          <p:cNvPr id="13" name="Text Box 14"/>
          <p:cNvSpPr txBox="1">
            <a:spLocks noChangeArrowheads="1"/>
          </p:cNvSpPr>
          <p:nvPr/>
        </p:nvSpPr>
        <p:spPr bwMode="auto">
          <a:xfrm>
            <a:off x="6216650" y="3091039"/>
            <a:ext cx="1370387" cy="369332"/>
          </a:xfrm>
          <a:prstGeom prst="rect">
            <a:avLst/>
          </a:prstGeom>
          <a:noFill/>
          <a:ln w="9525">
            <a:noFill/>
            <a:miter lim="800000"/>
            <a:headEnd/>
            <a:tailEnd/>
          </a:ln>
          <a:effectLst/>
        </p:spPr>
        <p:txBody>
          <a:bodyPr wrap="none" anchor="ctr">
            <a:prstTxWarp prst="textNoShape">
              <a:avLst/>
            </a:prstTxWarp>
            <a:spAutoFit/>
          </a:bodyPr>
          <a:lstStyle/>
          <a:p>
            <a:r>
              <a:rPr lang="en-US" b="1" dirty="0"/>
              <a:t>Little </a:t>
            </a:r>
            <a:r>
              <a:rPr lang="en-US" b="1" dirty="0" err="1"/>
              <a:t>Endian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Endianness</a:t>
            </a:r>
            <a:r>
              <a:rPr lang="en-US" dirty="0" smtClean="0"/>
              <a:t> (cont’d)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Network byte order</a:t>
            </a:r>
            <a:r>
              <a:rPr lang="en-US" dirty="0" smtClean="0"/>
              <a:t>: </a:t>
            </a:r>
            <a:r>
              <a:rPr lang="en-US" dirty="0" smtClean="0">
                <a:solidFill>
                  <a:srgbClr val="FF0000"/>
                </a:solidFill>
              </a:rPr>
              <a:t>Big </a:t>
            </a:r>
            <a:r>
              <a:rPr lang="en-US" dirty="0" err="1" smtClean="0">
                <a:solidFill>
                  <a:srgbClr val="FF0000"/>
                </a:solidFill>
              </a:rPr>
              <a:t>endian</a:t>
            </a:r>
            <a:endParaRPr lang="en-US" dirty="0" smtClean="0">
              <a:solidFill>
                <a:srgbClr val="FF0000"/>
              </a:solidFill>
            </a:endParaRPr>
          </a:p>
          <a:p>
            <a:pPr lvl="1"/>
            <a:r>
              <a:rPr lang="en-US" dirty="0" smtClean="0"/>
              <a:t>To avoid the </a:t>
            </a:r>
            <a:r>
              <a:rPr lang="en-US" dirty="0" err="1" smtClean="0"/>
              <a:t>endian</a:t>
            </a:r>
            <a:r>
              <a:rPr lang="en-US" dirty="0" smtClean="0"/>
              <a:t>  problem</a:t>
            </a:r>
          </a:p>
          <a:p>
            <a:r>
              <a:rPr lang="en-US" dirty="0" smtClean="0">
                <a:solidFill>
                  <a:srgbClr val="008000"/>
                </a:solidFill>
              </a:rPr>
              <a:t>We must use network byte order when sending 16bit, 32bit , 64bit numbers</a:t>
            </a:r>
            <a:r>
              <a:rPr lang="en-US" dirty="0" smtClean="0"/>
              <a:t>. </a:t>
            </a:r>
          </a:p>
          <a:p>
            <a:r>
              <a:rPr lang="en-US" dirty="0" smtClean="0"/>
              <a:t>Utility functions for easy conversion</a:t>
            </a:r>
          </a:p>
          <a:p>
            <a:pPr>
              <a:buFont typeface="Wingdings" charset="2"/>
              <a:buNone/>
            </a:pPr>
            <a:endParaRPr lang="en-US" dirty="0" smtClean="0"/>
          </a:p>
          <a:p>
            <a:pPr>
              <a:buFont typeface="Wingdings" charset="2"/>
              <a:buNone/>
            </a:pPr>
            <a:r>
              <a:rPr lang="en-US" sz="2595" b="1" dirty="0" smtClean="0">
                <a:latin typeface="Courier"/>
                <a:cs typeface="Courier"/>
              </a:rPr>
              <a:t>uint16_t htons(uint16_t host16bitvalue);</a:t>
            </a:r>
          </a:p>
          <a:p>
            <a:pPr>
              <a:buFont typeface="Wingdings" charset="2"/>
              <a:buNone/>
            </a:pPr>
            <a:r>
              <a:rPr lang="en-US" sz="2595" b="1" dirty="0" smtClean="0">
                <a:latin typeface="Courier"/>
                <a:cs typeface="Courier"/>
              </a:rPr>
              <a:t>uint32_t htonl(uint32_t host32bitvalue);</a:t>
            </a:r>
          </a:p>
          <a:p>
            <a:pPr>
              <a:buFont typeface="Wingdings" charset="2"/>
              <a:buNone/>
            </a:pPr>
            <a:r>
              <a:rPr lang="en-US" sz="2595" b="1" dirty="0" smtClean="0">
                <a:latin typeface="Courier"/>
                <a:cs typeface="Courier"/>
              </a:rPr>
              <a:t>uint16_t ntohs(uint16_t net16bitvalue);</a:t>
            </a:r>
          </a:p>
          <a:p>
            <a:pPr>
              <a:buFont typeface="Wingdings" charset="2"/>
              <a:buNone/>
            </a:pPr>
            <a:r>
              <a:rPr lang="en-US" sz="2595" b="1" dirty="0" smtClean="0">
                <a:latin typeface="Courier"/>
                <a:cs typeface="Courier"/>
              </a:rPr>
              <a:t>uint32_t ntohl(uint32_t net32bitvalue);</a:t>
            </a:r>
          </a:p>
          <a:p>
            <a:pPr>
              <a:buFont typeface="Wingdings" charset="2"/>
              <a:buNone/>
            </a:pPr>
            <a:endParaRPr lang="en-US" sz="2595" b="1" dirty="0" smtClean="0">
              <a:latin typeface="Courier"/>
              <a:cs typeface="Courier"/>
            </a:endParaRPr>
          </a:p>
          <a:p>
            <a:r>
              <a:rPr lang="en-US" sz="2800" dirty="0" smtClean="0"/>
              <a:t>Hint: </a:t>
            </a:r>
            <a:r>
              <a:rPr lang="en-US" sz="2800" b="1" dirty="0" err="1" smtClean="0">
                <a:latin typeface="Courier"/>
                <a:cs typeface="Courier"/>
              </a:rPr>
              <a:t>h</a:t>
            </a:r>
            <a:r>
              <a:rPr lang="en-US" sz="2800" dirty="0" smtClean="0"/>
              <a:t>, </a:t>
            </a:r>
            <a:r>
              <a:rPr lang="en-US" sz="2800" b="1" dirty="0" err="1" smtClean="0">
                <a:latin typeface="Courier"/>
                <a:cs typeface="Courier"/>
              </a:rPr>
              <a:t>n</a:t>
            </a:r>
            <a:r>
              <a:rPr lang="en-US" sz="2800" dirty="0" smtClean="0"/>
              <a:t>, </a:t>
            </a:r>
            <a:r>
              <a:rPr lang="en-US" sz="2800" b="1" dirty="0" err="1" smtClean="0">
                <a:latin typeface="Courier"/>
                <a:cs typeface="Courier"/>
              </a:rPr>
              <a:t>s</a:t>
            </a:r>
            <a:r>
              <a:rPr lang="en-US" sz="2800" dirty="0" smtClean="0"/>
              <a:t>, and </a:t>
            </a:r>
            <a:r>
              <a:rPr lang="en-US" sz="2800" b="1" dirty="0" err="1" smtClean="0">
                <a:latin typeface="Courier"/>
                <a:cs typeface="Courier"/>
              </a:rPr>
              <a:t>l</a:t>
            </a:r>
            <a:r>
              <a:rPr lang="en-US" sz="2800" dirty="0" smtClean="0"/>
              <a:t> stand for host byte order, network byte order, short(16bit), and long(32bit), respectively </a:t>
            </a:r>
            <a:endParaRPr lang="en-US" sz="2595" b="1" dirty="0" smtClean="0">
              <a:latin typeface="Courier"/>
              <a:cs typeface="Courier"/>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Summary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Client</a:t>
            </a:r>
          </a:p>
          <a:p>
            <a:pPr lvl="1"/>
            <a:r>
              <a:rPr lang="en-US" dirty="0" smtClean="0">
                <a:latin typeface="Courier"/>
                <a:cs typeface="Courier"/>
              </a:rPr>
              <a:t>socket()</a:t>
            </a:r>
          </a:p>
          <a:p>
            <a:pPr lvl="1"/>
            <a:endParaRPr lang="en-US" dirty="0" smtClean="0"/>
          </a:p>
          <a:p>
            <a:r>
              <a:rPr lang="en-US" dirty="0" smtClean="0"/>
              <a:t>Server</a:t>
            </a:r>
          </a:p>
          <a:p>
            <a:pPr lvl="1"/>
            <a:r>
              <a:rPr lang="en-US" dirty="0" smtClean="0">
                <a:latin typeface="Courier"/>
                <a:cs typeface="Courier"/>
              </a:rPr>
              <a:t>socket() </a:t>
            </a:r>
          </a:p>
          <a:p>
            <a:pPr lvl="1"/>
            <a:r>
              <a:rPr lang="en-US" dirty="0" err="1" smtClean="0">
                <a:latin typeface="Courier"/>
                <a:cs typeface="Courier"/>
              </a:rPr>
              <a:t>setsockopt(sock</a:t>
            </a:r>
            <a:r>
              <a:rPr lang="en-US" dirty="0" smtClean="0">
                <a:latin typeface="Courier"/>
                <a:cs typeface="Courier"/>
              </a:rPr>
              <a:t>, SOL_SOCKET, SO_REUSEADDR)</a:t>
            </a:r>
          </a:p>
          <a:p>
            <a:pPr lvl="1"/>
            <a:r>
              <a:rPr lang="en-US" dirty="0" smtClean="0">
                <a:latin typeface="Courier"/>
                <a:cs typeface="Courier"/>
              </a:rPr>
              <a:t>bind()</a:t>
            </a:r>
          </a:p>
          <a:p>
            <a:pPr lvl="1"/>
            <a:r>
              <a:rPr lang="en-US" dirty="0" smtClean="0">
                <a:latin typeface="Courier"/>
                <a:cs typeface="Courier"/>
              </a:rPr>
              <a:t>listen()</a:t>
            </a:r>
          </a:p>
          <a:p>
            <a:pPr lvl="1"/>
            <a:endParaRPr lang="en-US" dirty="0" smtClean="0"/>
          </a:p>
          <a:p>
            <a:r>
              <a:rPr lang="en-US" dirty="0" smtClean="0"/>
              <a:t>Pitfalls</a:t>
            </a:r>
          </a:p>
          <a:p>
            <a:pPr lvl="1"/>
            <a:r>
              <a:rPr lang="en-US" dirty="0" smtClean="0"/>
              <a:t>The order of the functions matter</a:t>
            </a:r>
          </a:p>
          <a:p>
            <a:pPr lvl="1"/>
            <a:r>
              <a:rPr lang="en-US" dirty="0" smtClean="0"/>
              <a:t>Do not forget to use </a:t>
            </a:r>
            <a:r>
              <a:rPr lang="en-US" dirty="0" err="1" smtClean="0">
                <a:latin typeface="Courier"/>
                <a:cs typeface="Courier"/>
              </a:rPr>
              <a:t>htons</a:t>
            </a:r>
            <a:r>
              <a:rPr lang="en-US" dirty="0" smtClean="0">
                <a:latin typeface="Courier"/>
                <a:cs typeface="Courier"/>
              </a:rPr>
              <a:t>() </a:t>
            </a:r>
            <a:r>
              <a:rPr lang="en-US" dirty="0" smtClean="0"/>
              <a:t>to handle port number</a:t>
            </a:r>
          </a:p>
          <a:p>
            <a:pPr lvl="1"/>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a:t>Client+server: connectionless</a:t>
            </a:r>
          </a:p>
        </p:txBody>
      </p:sp>
      <p:sp>
        <p:nvSpPr>
          <p:cNvPr id="830469" name="Rectangle 5"/>
          <p:cNvSpPr>
            <a:spLocks noGrp="1" noChangeArrowheads="1"/>
          </p:cNvSpPr>
          <p:nvPr>
            <p:ph type="body" idx="1"/>
          </p:nvPr>
        </p:nvSpPr>
        <p:spPr/>
        <p:txBody>
          <a:bodyPr/>
          <a:lstStyle/>
          <a:p>
            <a:endParaRPr lang="en-US"/>
          </a:p>
        </p:txBody>
      </p:sp>
      <p:pic>
        <p:nvPicPr>
          <p:cNvPr id="830470" name="Picture 6"/>
          <p:cNvPicPr>
            <a:picLocks noChangeAspect="1" noChangeArrowheads="1"/>
          </p:cNvPicPr>
          <p:nvPr/>
        </p:nvPicPr>
        <p:blipFill>
          <a:blip r:embed="rId2" cstate="print"/>
          <a:srcRect/>
          <a:stretch>
            <a:fillRect/>
          </a:stretch>
        </p:blipFill>
        <p:spPr bwMode="auto">
          <a:xfrm>
            <a:off x="1370013" y="1295400"/>
            <a:ext cx="6097587" cy="4724400"/>
          </a:xfrm>
          <a:prstGeom prst="rect">
            <a:avLst/>
          </a:prstGeom>
          <a:noFill/>
          <a:ln w="9525">
            <a:noFill/>
            <a:miter lim="800000"/>
            <a:headEnd/>
            <a:tailEnd/>
          </a:ln>
          <a:effectLst/>
        </p:spPr>
      </p:pic>
      <p:grpSp>
        <p:nvGrpSpPr>
          <p:cNvPr id="2" name="Group 7"/>
          <p:cNvGrpSpPr>
            <a:grpSpLocks/>
          </p:cNvGrpSpPr>
          <p:nvPr/>
        </p:nvGrpSpPr>
        <p:grpSpPr bwMode="auto">
          <a:xfrm>
            <a:off x="3124200" y="1909763"/>
            <a:ext cx="2590800" cy="604837"/>
            <a:chOff x="1968" y="1203"/>
            <a:chExt cx="1632" cy="381"/>
          </a:xfrm>
        </p:grpSpPr>
        <p:sp>
          <p:nvSpPr>
            <p:cNvPr id="830472" name="Text Box 8"/>
            <p:cNvSpPr txBox="1">
              <a:spLocks noChangeArrowheads="1"/>
            </p:cNvSpPr>
            <p:nvPr/>
          </p:nvSpPr>
          <p:spPr bwMode="auto">
            <a:xfrm>
              <a:off x="2552" y="1203"/>
              <a:ext cx="712" cy="237"/>
            </a:xfrm>
            <a:prstGeom prst="rect">
              <a:avLst/>
            </a:prstGeom>
            <a:noFill/>
            <a:ln w="9525">
              <a:solidFill>
                <a:srgbClr val="FF0000"/>
              </a:solidFill>
              <a:miter lim="800000"/>
              <a:headEnd/>
              <a:tailEnd/>
            </a:ln>
            <a:effectLst/>
          </p:spPr>
          <p:txBody>
            <a:bodyPr wrap="none" lIns="90000" tIns="46800" rIns="90000" bIns="46800">
              <a:spAutoFit/>
            </a:bodyPr>
            <a:lstStyle/>
            <a:p>
              <a:pPr eaLnBrk="0" hangingPunct="0">
                <a:spcBef>
                  <a:spcPct val="20000"/>
                </a:spcBef>
                <a:buClr>
                  <a:srgbClr val="FF0000"/>
                </a:buClr>
              </a:pPr>
              <a:r>
                <a:rPr lang="en-US" b="1">
                  <a:solidFill>
                    <a:srgbClr val="FF0000"/>
                  </a:solidFill>
                </a:rPr>
                <a:t>CREATE</a:t>
              </a:r>
              <a:endParaRPr lang="ru-RU" b="1">
                <a:solidFill>
                  <a:srgbClr val="FF0000"/>
                </a:solidFill>
              </a:endParaRPr>
            </a:p>
          </p:txBody>
        </p:sp>
        <p:sp>
          <p:nvSpPr>
            <p:cNvPr id="830473" name="Line 9"/>
            <p:cNvSpPr>
              <a:spLocks noChangeShapeType="1"/>
            </p:cNvSpPr>
            <p:nvPr/>
          </p:nvSpPr>
          <p:spPr bwMode="auto">
            <a:xfrm flipH="1">
              <a:off x="1968" y="1392"/>
              <a:ext cx="576" cy="192"/>
            </a:xfrm>
            <a:prstGeom prst="line">
              <a:avLst/>
            </a:prstGeom>
            <a:noFill/>
            <a:ln w="9525">
              <a:solidFill>
                <a:srgbClr val="FF0000"/>
              </a:solidFill>
              <a:round/>
              <a:headEnd/>
              <a:tailEnd/>
            </a:ln>
            <a:effectLst/>
          </p:spPr>
          <p:txBody>
            <a:bodyPr lIns="90000" tIns="46800" rIns="90000" bIns="46800">
              <a:spAutoFit/>
            </a:bodyPr>
            <a:lstStyle/>
            <a:p>
              <a:endParaRPr lang="en-IN"/>
            </a:p>
          </p:txBody>
        </p:sp>
        <p:sp>
          <p:nvSpPr>
            <p:cNvPr id="830474" name="Line 10"/>
            <p:cNvSpPr>
              <a:spLocks noChangeShapeType="1"/>
            </p:cNvSpPr>
            <p:nvPr/>
          </p:nvSpPr>
          <p:spPr bwMode="auto">
            <a:xfrm flipH="1" flipV="1">
              <a:off x="3264" y="1344"/>
              <a:ext cx="336" cy="48"/>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grpSp>
        <p:nvGrpSpPr>
          <p:cNvPr id="3" name="Group 11"/>
          <p:cNvGrpSpPr>
            <a:grpSpLocks/>
          </p:cNvGrpSpPr>
          <p:nvPr/>
        </p:nvGrpSpPr>
        <p:grpSpPr bwMode="auto">
          <a:xfrm>
            <a:off x="7162800" y="2290763"/>
            <a:ext cx="1295400" cy="376237"/>
            <a:chOff x="4512" y="1443"/>
            <a:chExt cx="816" cy="237"/>
          </a:xfrm>
        </p:grpSpPr>
        <p:sp>
          <p:nvSpPr>
            <p:cNvPr id="830476" name="Text Box 12"/>
            <p:cNvSpPr txBox="1">
              <a:spLocks noChangeArrowheads="1"/>
            </p:cNvSpPr>
            <p:nvPr/>
          </p:nvSpPr>
          <p:spPr bwMode="auto">
            <a:xfrm>
              <a:off x="4856" y="1443"/>
              <a:ext cx="472" cy="237"/>
            </a:xfrm>
            <a:prstGeom prst="rect">
              <a:avLst/>
            </a:prstGeom>
            <a:noFill/>
            <a:ln w="9525">
              <a:solidFill>
                <a:srgbClr val="FF0000"/>
              </a:solidFill>
              <a:miter lim="800000"/>
              <a:headEnd/>
              <a:tailEnd/>
            </a:ln>
            <a:effectLst/>
          </p:spPr>
          <p:txBody>
            <a:bodyPr wrap="none" lIns="90000" tIns="46800" rIns="90000" bIns="46800">
              <a:spAutoFit/>
            </a:bodyPr>
            <a:lstStyle/>
            <a:p>
              <a:pPr eaLnBrk="0" hangingPunct="0">
                <a:spcBef>
                  <a:spcPct val="20000"/>
                </a:spcBef>
                <a:buClr>
                  <a:srgbClr val="FF0000"/>
                </a:buClr>
              </a:pPr>
              <a:r>
                <a:rPr lang="en-US" b="1">
                  <a:solidFill>
                    <a:srgbClr val="FF0000"/>
                  </a:solidFill>
                </a:rPr>
                <a:t>BIND</a:t>
              </a:r>
              <a:endParaRPr lang="ru-RU" b="1">
                <a:solidFill>
                  <a:srgbClr val="FF0000"/>
                </a:solidFill>
              </a:endParaRPr>
            </a:p>
          </p:txBody>
        </p:sp>
        <p:sp>
          <p:nvSpPr>
            <p:cNvPr id="830477" name="Line 13"/>
            <p:cNvSpPr>
              <a:spLocks noChangeShapeType="1"/>
            </p:cNvSpPr>
            <p:nvPr/>
          </p:nvSpPr>
          <p:spPr bwMode="auto">
            <a:xfrm flipH="1">
              <a:off x="4512" y="1584"/>
              <a:ext cx="336" cy="96"/>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grpSp>
        <p:nvGrpSpPr>
          <p:cNvPr id="4" name="Group 14"/>
          <p:cNvGrpSpPr>
            <a:grpSpLocks/>
          </p:cNvGrpSpPr>
          <p:nvPr/>
        </p:nvGrpSpPr>
        <p:grpSpPr bwMode="auto">
          <a:xfrm>
            <a:off x="381000" y="3352800"/>
            <a:ext cx="1371600" cy="376238"/>
            <a:chOff x="240" y="2112"/>
            <a:chExt cx="864" cy="237"/>
          </a:xfrm>
        </p:grpSpPr>
        <p:sp>
          <p:nvSpPr>
            <p:cNvPr id="830479" name="Text Box 15"/>
            <p:cNvSpPr txBox="1">
              <a:spLocks noChangeArrowheads="1"/>
            </p:cNvSpPr>
            <p:nvPr/>
          </p:nvSpPr>
          <p:spPr bwMode="auto">
            <a:xfrm>
              <a:off x="240" y="2112"/>
              <a:ext cx="520" cy="237"/>
            </a:xfrm>
            <a:prstGeom prst="rect">
              <a:avLst/>
            </a:prstGeom>
            <a:noFill/>
            <a:ln w="9525">
              <a:solidFill>
                <a:srgbClr val="FF0000"/>
              </a:solidFill>
              <a:miter lim="800000"/>
              <a:headEnd/>
              <a:tailEnd/>
            </a:ln>
            <a:effectLst/>
          </p:spPr>
          <p:txBody>
            <a:bodyPr lIns="90000" tIns="46800" rIns="90000" bIns="46800">
              <a:spAutoFit/>
            </a:bodyPr>
            <a:lstStyle/>
            <a:p>
              <a:pPr eaLnBrk="0" hangingPunct="0">
                <a:spcBef>
                  <a:spcPct val="20000"/>
                </a:spcBef>
                <a:buClr>
                  <a:srgbClr val="FF0000"/>
                </a:buClr>
              </a:pPr>
              <a:r>
                <a:rPr lang="en-US" b="1">
                  <a:solidFill>
                    <a:srgbClr val="FF0000"/>
                  </a:solidFill>
                </a:rPr>
                <a:t>SEND</a:t>
              </a:r>
              <a:endParaRPr lang="ru-RU" b="1">
                <a:solidFill>
                  <a:srgbClr val="FF0000"/>
                </a:solidFill>
              </a:endParaRPr>
            </a:p>
          </p:txBody>
        </p:sp>
        <p:sp>
          <p:nvSpPr>
            <p:cNvPr id="830480" name="Line 16"/>
            <p:cNvSpPr>
              <a:spLocks noChangeShapeType="1"/>
            </p:cNvSpPr>
            <p:nvPr/>
          </p:nvSpPr>
          <p:spPr bwMode="auto">
            <a:xfrm flipH="1" flipV="1">
              <a:off x="768" y="2256"/>
              <a:ext cx="336" cy="48"/>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grpSp>
        <p:nvGrpSpPr>
          <p:cNvPr id="5" name="Group 17"/>
          <p:cNvGrpSpPr>
            <a:grpSpLocks/>
          </p:cNvGrpSpPr>
          <p:nvPr/>
        </p:nvGrpSpPr>
        <p:grpSpPr bwMode="auto">
          <a:xfrm>
            <a:off x="7162800" y="4648200"/>
            <a:ext cx="1524000" cy="376238"/>
            <a:chOff x="4512" y="2928"/>
            <a:chExt cx="960" cy="237"/>
          </a:xfrm>
        </p:grpSpPr>
        <p:sp>
          <p:nvSpPr>
            <p:cNvPr id="830482" name="Line 18"/>
            <p:cNvSpPr>
              <a:spLocks noChangeShapeType="1"/>
            </p:cNvSpPr>
            <p:nvPr/>
          </p:nvSpPr>
          <p:spPr bwMode="auto">
            <a:xfrm flipH="1">
              <a:off x="4512" y="3024"/>
              <a:ext cx="432" cy="48"/>
            </a:xfrm>
            <a:prstGeom prst="line">
              <a:avLst/>
            </a:prstGeom>
            <a:noFill/>
            <a:ln w="9525">
              <a:solidFill>
                <a:srgbClr val="FF0000"/>
              </a:solidFill>
              <a:round/>
              <a:headEnd/>
              <a:tailEnd/>
            </a:ln>
            <a:effectLst/>
          </p:spPr>
          <p:txBody>
            <a:bodyPr lIns="90000" tIns="46800" rIns="90000" bIns="46800">
              <a:spAutoFit/>
            </a:bodyPr>
            <a:lstStyle/>
            <a:p>
              <a:endParaRPr lang="en-IN"/>
            </a:p>
          </p:txBody>
        </p:sp>
        <p:sp>
          <p:nvSpPr>
            <p:cNvPr id="830483" name="Text Box 19"/>
            <p:cNvSpPr txBox="1">
              <a:spLocks noChangeArrowheads="1"/>
            </p:cNvSpPr>
            <p:nvPr/>
          </p:nvSpPr>
          <p:spPr bwMode="auto">
            <a:xfrm>
              <a:off x="4952" y="2928"/>
              <a:ext cx="520" cy="237"/>
            </a:xfrm>
            <a:prstGeom prst="rect">
              <a:avLst/>
            </a:prstGeom>
            <a:noFill/>
            <a:ln w="9525">
              <a:solidFill>
                <a:srgbClr val="FF0000"/>
              </a:solidFill>
              <a:miter lim="800000"/>
              <a:headEnd/>
              <a:tailEnd/>
            </a:ln>
            <a:effectLst/>
          </p:spPr>
          <p:txBody>
            <a:bodyPr lIns="90000" tIns="46800" rIns="90000" bIns="46800">
              <a:spAutoFit/>
            </a:bodyPr>
            <a:lstStyle/>
            <a:p>
              <a:pPr eaLnBrk="0" hangingPunct="0">
                <a:spcBef>
                  <a:spcPct val="20000"/>
                </a:spcBef>
                <a:buClr>
                  <a:srgbClr val="FF0000"/>
                </a:buClr>
              </a:pPr>
              <a:r>
                <a:rPr lang="en-US" b="1">
                  <a:solidFill>
                    <a:srgbClr val="FF0000"/>
                  </a:solidFill>
                </a:rPr>
                <a:t>SEND</a:t>
              </a:r>
              <a:endParaRPr lang="ru-RU" b="1">
                <a:solidFill>
                  <a:srgbClr val="FF0000"/>
                </a:solidFill>
              </a:endParaRPr>
            </a:p>
          </p:txBody>
        </p:sp>
      </p:grpSp>
      <p:grpSp>
        <p:nvGrpSpPr>
          <p:cNvPr id="6" name="Group 20"/>
          <p:cNvGrpSpPr>
            <a:grpSpLocks/>
          </p:cNvGrpSpPr>
          <p:nvPr/>
        </p:nvGrpSpPr>
        <p:grpSpPr bwMode="auto">
          <a:xfrm>
            <a:off x="3200400" y="5334000"/>
            <a:ext cx="1981200" cy="376238"/>
            <a:chOff x="2016" y="3360"/>
            <a:chExt cx="1248" cy="237"/>
          </a:xfrm>
        </p:grpSpPr>
        <p:sp>
          <p:nvSpPr>
            <p:cNvPr id="830485" name="Text Box 21"/>
            <p:cNvSpPr txBox="1">
              <a:spLocks noChangeArrowheads="1"/>
            </p:cNvSpPr>
            <p:nvPr/>
          </p:nvSpPr>
          <p:spPr bwMode="auto">
            <a:xfrm>
              <a:off x="2600" y="3360"/>
              <a:ext cx="664" cy="237"/>
            </a:xfrm>
            <a:prstGeom prst="rect">
              <a:avLst/>
            </a:prstGeom>
            <a:noFill/>
            <a:ln w="9525">
              <a:solidFill>
                <a:srgbClr val="FF0000"/>
              </a:solidFill>
              <a:miter lim="800000"/>
              <a:headEnd/>
              <a:tailEnd/>
            </a:ln>
            <a:effectLst/>
          </p:spPr>
          <p:txBody>
            <a:bodyPr lIns="90000" tIns="46800" rIns="90000" bIns="46800">
              <a:spAutoFit/>
            </a:bodyPr>
            <a:lstStyle/>
            <a:p>
              <a:pPr eaLnBrk="0" hangingPunct="0">
                <a:spcBef>
                  <a:spcPct val="20000"/>
                </a:spcBef>
                <a:buClr>
                  <a:srgbClr val="FF0000"/>
                </a:buClr>
              </a:pPr>
              <a:r>
                <a:rPr lang="en-US" b="1">
                  <a:solidFill>
                    <a:srgbClr val="FF0000"/>
                  </a:solidFill>
                </a:rPr>
                <a:t>CLOSE</a:t>
              </a:r>
              <a:endParaRPr lang="ru-RU" b="1">
                <a:solidFill>
                  <a:srgbClr val="FF0000"/>
                </a:solidFill>
              </a:endParaRPr>
            </a:p>
          </p:txBody>
        </p:sp>
        <p:sp>
          <p:nvSpPr>
            <p:cNvPr id="830486" name="Line 22"/>
            <p:cNvSpPr>
              <a:spLocks noChangeShapeType="1"/>
            </p:cNvSpPr>
            <p:nvPr/>
          </p:nvSpPr>
          <p:spPr bwMode="auto">
            <a:xfrm flipH="1">
              <a:off x="2016" y="3456"/>
              <a:ext cx="576" cy="48"/>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grpSp>
        <p:nvGrpSpPr>
          <p:cNvPr id="7" name="Group 23"/>
          <p:cNvGrpSpPr>
            <a:grpSpLocks/>
          </p:cNvGrpSpPr>
          <p:nvPr/>
        </p:nvGrpSpPr>
        <p:grpSpPr bwMode="auto">
          <a:xfrm>
            <a:off x="3276600" y="3962400"/>
            <a:ext cx="2438400" cy="685800"/>
            <a:chOff x="2064" y="2496"/>
            <a:chExt cx="1536" cy="432"/>
          </a:xfrm>
        </p:grpSpPr>
        <p:sp>
          <p:nvSpPr>
            <p:cNvPr id="830488" name="Text Box 24"/>
            <p:cNvSpPr txBox="1">
              <a:spLocks noChangeArrowheads="1"/>
            </p:cNvSpPr>
            <p:nvPr/>
          </p:nvSpPr>
          <p:spPr bwMode="auto">
            <a:xfrm>
              <a:off x="2544" y="2592"/>
              <a:ext cx="760" cy="237"/>
            </a:xfrm>
            <a:prstGeom prst="rect">
              <a:avLst/>
            </a:prstGeom>
            <a:noFill/>
            <a:ln w="9525">
              <a:solidFill>
                <a:srgbClr val="FF0000"/>
              </a:solidFill>
              <a:miter lim="800000"/>
              <a:headEnd/>
              <a:tailEnd/>
            </a:ln>
            <a:effectLst/>
          </p:spPr>
          <p:txBody>
            <a:bodyPr lIns="90000" tIns="46800" rIns="90000" bIns="46800">
              <a:spAutoFit/>
            </a:bodyPr>
            <a:lstStyle/>
            <a:p>
              <a:pPr eaLnBrk="0" hangingPunct="0">
                <a:spcBef>
                  <a:spcPct val="20000"/>
                </a:spcBef>
                <a:buClr>
                  <a:srgbClr val="FF0000"/>
                </a:buClr>
              </a:pPr>
              <a:r>
                <a:rPr lang="en-US" b="1">
                  <a:solidFill>
                    <a:srgbClr val="FF0000"/>
                  </a:solidFill>
                </a:rPr>
                <a:t>RECEIVE</a:t>
              </a:r>
              <a:endParaRPr lang="ru-RU" b="1">
                <a:solidFill>
                  <a:srgbClr val="FF0000"/>
                </a:solidFill>
              </a:endParaRPr>
            </a:p>
          </p:txBody>
        </p:sp>
        <p:sp>
          <p:nvSpPr>
            <p:cNvPr id="830489" name="Line 25"/>
            <p:cNvSpPr>
              <a:spLocks noChangeShapeType="1"/>
            </p:cNvSpPr>
            <p:nvPr/>
          </p:nvSpPr>
          <p:spPr bwMode="auto">
            <a:xfrm flipH="1">
              <a:off x="3312" y="2496"/>
              <a:ext cx="288" cy="192"/>
            </a:xfrm>
            <a:prstGeom prst="line">
              <a:avLst/>
            </a:prstGeom>
            <a:noFill/>
            <a:ln w="9525">
              <a:solidFill>
                <a:srgbClr val="FF0000"/>
              </a:solidFill>
              <a:round/>
              <a:headEnd/>
              <a:tailEnd/>
            </a:ln>
            <a:effectLst/>
          </p:spPr>
          <p:txBody>
            <a:bodyPr lIns="90000" tIns="46800" rIns="90000" bIns="46800">
              <a:spAutoFit/>
            </a:bodyPr>
            <a:lstStyle/>
            <a:p>
              <a:endParaRPr lang="en-IN"/>
            </a:p>
          </p:txBody>
        </p:sp>
        <p:sp>
          <p:nvSpPr>
            <p:cNvPr id="830490" name="Line 26"/>
            <p:cNvSpPr>
              <a:spLocks noChangeShapeType="1"/>
            </p:cNvSpPr>
            <p:nvPr/>
          </p:nvSpPr>
          <p:spPr bwMode="auto">
            <a:xfrm flipH="1">
              <a:off x="2064" y="2736"/>
              <a:ext cx="480" cy="192"/>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ChangeArrowheads="1"/>
          </p:cNvSpPr>
          <p:nvPr>
            <p:ph type="title"/>
          </p:nvPr>
        </p:nvSpPr>
        <p:spPr>
          <a:xfrm>
            <a:off x="381000" y="0"/>
            <a:ext cx="8229600" cy="1143000"/>
          </a:xfrm>
        </p:spPr>
        <p:txBody>
          <a:bodyPr/>
          <a:lstStyle/>
          <a:p>
            <a:r>
              <a:rPr lang="en-US" sz="3600"/>
              <a:t>Client+server: connection-oriented</a:t>
            </a:r>
          </a:p>
        </p:txBody>
      </p:sp>
      <p:sp>
        <p:nvSpPr>
          <p:cNvPr id="831493" name="Rectangle 5"/>
          <p:cNvSpPr>
            <a:spLocks noGrp="1" noChangeArrowheads="1"/>
          </p:cNvSpPr>
          <p:nvPr>
            <p:ph type="body" idx="1"/>
          </p:nvPr>
        </p:nvSpPr>
        <p:spPr>
          <a:xfrm>
            <a:off x="381000" y="6324600"/>
            <a:ext cx="8229600" cy="334963"/>
          </a:xfrm>
        </p:spPr>
        <p:txBody>
          <a:bodyPr/>
          <a:lstStyle/>
          <a:p>
            <a:pPr>
              <a:lnSpc>
                <a:spcPct val="80000"/>
              </a:lnSpc>
              <a:buFontTx/>
              <a:buNone/>
            </a:pPr>
            <a:r>
              <a:rPr lang="en-US" sz="1800"/>
              <a:t>                                                           Concurrent server</a:t>
            </a:r>
          </a:p>
        </p:txBody>
      </p:sp>
      <p:pic>
        <p:nvPicPr>
          <p:cNvPr id="831494" name="Picture 6"/>
          <p:cNvPicPr>
            <a:picLocks noChangeAspect="1" noChangeArrowheads="1"/>
          </p:cNvPicPr>
          <p:nvPr/>
        </p:nvPicPr>
        <p:blipFill>
          <a:blip r:embed="rId2" cstate="print"/>
          <a:srcRect/>
          <a:stretch>
            <a:fillRect/>
          </a:stretch>
        </p:blipFill>
        <p:spPr bwMode="auto">
          <a:xfrm>
            <a:off x="2438400" y="1066800"/>
            <a:ext cx="4765675" cy="5029200"/>
          </a:xfrm>
          <a:prstGeom prst="rect">
            <a:avLst/>
          </a:prstGeom>
          <a:noFill/>
          <a:ln w="9525">
            <a:noFill/>
            <a:miter lim="800000"/>
            <a:headEnd/>
            <a:tailEnd/>
          </a:ln>
          <a:effectLst/>
        </p:spPr>
      </p:pic>
      <p:grpSp>
        <p:nvGrpSpPr>
          <p:cNvPr id="2" name="Group 7"/>
          <p:cNvGrpSpPr>
            <a:grpSpLocks/>
          </p:cNvGrpSpPr>
          <p:nvPr/>
        </p:nvGrpSpPr>
        <p:grpSpPr bwMode="auto">
          <a:xfrm>
            <a:off x="3657600" y="1447800"/>
            <a:ext cx="1905000" cy="542925"/>
            <a:chOff x="3024" y="912"/>
            <a:chExt cx="1200" cy="342"/>
          </a:xfrm>
        </p:grpSpPr>
        <p:sp>
          <p:nvSpPr>
            <p:cNvPr id="831496" name="Text Box 8"/>
            <p:cNvSpPr txBox="1">
              <a:spLocks noChangeArrowheads="1"/>
            </p:cNvSpPr>
            <p:nvPr/>
          </p:nvSpPr>
          <p:spPr bwMode="auto">
            <a:xfrm>
              <a:off x="3272" y="1056"/>
              <a:ext cx="616" cy="198"/>
            </a:xfrm>
            <a:prstGeom prst="rect">
              <a:avLst/>
            </a:prstGeom>
            <a:noFill/>
            <a:ln w="9525">
              <a:solidFill>
                <a:srgbClr val="0000FF"/>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chemeClr val="accent2"/>
                  </a:solidFill>
                </a:rPr>
                <a:t>SOCKET</a:t>
              </a:r>
              <a:endParaRPr lang="ru-RU" sz="1400" b="1">
                <a:solidFill>
                  <a:schemeClr val="accent2"/>
                </a:solidFill>
              </a:endParaRPr>
            </a:p>
          </p:txBody>
        </p:sp>
        <p:sp>
          <p:nvSpPr>
            <p:cNvPr id="831497" name="Line 9"/>
            <p:cNvSpPr>
              <a:spLocks noChangeShapeType="1"/>
            </p:cNvSpPr>
            <p:nvPr/>
          </p:nvSpPr>
          <p:spPr bwMode="auto">
            <a:xfrm flipH="1">
              <a:off x="3024" y="1197"/>
              <a:ext cx="240" cy="3"/>
            </a:xfrm>
            <a:prstGeom prst="line">
              <a:avLst/>
            </a:prstGeom>
            <a:noFill/>
            <a:ln w="9525">
              <a:solidFill>
                <a:srgbClr val="0000FF"/>
              </a:solidFill>
              <a:round/>
              <a:headEnd/>
              <a:tailEnd/>
            </a:ln>
            <a:effectLst/>
          </p:spPr>
          <p:txBody>
            <a:bodyPr lIns="90000" tIns="46800" rIns="90000" bIns="46800">
              <a:spAutoFit/>
            </a:bodyPr>
            <a:lstStyle/>
            <a:p>
              <a:endParaRPr lang="en-IN"/>
            </a:p>
          </p:txBody>
        </p:sp>
        <p:sp>
          <p:nvSpPr>
            <p:cNvPr id="831498" name="Line 10"/>
            <p:cNvSpPr>
              <a:spLocks noChangeShapeType="1"/>
            </p:cNvSpPr>
            <p:nvPr/>
          </p:nvSpPr>
          <p:spPr bwMode="auto">
            <a:xfrm flipH="1">
              <a:off x="3888" y="912"/>
              <a:ext cx="336" cy="240"/>
            </a:xfrm>
            <a:prstGeom prst="line">
              <a:avLst/>
            </a:prstGeom>
            <a:noFill/>
            <a:ln w="9525">
              <a:solidFill>
                <a:srgbClr val="0000FF"/>
              </a:solidFill>
              <a:round/>
              <a:headEnd/>
              <a:tailEnd/>
            </a:ln>
            <a:effectLst/>
          </p:spPr>
          <p:txBody>
            <a:bodyPr lIns="90000" tIns="46800" rIns="90000" bIns="46800">
              <a:spAutoFit/>
            </a:bodyPr>
            <a:lstStyle/>
            <a:p>
              <a:endParaRPr lang="en-IN"/>
            </a:p>
          </p:txBody>
        </p:sp>
      </p:grpSp>
      <p:grpSp>
        <p:nvGrpSpPr>
          <p:cNvPr id="3" name="Group 11"/>
          <p:cNvGrpSpPr>
            <a:grpSpLocks/>
          </p:cNvGrpSpPr>
          <p:nvPr/>
        </p:nvGrpSpPr>
        <p:grpSpPr bwMode="auto">
          <a:xfrm>
            <a:off x="6629400" y="1447800"/>
            <a:ext cx="1371600" cy="314325"/>
            <a:chOff x="4176" y="912"/>
            <a:chExt cx="864" cy="198"/>
          </a:xfrm>
        </p:grpSpPr>
        <p:sp>
          <p:nvSpPr>
            <p:cNvPr id="831500" name="Text Box 12"/>
            <p:cNvSpPr txBox="1">
              <a:spLocks noChangeArrowheads="1"/>
            </p:cNvSpPr>
            <p:nvPr/>
          </p:nvSpPr>
          <p:spPr bwMode="auto">
            <a:xfrm>
              <a:off x="4424" y="912"/>
              <a:ext cx="616" cy="198"/>
            </a:xfrm>
            <a:prstGeom prst="rect">
              <a:avLst/>
            </a:prstGeom>
            <a:noFill/>
            <a:ln w="9525">
              <a:solidFill>
                <a:schemeClr val="accent2"/>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chemeClr val="accent2"/>
                  </a:solidFill>
                </a:rPr>
                <a:t>BIND</a:t>
              </a:r>
              <a:endParaRPr lang="ru-RU" sz="1400" b="1">
                <a:solidFill>
                  <a:schemeClr val="accent2"/>
                </a:solidFill>
              </a:endParaRPr>
            </a:p>
          </p:txBody>
        </p:sp>
        <p:sp>
          <p:nvSpPr>
            <p:cNvPr id="831501" name="Line 13"/>
            <p:cNvSpPr>
              <a:spLocks noChangeShapeType="1"/>
            </p:cNvSpPr>
            <p:nvPr/>
          </p:nvSpPr>
          <p:spPr bwMode="auto">
            <a:xfrm flipH="1">
              <a:off x="4176" y="1053"/>
              <a:ext cx="240" cy="3"/>
            </a:xfrm>
            <a:prstGeom prst="line">
              <a:avLst/>
            </a:prstGeom>
            <a:noFill/>
            <a:ln w="9525">
              <a:solidFill>
                <a:schemeClr val="accent2"/>
              </a:solidFill>
              <a:round/>
              <a:headEnd/>
              <a:tailEnd/>
            </a:ln>
            <a:effectLst/>
          </p:spPr>
          <p:txBody>
            <a:bodyPr lIns="90000" tIns="46800" rIns="90000" bIns="46800">
              <a:spAutoFit/>
            </a:bodyPr>
            <a:lstStyle/>
            <a:p>
              <a:endParaRPr lang="en-IN"/>
            </a:p>
          </p:txBody>
        </p:sp>
      </p:grpSp>
      <p:grpSp>
        <p:nvGrpSpPr>
          <p:cNvPr id="4" name="Group 14"/>
          <p:cNvGrpSpPr>
            <a:grpSpLocks/>
          </p:cNvGrpSpPr>
          <p:nvPr/>
        </p:nvGrpSpPr>
        <p:grpSpPr bwMode="auto">
          <a:xfrm>
            <a:off x="6629400" y="1863725"/>
            <a:ext cx="1371600" cy="314325"/>
            <a:chOff x="4176" y="912"/>
            <a:chExt cx="864" cy="198"/>
          </a:xfrm>
        </p:grpSpPr>
        <p:sp>
          <p:nvSpPr>
            <p:cNvPr id="831503" name="Text Box 15"/>
            <p:cNvSpPr txBox="1">
              <a:spLocks noChangeArrowheads="1"/>
            </p:cNvSpPr>
            <p:nvPr/>
          </p:nvSpPr>
          <p:spPr bwMode="auto">
            <a:xfrm>
              <a:off x="4424" y="912"/>
              <a:ext cx="616" cy="198"/>
            </a:xfrm>
            <a:prstGeom prst="rect">
              <a:avLst/>
            </a:prstGeom>
            <a:noFill/>
            <a:ln w="9525">
              <a:solidFill>
                <a:srgbClr val="FF0000"/>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rgbClr val="FF0000"/>
                  </a:solidFill>
                </a:rPr>
                <a:t>LISTEN</a:t>
              </a:r>
              <a:endParaRPr lang="ru-RU" sz="1400" b="1">
                <a:solidFill>
                  <a:srgbClr val="FF0000"/>
                </a:solidFill>
              </a:endParaRPr>
            </a:p>
          </p:txBody>
        </p:sp>
        <p:sp>
          <p:nvSpPr>
            <p:cNvPr id="831504" name="Line 16"/>
            <p:cNvSpPr>
              <a:spLocks noChangeShapeType="1"/>
            </p:cNvSpPr>
            <p:nvPr/>
          </p:nvSpPr>
          <p:spPr bwMode="auto">
            <a:xfrm flipH="1">
              <a:off x="4176" y="1053"/>
              <a:ext cx="240" cy="3"/>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grpSp>
        <p:nvGrpSpPr>
          <p:cNvPr id="5" name="Group 17"/>
          <p:cNvGrpSpPr>
            <a:grpSpLocks/>
          </p:cNvGrpSpPr>
          <p:nvPr/>
        </p:nvGrpSpPr>
        <p:grpSpPr bwMode="auto">
          <a:xfrm>
            <a:off x="1066800" y="2133600"/>
            <a:ext cx="1524000" cy="314325"/>
            <a:chOff x="672" y="1344"/>
            <a:chExt cx="960" cy="198"/>
          </a:xfrm>
        </p:grpSpPr>
        <p:sp>
          <p:nvSpPr>
            <p:cNvPr id="831506" name="Text Box 18"/>
            <p:cNvSpPr txBox="1">
              <a:spLocks noChangeArrowheads="1"/>
            </p:cNvSpPr>
            <p:nvPr/>
          </p:nvSpPr>
          <p:spPr bwMode="auto">
            <a:xfrm>
              <a:off x="672" y="1344"/>
              <a:ext cx="720" cy="198"/>
            </a:xfrm>
            <a:prstGeom prst="rect">
              <a:avLst/>
            </a:prstGeom>
            <a:noFill/>
            <a:ln w="9525">
              <a:solidFill>
                <a:srgbClr val="FF0000"/>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rgbClr val="FF0000"/>
                  </a:solidFill>
                </a:rPr>
                <a:t>CONNECT</a:t>
              </a:r>
              <a:endParaRPr lang="ru-RU" sz="1400" b="1">
                <a:solidFill>
                  <a:srgbClr val="FF0000"/>
                </a:solidFill>
              </a:endParaRPr>
            </a:p>
          </p:txBody>
        </p:sp>
        <p:sp>
          <p:nvSpPr>
            <p:cNvPr id="831507" name="Line 19"/>
            <p:cNvSpPr>
              <a:spLocks noChangeShapeType="1"/>
            </p:cNvSpPr>
            <p:nvPr/>
          </p:nvSpPr>
          <p:spPr bwMode="auto">
            <a:xfrm flipH="1">
              <a:off x="1392" y="1440"/>
              <a:ext cx="240" cy="3"/>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grpSp>
        <p:nvGrpSpPr>
          <p:cNvPr id="6" name="Group 20"/>
          <p:cNvGrpSpPr>
            <a:grpSpLocks/>
          </p:cNvGrpSpPr>
          <p:nvPr/>
        </p:nvGrpSpPr>
        <p:grpSpPr bwMode="auto">
          <a:xfrm>
            <a:off x="6629400" y="2590800"/>
            <a:ext cx="1905000" cy="314325"/>
            <a:chOff x="4176" y="1632"/>
            <a:chExt cx="1200" cy="198"/>
          </a:xfrm>
        </p:grpSpPr>
        <p:sp>
          <p:nvSpPr>
            <p:cNvPr id="831509" name="Text Box 21"/>
            <p:cNvSpPr txBox="1">
              <a:spLocks noChangeArrowheads="1"/>
            </p:cNvSpPr>
            <p:nvPr/>
          </p:nvSpPr>
          <p:spPr bwMode="auto">
            <a:xfrm>
              <a:off x="4760" y="1632"/>
              <a:ext cx="616" cy="198"/>
            </a:xfrm>
            <a:prstGeom prst="rect">
              <a:avLst/>
            </a:prstGeom>
            <a:noFill/>
            <a:ln w="9525">
              <a:solidFill>
                <a:srgbClr val="FF0000"/>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rgbClr val="FF0000"/>
                  </a:solidFill>
                </a:rPr>
                <a:t>ACCEPT</a:t>
              </a:r>
              <a:endParaRPr lang="ru-RU" sz="1400" b="1">
                <a:solidFill>
                  <a:srgbClr val="FF0000"/>
                </a:solidFill>
              </a:endParaRPr>
            </a:p>
          </p:txBody>
        </p:sp>
        <p:sp>
          <p:nvSpPr>
            <p:cNvPr id="831510" name="Line 22"/>
            <p:cNvSpPr>
              <a:spLocks noChangeShapeType="1"/>
            </p:cNvSpPr>
            <p:nvPr/>
          </p:nvSpPr>
          <p:spPr bwMode="auto">
            <a:xfrm flipH="1">
              <a:off x="4176" y="1773"/>
              <a:ext cx="576" cy="57"/>
            </a:xfrm>
            <a:prstGeom prst="line">
              <a:avLst/>
            </a:prstGeom>
            <a:noFill/>
            <a:ln w="9525">
              <a:solidFill>
                <a:srgbClr val="FF0000"/>
              </a:solidFill>
              <a:round/>
              <a:headEnd/>
              <a:tailEnd/>
            </a:ln>
            <a:effectLst/>
          </p:spPr>
          <p:txBody>
            <a:bodyPr lIns="90000" tIns="46800" rIns="90000" bIns="46800">
              <a:spAutoFit/>
            </a:bodyPr>
            <a:lstStyle/>
            <a:p>
              <a:endParaRPr lang="en-IN"/>
            </a:p>
          </p:txBody>
        </p:sp>
      </p:grpSp>
      <p:grpSp>
        <p:nvGrpSpPr>
          <p:cNvPr id="7" name="Group 23"/>
          <p:cNvGrpSpPr>
            <a:grpSpLocks/>
          </p:cNvGrpSpPr>
          <p:nvPr/>
        </p:nvGrpSpPr>
        <p:grpSpPr bwMode="auto">
          <a:xfrm>
            <a:off x="5562600" y="4191000"/>
            <a:ext cx="1371600" cy="314325"/>
            <a:chOff x="4176" y="912"/>
            <a:chExt cx="864" cy="198"/>
          </a:xfrm>
        </p:grpSpPr>
        <p:sp>
          <p:nvSpPr>
            <p:cNvPr id="831512" name="Text Box 24"/>
            <p:cNvSpPr txBox="1">
              <a:spLocks noChangeArrowheads="1"/>
            </p:cNvSpPr>
            <p:nvPr/>
          </p:nvSpPr>
          <p:spPr bwMode="auto">
            <a:xfrm>
              <a:off x="4424" y="912"/>
              <a:ext cx="616" cy="198"/>
            </a:xfrm>
            <a:prstGeom prst="rect">
              <a:avLst/>
            </a:prstGeom>
            <a:noFill/>
            <a:ln w="9525">
              <a:solidFill>
                <a:schemeClr val="accent2"/>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chemeClr val="accent2"/>
                  </a:solidFill>
                </a:rPr>
                <a:t>RECEIVE</a:t>
              </a:r>
              <a:endParaRPr lang="ru-RU" sz="1400" b="1">
                <a:solidFill>
                  <a:schemeClr val="accent2"/>
                </a:solidFill>
              </a:endParaRPr>
            </a:p>
          </p:txBody>
        </p:sp>
        <p:sp>
          <p:nvSpPr>
            <p:cNvPr id="831513" name="Line 25"/>
            <p:cNvSpPr>
              <a:spLocks noChangeShapeType="1"/>
            </p:cNvSpPr>
            <p:nvPr/>
          </p:nvSpPr>
          <p:spPr bwMode="auto">
            <a:xfrm flipH="1">
              <a:off x="4176" y="1053"/>
              <a:ext cx="240" cy="3"/>
            </a:xfrm>
            <a:prstGeom prst="line">
              <a:avLst/>
            </a:prstGeom>
            <a:noFill/>
            <a:ln w="9525">
              <a:solidFill>
                <a:schemeClr val="accent2"/>
              </a:solidFill>
              <a:round/>
              <a:headEnd/>
              <a:tailEnd/>
            </a:ln>
            <a:effectLst/>
          </p:spPr>
          <p:txBody>
            <a:bodyPr lIns="90000" tIns="46800" rIns="90000" bIns="46800">
              <a:spAutoFit/>
            </a:bodyPr>
            <a:lstStyle/>
            <a:p>
              <a:endParaRPr lang="en-IN"/>
            </a:p>
          </p:txBody>
        </p:sp>
      </p:grpSp>
      <p:grpSp>
        <p:nvGrpSpPr>
          <p:cNvPr id="8" name="Group 26"/>
          <p:cNvGrpSpPr>
            <a:grpSpLocks/>
          </p:cNvGrpSpPr>
          <p:nvPr/>
        </p:nvGrpSpPr>
        <p:grpSpPr bwMode="auto">
          <a:xfrm>
            <a:off x="1079500" y="5172075"/>
            <a:ext cx="1511300" cy="314325"/>
            <a:chOff x="680" y="3258"/>
            <a:chExt cx="952" cy="198"/>
          </a:xfrm>
        </p:grpSpPr>
        <p:sp>
          <p:nvSpPr>
            <p:cNvPr id="831515" name="Text Box 27"/>
            <p:cNvSpPr txBox="1">
              <a:spLocks noChangeArrowheads="1"/>
            </p:cNvSpPr>
            <p:nvPr/>
          </p:nvSpPr>
          <p:spPr bwMode="auto">
            <a:xfrm>
              <a:off x="680" y="3258"/>
              <a:ext cx="616" cy="198"/>
            </a:xfrm>
            <a:prstGeom prst="rect">
              <a:avLst/>
            </a:prstGeom>
            <a:noFill/>
            <a:ln w="9525">
              <a:solidFill>
                <a:schemeClr val="accent2"/>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chemeClr val="accent2"/>
                  </a:solidFill>
                </a:rPr>
                <a:t>RECEIVE</a:t>
              </a:r>
              <a:endParaRPr lang="ru-RU" sz="1400" b="1">
                <a:solidFill>
                  <a:schemeClr val="accent2"/>
                </a:solidFill>
              </a:endParaRPr>
            </a:p>
          </p:txBody>
        </p:sp>
        <p:sp>
          <p:nvSpPr>
            <p:cNvPr id="831516" name="Line 28"/>
            <p:cNvSpPr>
              <a:spLocks noChangeShapeType="1"/>
            </p:cNvSpPr>
            <p:nvPr/>
          </p:nvSpPr>
          <p:spPr bwMode="auto">
            <a:xfrm flipH="1">
              <a:off x="1296" y="3360"/>
              <a:ext cx="336" cy="0"/>
            </a:xfrm>
            <a:prstGeom prst="line">
              <a:avLst/>
            </a:prstGeom>
            <a:noFill/>
            <a:ln w="9525">
              <a:solidFill>
                <a:schemeClr val="accent2"/>
              </a:solidFill>
              <a:round/>
              <a:headEnd/>
              <a:tailEnd/>
            </a:ln>
            <a:effectLst/>
          </p:spPr>
          <p:txBody>
            <a:bodyPr lIns="90000" tIns="46800" rIns="90000" bIns="46800">
              <a:spAutoFit/>
            </a:bodyPr>
            <a:lstStyle/>
            <a:p>
              <a:endParaRPr lang="en-IN"/>
            </a:p>
          </p:txBody>
        </p:sp>
      </p:grpSp>
      <p:grpSp>
        <p:nvGrpSpPr>
          <p:cNvPr id="9" name="Group 29"/>
          <p:cNvGrpSpPr>
            <a:grpSpLocks/>
          </p:cNvGrpSpPr>
          <p:nvPr/>
        </p:nvGrpSpPr>
        <p:grpSpPr bwMode="auto">
          <a:xfrm>
            <a:off x="1079500" y="4191000"/>
            <a:ext cx="1511300" cy="314325"/>
            <a:chOff x="680" y="3258"/>
            <a:chExt cx="952" cy="198"/>
          </a:xfrm>
        </p:grpSpPr>
        <p:sp>
          <p:nvSpPr>
            <p:cNvPr id="831518" name="Text Box 30"/>
            <p:cNvSpPr txBox="1">
              <a:spLocks noChangeArrowheads="1"/>
            </p:cNvSpPr>
            <p:nvPr/>
          </p:nvSpPr>
          <p:spPr bwMode="auto">
            <a:xfrm>
              <a:off x="680" y="3258"/>
              <a:ext cx="616" cy="198"/>
            </a:xfrm>
            <a:prstGeom prst="rect">
              <a:avLst/>
            </a:prstGeom>
            <a:noFill/>
            <a:ln w="9525">
              <a:solidFill>
                <a:schemeClr val="accent2"/>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chemeClr val="accent2"/>
                  </a:solidFill>
                </a:rPr>
                <a:t>SEND</a:t>
              </a:r>
              <a:endParaRPr lang="ru-RU" sz="1400" b="1">
                <a:solidFill>
                  <a:schemeClr val="accent2"/>
                </a:solidFill>
              </a:endParaRPr>
            </a:p>
          </p:txBody>
        </p:sp>
        <p:sp>
          <p:nvSpPr>
            <p:cNvPr id="831519" name="Line 31"/>
            <p:cNvSpPr>
              <a:spLocks noChangeShapeType="1"/>
            </p:cNvSpPr>
            <p:nvPr/>
          </p:nvSpPr>
          <p:spPr bwMode="auto">
            <a:xfrm flipH="1">
              <a:off x="1296" y="3360"/>
              <a:ext cx="336" cy="0"/>
            </a:xfrm>
            <a:prstGeom prst="line">
              <a:avLst/>
            </a:prstGeom>
            <a:noFill/>
            <a:ln w="9525">
              <a:solidFill>
                <a:schemeClr val="accent2"/>
              </a:solidFill>
              <a:round/>
              <a:headEnd/>
              <a:tailEnd/>
            </a:ln>
            <a:effectLst/>
          </p:spPr>
          <p:txBody>
            <a:bodyPr lIns="90000" tIns="46800" rIns="90000" bIns="46800">
              <a:spAutoFit/>
            </a:bodyPr>
            <a:lstStyle/>
            <a:p>
              <a:endParaRPr lang="en-IN"/>
            </a:p>
          </p:txBody>
        </p:sp>
      </p:grpSp>
      <p:grpSp>
        <p:nvGrpSpPr>
          <p:cNvPr id="10" name="Group 32"/>
          <p:cNvGrpSpPr>
            <a:grpSpLocks/>
          </p:cNvGrpSpPr>
          <p:nvPr/>
        </p:nvGrpSpPr>
        <p:grpSpPr bwMode="auto">
          <a:xfrm>
            <a:off x="5562600" y="4943475"/>
            <a:ext cx="1371600" cy="314325"/>
            <a:chOff x="4176" y="912"/>
            <a:chExt cx="864" cy="198"/>
          </a:xfrm>
        </p:grpSpPr>
        <p:sp>
          <p:nvSpPr>
            <p:cNvPr id="831521" name="Text Box 33"/>
            <p:cNvSpPr txBox="1">
              <a:spLocks noChangeArrowheads="1"/>
            </p:cNvSpPr>
            <p:nvPr/>
          </p:nvSpPr>
          <p:spPr bwMode="auto">
            <a:xfrm>
              <a:off x="4424" y="912"/>
              <a:ext cx="616" cy="198"/>
            </a:xfrm>
            <a:prstGeom prst="rect">
              <a:avLst/>
            </a:prstGeom>
            <a:noFill/>
            <a:ln w="9525">
              <a:solidFill>
                <a:schemeClr val="accent2"/>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chemeClr val="accent2"/>
                  </a:solidFill>
                </a:rPr>
                <a:t>SEND</a:t>
              </a:r>
              <a:endParaRPr lang="ru-RU" sz="1400" b="1">
                <a:solidFill>
                  <a:schemeClr val="accent2"/>
                </a:solidFill>
              </a:endParaRPr>
            </a:p>
          </p:txBody>
        </p:sp>
        <p:sp>
          <p:nvSpPr>
            <p:cNvPr id="831522" name="Line 34"/>
            <p:cNvSpPr>
              <a:spLocks noChangeShapeType="1"/>
            </p:cNvSpPr>
            <p:nvPr/>
          </p:nvSpPr>
          <p:spPr bwMode="auto">
            <a:xfrm flipH="1">
              <a:off x="4176" y="1053"/>
              <a:ext cx="240" cy="3"/>
            </a:xfrm>
            <a:prstGeom prst="line">
              <a:avLst/>
            </a:prstGeom>
            <a:noFill/>
            <a:ln w="9525">
              <a:solidFill>
                <a:schemeClr val="accent2"/>
              </a:solidFill>
              <a:round/>
              <a:headEnd/>
              <a:tailEnd/>
            </a:ln>
            <a:effectLst/>
          </p:spPr>
          <p:txBody>
            <a:bodyPr lIns="90000" tIns="46800" rIns="90000" bIns="46800">
              <a:spAutoFit/>
            </a:bodyPr>
            <a:lstStyle/>
            <a:p>
              <a:endParaRPr lang="en-IN"/>
            </a:p>
          </p:txBody>
        </p:sp>
      </p:grpSp>
      <p:grpSp>
        <p:nvGrpSpPr>
          <p:cNvPr id="11" name="Group 35"/>
          <p:cNvGrpSpPr>
            <a:grpSpLocks/>
          </p:cNvGrpSpPr>
          <p:nvPr/>
        </p:nvGrpSpPr>
        <p:grpSpPr bwMode="auto">
          <a:xfrm>
            <a:off x="3657600" y="5781675"/>
            <a:ext cx="3429000" cy="314325"/>
            <a:chOff x="2304" y="3642"/>
            <a:chExt cx="2160" cy="198"/>
          </a:xfrm>
        </p:grpSpPr>
        <p:sp>
          <p:nvSpPr>
            <p:cNvPr id="831524" name="Text Box 36"/>
            <p:cNvSpPr txBox="1">
              <a:spLocks noChangeArrowheads="1"/>
            </p:cNvSpPr>
            <p:nvPr/>
          </p:nvSpPr>
          <p:spPr bwMode="auto">
            <a:xfrm>
              <a:off x="3848" y="3642"/>
              <a:ext cx="616" cy="198"/>
            </a:xfrm>
            <a:prstGeom prst="rect">
              <a:avLst/>
            </a:prstGeom>
            <a:noFill/>
            <a:ln w="9525">
              <a:solidFill>
                <a:schemeClr val="accent2"/>
              </a:solidFill>
              <a:miter lim="800000"/>
              <a:headEnd/>
              <a:tailEnd/>
            </a:ln>
            <a:effectLst/>
          </p:spPr>
          <p:txBody>
            <a:bodyPr lIns="90000" tIns="46800" rIns="90000" bIns="46800">
              <a:spAutoFit/>
            </a:bodyPr>
            <a:lstStyle/>
            <a:p>
              <a:pPr eaLnBrk="0" hangingPunct="0">
                <a:spcBef>
                  <a:spcPct val="20000"/>
                </a:spcBef>
                <a:buClr>
                  <a:srgbClr val="FF0000"/>
                </a:buClr>
              </a:pPr>
              <a:r>
                <a:rPr lang="en-US" sz="1400" b="1">
                  <a:solidFill>
                    <a:schemeClr val="accent2"/>
                  </a:solidFill>
                </a:rPr>
                <a:t>CLOSE</a:t>
              </a:r>
              <a:endParaRPr lang="ru-RU" sz="1400" b="1">
                <a:solidFill>
                  <a:schemeClr val="accent2"/>
                </a:solidFill>
              </a:endParaRPr>
            </a:p>
          </p:txBody>
        </p:sp>
        <p:sp>
          <p:nvSpPr>
            <p:cNvPr id="831525" name="Line 37"/>
            <p:cNvSpPr>
              <a:spLocks noChangeShapeType="1"/>
            </p:cNvSpPr>
            <p:nvPr/>
          </p:nvSpPr>
          <p:spPr bwMode="auto">
            <a:xfrm flipH="1">
              <a:off x="2304" y="3783"/>
              <a:ext cx="1536" cy="9"/>
            </a:xfrm>
            <a:prstGeom prst="line">
              <a:avLst/>
            </a:prstGeom>
            <a:noFill/>
            <a:ln w="9525">
              <a:solidFill>
                <a:schemeClr val="accent2"/>
              </a:solidFill>
              <a:round/>
              <a:headEnd/>
              <a:tailEnd/>
            </a:ln>
            <a:effectLst/>
          </p:spPr>
          <p:txBody>
            <a:bodyPr lIns="90000" tIns="46800" rIns="90000" bIns="46800">
              <a:spAutoFit/>
            </a:bodyPr>
            <a:lstStyle/>
            <a:p>
              <a:endParaRPr lang="en-IN"/>
            </a:p>
          </p:txBody>
        </p:sp>
        <p:sp>
          <p:nvSpPr>
            <p:cNvPr id="831526" name="Line 38"/>
            <p:cNvSpPr>
              <a:spLocks noChangeShapeType="1"/>
            </p:cNvSpPr>
            <p:nvPr/>
          </p:nvSpPr>
          <p:spPr bwMode="auto">
            <a:xfrm flipH="1" flipV="1">
              <a:off x="3504" y="3648"/>
              <a:ext cx="336" cy="87"/>
            </a:xfrm>
            <a:prstGeom prst="line">
              <a:avLst/>
            </a:prstGeom>
            <a:noFill/>
            <a:ln w="9525">
              <a:solidFill>
                <a:schemeClr val="accent2"/>
              </a:solidFill>
              <a:round/>
              <a:headEnd/>
              <a:tailEnd/>
            </a:ln>
            <a:effectLst/>
          </p:spPr>
          <p:txBody>
            <a:bodyPr lIns="90000" tIns="46800" rIns="90000" bIns="46800">
              <a:spAutoFit/>
            </a:bodyPr>
            <a:lstStyle/>
            <a:p>
              <a:endParaRPr lang="en-IN"/>
            </a:p>
          </p:txBody>
        </p:sp>
      </p:grpSp>
      <p:grpSp>
        <p:nvGrpSpPr>
          <p:cNvPr id="12" name="Group 39"/>
          <p:cNvGrpSpPr>
            <a:grpSpLocks/>
          </p:cNvGrpSpPr>
          <p:nvPr/>
        </p:nvGrpSpPr>
        <p:grpSpPr bwMode="auto">
          <a:xfrm>
            <a:off x="3505200" y="2362200"/>
            <a:ext cx="1981200" cy="822325"/>
            <a:chOff x="2208" y="1488"/>
            <a:chExt cx="1248" cy="518"/>
          </a:xfrm>
        </p:grpSpPr>
        <p:sp>
          <p:nvSpPr>
            <p:cNvPr id="831528" name="Text Box 40"/>
            <p:cNvSpPr txBox="1">
              <a:spLocks noChangeArrowheads="1"/>
            </p:cNvSpPr>
            <p:nvPr/>
          </p:nvSpPr>
          <p:spPr bwMode="auto">
            <a:xfrm>
              <a:off x="2208" y="1680"/>
              <a:ext cx="1152" cy="326"/>
            </a:xfrm>
            <a:prstGeom prst="rect">
              <a:avLst/>
            </a:prstGeom>
            <a:noFill/>
            <a:ln w="9525">
              <a:noFill/>
              <a:miter lim="800000"/>
              <a:headEnd/>
              <a:tailEnd/>
            </a:ln>
            <a:effectLst/>
          </p:spPr>
          <p:txBody>
            <a:bodyPr lIns="90000" tIns="46800" rIns="90000" bIns="46800">
              <a:spAutoFit/>
            </a:bodyPr>
            <a:lstStyle/>
            <a:p>
              <a:pPr eaLnBrk="0" hangingPunct="0">
                <a:spcBef>
                  <a:spcPct val="50000"/>
                </a:spcBef>
                <a:buClr>
                  <a:srgbClr val="FF0000"/>
                </a:buClr>
              </a:pPr>
              <a:r>
                <a:rPr lang="en-US" sz="1400" b="1" i="1"/>
                <a:t>TCP three-way handshake</a:t>
              </a:r>
              <a:endParaRPr lang="ru-RU" sz="1400" b="1" i="1"/>
            </a:p>
          </p:txBody>
        </p:sp>
        <p:sp>
          <p:nvSpPr>
            <p:cNvPr id="831529" name="Line 41"/>
            <p:cNvSpPr>
              <a:spLocks noChangeShapeType="1"/>
            </p:cNvSpPr>
            <p:nvPr/>
          </p:nvSpPr>
          <p:spPr bwMode="auto">
            <a:xfrm flipH="1" flipV="1">
              <a:off x="2352" y="1488"/>
              <a:ext cx="1104" cy="336"/>
            </a:xfrm>
            <a:prstGeom prst="line">
              <a:avLst/>
            </a:prstGeom>
            <a:noFill/>
            <a:ln w="9525">
              <a:solidFill>
                <a:schemeClr val="tx1"/>
              </a:solidFill>
              <a:round/>
              <a:headEnd type="triangle" w="med" len="med"/>
              <a:tailEnd type="triangle" w="med" len="med"/>
            </a:ln>
            <a:effectLst/>
          </p:spPr>
          <p:txBody>
            <a:bodyPr lIns="90000" tIns="46800" rIns="90000" bIns="46800">
              <a:spAutoFit/>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5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#1 – TCP client-server</a:t>
            </a:r>
            <a:endParaRPr lang="en-US" dirty="0"/>
          </a:p>
        </p:txBody>
      </p:sp>
      <p:sp>
        <p:nvSpPr>
          <p:cNvPr id="3" name="Content Placeholder 2"/>
          <p:cNvSpPr>
            <a:spLocks noGrp="1"/>
          </p:cNvSpPr>
          <p:nvPr>
            <p:ph idx="1"/>
          </p:nvPr>
        </p:nvSpPr>
        <p:spPr>
          <a:xfrm>
            <a:off x="457200" y="1356468"/>
            <a:ext cx="8229600" cy="721611"/>
          </a:xfrm>
        </p:spPr>
        <p:txBody>
          <a:bodyPr/>
          <a:lstStyle/>
          <a:p>
            <a:r>
              <a:rPr lang="en-US" dirty="0" smtClean="0"/>
              <a:t>Sequence of actions</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17</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5" name="TextBox 74"/>
          <p:cNvSpPr txBox="1"/>
          <p:nvPr/>
        </p:nvSpPr>
        <p:spPr>
          <a:xfrm>
            <a:off x="6553200" y="3442635"/>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listen()</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sp>
        <p:nvSpPr>
          <p:cNvPr id="80" name="TextBox 79"/>
          <p:cNvSpPr txBox="1"/>
          <p:nvPr/>
        </p:nvSpPr>
        <p:spPr>
          <a:xfrm>
            <a:off x="6553200" y="4053548"/>
            <a:ext cx="1292842" cy="369332"/>
          </a:xfrm>
          <a:prstGeom prst="rect">
            <a:avLst/>
          </a:prstGeom>
          <a:noFill/>
        </p:spPr>
        <p:txBody>
          <a:bodyPr wrap="none" rtlCol="0">
            <a:spAutoFit/>
          </a:bodyPr>
          <a:lstStyle/>
          <a:p>
            <a:r>
              <a:rPr lang="en-US" b="1" dirty="0" smtClean="0">
                <a:solidFill>
                  <a:srgbClr val="800000"/>
                </a:solidFill>
                <a:latin typeface="Courier New"/>
                <a:cs typeface="Courier New"/>
              </a:rPr>
              <a:t>accept()</a:t>
            </a:r>
            <a:endParaRPr lang="en-US" b="1" dirty="0">
              <a:solidFill>
                <a:srgbClr val="800000"/>
              </a:solidFill>
              <a:latin typeface="Courier New"/>
              <a:cs typeface="Courier New"/>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2" name="Right Brace 81"/>
          <p:cNvSpPr/>
          <p:nvPr/>
        </p:nvSpPr>
        <p:spPr>
          <a:xfrm>
            <a:off x="7846042" y="3813555"/>
            <a:ext cx="338977" cy="793858"/>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TextBox 82"/>
          <p:cNvSpPr txBox="1"/>
          <p:nvPr/>
        </p:nvSpPr>
        <p:spPr>
          <a:xfrm>
            <a:off x="8185112" y="3568916"/>
            <a:ext cx="615553" cy="1118969"/>
          </a:xfrm>
          <a:prstGeom prst="rect">
            <a:avLst/>
          </a:prstGeom>
          <a:noFill/>
        </p:spPr>
        <p:txBody>
          <a:bodyPr vert="vert270" wrap="none" rtlCol="0">
            <a:spAutoFit/>
          </a:bodyPr>
          <a:lstStyle/>
          <a:p>
            <a:r>
              <a:rPr lang="en-US" sz="1400" dirty="0" smtClean="0">
                <a:solidFill>
                  <a:srgbClr val="800000"/>
                </a:solidFill>
              </a:rPr>
              <a:t>Connection</a:t>
            </a:r>
          </a:p>
          <a:p>
            <a:r>
              <a:rPr lang="en-US" sz="1400" dirty="0" smtClean="0">
                <a:solidFill>
                  <a:srgbClr val="800000"/>
                </a:solidFill>
              </a:rPr>
              <a:t>Establishment</a:t>
            </a:r>
            <a:endParaRPr lang="en-US" sz="1400" dirty="0">
              <a:solidFill>
                <a:srgbClr val="800000"/>
              </a:solidFill>
            </a:endParaRPr>
          </a:p>
        </p:txBody>
      </p:sp>
      <p:sp>
        <p:nvSpPr>
          <p:cNvPr id="85" name="TextBox 84"/>
          <p:cNvSpPr txBox="1"/>
          <p:nvPr/>
        </p:nvSpPr>
        <p:spPr>
          <a:xfrm>
            <a:off x="1590819" y="4053548"/>
            <a:ext cx="1431364" cy="369332"/>
          </a:xfrm>
          <a:prstGeom prst="rect">
            <a:avLst/>
          </a:prstGeom>
          <a:noFill/>
        </p:spPr>
        <p:txBody>
          <a:bodyPr wrap="none" rtlCol="0">
            <a:spAutoFit/>
          </a:bodyPr>
          <a:lstStyle/>
          <a:p>
            <a:r>
              <a:rPr lang="en-US" b="1" dirty="0" smtClean="0">
                <a:solidFill>
                  <a:srgbClr val="800000"/>
                </a:solidFill>
                <a:latin typeface="Courier New"/>
                <a:cs typeface="Courier New"/>
              </a:rPr>
              <a:t>connect()</a:t>
            </a:r>
            <a:endParaRPr lang="en-US" b="1" dirty="0">
              <a:solidFill>
                <a:srgbClr val="800000"/>
              </a:solidFill>
              <a:latin typeface="Courier New"/>
              <a:cs typeface="Courier New"/>
            </a:endParaRPr>
          </a:p>
        </p:txBody>
      </p: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5" name="Straight Arrow Connector 94"/>
          <p:cNvCxnSpPr>
            <a:stCxn id="85" idx="3"/>
            <a:endCxn id="80" idx="1"/>
          </p:cNvCxnSpPr>
          <p:nvPr/>
        </p:nvCxnSpPr>
        <p:spPr>
          <a:xfrm>
            <a:off x="3022183" y="4238214"/>
            <a:ext cx="3531017"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Host name, IP address, Port number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Host name</a:t>
            </a:r>
          </a:p>
          <a:p>
            <a:pPr lvl="1"/>
            <a:r>
              <a:rPr lang="en-US" dirty="0" smtClean="0"/>
              <a:t>Human readable name (e.g., </a:t>
            </a:r>
            <a:r>
              <a:rPr lang="en-US" dirty="0" err="1" smtClean="0"/>
              <a:t>www.eecs.berkeley.edu</a:t>
            </a:r>
            <a:r>
              <a:rPr lang="en-US" dirty="0" smtClean="0"/>
              <a:t>)</a:t>
            </a:r>
          </a:p>
          <a:p>
            <a:pPr lvl="1"/>
            <a:r>
              <a:rPr lang="en-US" dirty="0" smtClean="0"/>
              <a:t>Variable length</a:t>
            </a:r>
          </a:p>
          <a:p>
            <a:pPr lvl="1"/>
            <a:r>
              <a:rPr lang="en-US" dirty="0" smtClean="0"/>
              <a:t>Could have multiple IP addresses</a:t>
            </a:r>
          </a:p>
          <a:p>
            <a:pPr lvl="1"/>
            <a:endParaRPr lang="en-US" dirty="0" smtClean="0"/>
          </a:p>
          <a:p>
            <a:r>
              <a:rPr lang="en-US" dirty="0" smtClean="0"/>
              <a:t>IP version 4 address</a:t>
            </a:r>
          </a:p>
          <a:p>
            <a:pPr lvl="1"/>
            <a:r>
              <a:rPr lang="en-US" dirty="0" smtClean="0"/>
              <a:t>Usually represented as dotted numbers for human readability</a:t>
            </a:r>
          </a:p>
          <a:p>
            <a:pPr lvl="2"/>
            <a:r>
              <a:rPr lang="en-US" dirty="0" smtClean="0"/>
              <a:t>E.g., 128.32.132.214</a:t>
            </a:r>
          </a:p>
          <a:p>
            <a:pPr lvl="1"/>
            <a:r>
              <a:rPr lang="en-US" dirty="0" smtClean="0"/>
              <a:t>32 bits in network byte order</a:t>
            </a:r>
          </a:p>
          <a:p>
            <a:pPr lvl="2"/>
            <a:r>
              <a:rPr lang="en-US" dirty="0" smtClean="0"/>
              <a:t>E.g., 1.2.3.4 =&gt; 0x04030201</a:t>
            </a:r>
          </a:p>
          <a:p>
            <a:pPr lvl="2"/>
            <a:endParaRPr lang="en-US" dirty="0" smtClean="0"/>
          </a:p>
          <a:p>
            <a:r>
              <a:rPr lang="en-US" dirty="0" smtClean="0"/>
              <a:t>Port number</a:t>
            </a:r>
          </a:p>
          <a:p>
            <a:pPr lvl="1"/>
            <a:r>
              <a:rPr lang="en-US" dirty="0" smtClean="0"/>
              <a:t>Identifies a service (or application) on a host</a:t>
            </a:r>
          </a:p>
          <a:p>
            <a:pPr lvl="2"/>
            <a:r>
              <a:rPr lang="en-US" dirty="0" smtClean="0"/>
              <a:t>E.g., TCP Port 80 =&gt; web service, UDP Port 53 =&gt; name service (DNS)</a:t>
            </a:r>
          </a:p>
          <a:p>
            <a:pPr lvl="1"/>
            <a:r>
              <a:rPr lang="en-US" dirty="0" smtClean="0"/>
              <a:t>16 bit unsigned number (0~65535)</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49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#1 – TCP client-server</a:t>
            </a:r>
            <a:endParaRPr lang="en-US" dirty="0"/>
          </a:p>
        </p:txBody>
      </p:sp>
      <p:sp>
        <p:nvSpPr>
          <p:cNvPr id="3" name="Content Placeholder 2"/>
          <p:cNvSpPr>
            <a:spLocks noGrp="1"/>
          </p:cNvSpPr>
          <p:nvPr>
            <p:ph idx="1"/>
          </p:nvPr>
        </p:nvSpPr>
        <p:spPr>
          <a:xfrm>
            <a:off x="457200" y="1356468"/>
            <a:ext cx="8229600" cy="721611"/>
          </a:xfrm>
        </p:spPr>
        <p:txBody>
          <a:bodyPr/>
          <a:lstStyle/>
          <a:p>
            <a:r>
              <a:rPr lang="en-US" dirty="0" smtClean="0"/>
              <a:t>Sequence of actions</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19</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5" name="TextBox 74"/>
          <p:cNvSpPr txBox="1"/>
          <p:nvPr/>
        </p:nvSpPr>
        <p:spPr>
          <a:xfrm>
            <a:off x="6553200" y="3442635"/>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listen()</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sp>
        <p:nvSpPr>
          <p:cNvPr id="80" name="TextBox 79"/>
          <p:cNvSpPr txBox="1"/>
          <p:nvPr/>
        </p:nvSpPr>
        <p:spPr>
          <a:xfrm>
            <a:off x="6553200" y="4053548"/>
            <a:ext cx="1292842" cy="369332"/>
          </a:xfrm>
          <a:prstGeom prst="rect">
            <a:avLst/>
          </a:prstGeom>
          <a:noFill/>
        </p:spPr>
        <p:txBody>
          <a:bodyPr wrap="none" rtlCol="0">
            <a:spAutoFit/>
          </a:bodyPr>
          <a:lstStyle/>
          <a:p>
            <a:r>
              <a:rPr lang="en-US" b="1" dirty="0" smtClean="0">
                <a:solidFill>
                  <a:srgbClr val="800000"/>
                </a:solidFill>
                <a:latin typeface="Courier New"/>
                <a:cs typeface="Courier New"/>
              </a:rPr>
              <a:t>accept()</a:t>
            </a:r>
            <a:endParaRPr lang="en-US" b="1" dirty="0">
              <a:solidFill>
                <a:srgbClr val="800000"/>
              </a:solidFill>
              <a:latin typeface="Courier New"/>
              <a:cs typeface="Courier New"/>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2" name="Right Brace 81"/>
          <p:cNvSpPr/>
          <p:nvPr/>
        </p:nvSpPr>
        <p:spPr>
          <a:xfrm>
            <a:off x="7846042" y="3813555"/>
            <a:ext cx="338977" cy="793858"/>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TextBox 82"/>
          <p:cNvSpPr txBox="1"/>
          <p:nvPr/>
        </p:nvSpPr>
        <p:spPr>
          <a:xfrm>
            <a:off x="8185112" y="3568916"/>
            <a:ext cx="615553" cy="1118969"/>
          </a:xfrm>
          <a:prstGeom prst="rect">
            <a:avLst/>
          </a:prstGeom>
          <a:noFill/>
        </p:spPr>
        <p:txBody>
          <a:bodyPr vert="vert270" wrap="none" rtlCol="0">
            <a:spAutoFit/>
          </a:bodyPr>
          <a:lstStyle/>
          <a:p>
            <a:r>
              <a:rPr lang="en-US" sz="1400" dirty="0" smtClean="0">
                <a:solidFill>
                  <a:srgbClr val="800000"/>
                </a:solidFill>
              </a:rPr>
              <a:t>Connection</a:t>
            </a:r>
          </a:p>
          <a:p>
            <a:r>
              <a:rPr lang="en-US" sz="1400" dirty="0" smtClean="0">
                <a:solidFill>
                  <a:srgbClr val="800000"/>
                </a:solidFill>
              </a:rPr>
              <a:t>Establishment</a:t>
            </a:r>
            <a:endParaRPr lang="en-US" sz="1400" dirty="0">
              <a:solidFill>
                <a:srgbClr val="800000"/>
              </a:solidFill>
            </a:endParaRPr>
          </a:p>
        </p:txBody>
      </p:sp>
      <p:sp>
        <p:nvSpPr>
          <p:cNvPr id="85" name="TextBox 84"/>
          <p:cNvSpPr txBox="1"/>
          <p:nvPr/>
        </p:nvSpPr>
        <p:spPr>
          <a:xfrm>
            <a:off x="1590819" y="4053548"/>
            <a:ext cx="1431364" cy="369332"/>
          </a:xfrm>
          <a:prstGeom prst="rect">
            <a:avLst/>
          </a:prstGeom>
          <a:noFill/>
        </p:spPr>
        <p:txBody>
          <a:bodyPr wrap="none" rtlCol="0">
            <a:spAutoFit/>
          </a:bodyPr>
          <a:lstStyle/>
          <a:p>
            <a:r>
              <a:rPr lang="en-US" b="1" dirty="0" smtClean="0">
                <a:solidFill>
                  <a:srgbClr val="800000"/>
                </a:solidFill>
                <a:latin typeface="Courier New"/>
                <a:cs typeface="Courier New"/>
              </a:rPr>
              <a:t>connect()</a:t>
            </a:r>
            <a:endParaRPr lang="en-US" b="1" dirty="0">
              <a:solidFill>
                <a:srgbClr val="800000"/>
              </a:solidFill>
              <a:latin typeface="Courier New"/>
              <a:cs typeface="Courier New"/>
            </a:endParaRPr>
          </a:p>
        </p:txBody>
      </p: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5" name="Straight Arrow Connector 94"/>
          <p:cNvCxnSpPr>
            <a:stCxn id="85" idx="3"/>
            <a:endCxn id="80" idx="1"/>
          </p:cNvCxnSpPr>
          <p:nvPr/>
        </p:nvCxnSpPr>
        <p:spPr>
          <a:xfrm>
            <a:off x="3022183" y="4238214"/>
            <a:ext cx="3531017"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3645024"/>
            <a:ext cx="7772400" cy="1470025"/>
          </a:xfrm>
        </p:spPr>
        <p:txBody>
          <a:bodyPr/>
          <a:lstStyle/>
          <a:p>
            <a:pPr algn="ctr"/>
            <a:r>
              <a:rPr lang="en-US" dirty="0" smtClean="0">
                <a:effectLst>
                  <a:outerShdw blurRad="38100" dist="38100" dir="2700000" algn="tl">
                    <a:srgbClr val="000000">
                      <a:alpha val="43137"/>
                    </a:srgbClr>
                  </a:outerShdw>
                </a:effectLst>
              </a:rPr>
              <a:t>Socket </a:t>
            </a:r>
            <a:r>
              <a:rPr lang="en-US" dirty="0" smtClean="0">
                <a:effectLst>
                  <a:outerShdw blurRad="38100" dist="38100" dir="2700000" algn="tl">
                    <a:srgbClr val="000000">
                      <a:alpha val="43137"/>
                    </a:srgbClr>
                  </a:outerShdw>
                </a:effectLst>
              </a:rPr>
              <a:t>Programming</a:t>
            </a:r>
            <a:endParaRPr lang="en-US" dirty="0">
              <a:effectLst>
                <a:outerShdw blurRad="38100" dist="38100" dir="2700000" algn="tl">
                  <a:srgbClr val="000000">
                    <a:alpha val="43137"/>
                  </a:srgbClr>
                </a:outerShdw>
              </a:effectLst>
            </a:endParaRPr>
          </a:p>
        </p:txBody>
      </p:sp>
      <p:pic>
        <p:nvPicPr>
          <p:cNvPr id="4" name="Picture 5" descr="j0300520"/>
          <p:cNvPicPr>
            <a:picLocks noChangeAspect="1" noChangeArrowheads="1" noCrop="1"/>
          </p:cNvPicPr>
          <p:nvPr/>
        </p:nvPicPr>
        <p:blipFill>
          <a:blip r:embed="rId2" cstate="print"/>
          <a:srcRect/>
          <a:stretch>
            <a:fillRect/>
          </a:stretch>
        </p:blipFill>
        <p:spPr bwMode="auto">
          <a:xfrm>
            <a:off x="1619672" y="0"/>
            <a:ext cx="6082409" cy="3888432"/>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#2 – UDP client-server</a:t>
            </a:r>
            <a:endParaRPr lang="en-US" dirty="0"/>
          </a:p>
        </p:txBody>
      </p:sp>
      <p:sp>
        <p:nvSpPr>
          <p:cNvPr id="3" name="Content Placeholder 2"/>
          <p:cNvSpPr>
            <a:spLocks noGrp="1"/>
          </p:cNvSpPr>
          <p:nvPr>
            <p:ph idx="1"/>
          </p:nvPr>
        </p:nvSpPr>
        <p:spPr>
          <a:xfrm>
            <a:off x="457200" y="1356468"/>
            <a:ext cx="8229600" cy="721611"/>
          </a:xfrm>
        </p:spPr>
        <p:txBody>
          <a:bodyPr/>
          <a:lstStyle/>
          <a:p>
            <a:r>
              <a:rPr lang="en-US" dirty="0" smtClean="0"/>
              <a:t>Q) What must be changed?</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20</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5" name="TextBox 74"/>
          <p:cNvSpPr txBox="1"/>
          <p:nvPr/>
        </p:nvSpPr>
        <p:spPr>
          <a:xfrm>
            <a:off x="6553200" y="3442635"/>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listen()</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sp>
        <p:nvSpPr>
          <p:cNvPr id="80" name="TextBox 79"/>
          <p:cNvSpPr txBox="1"/>
          <p:nvPr/>
        </p:nvSpPr>
        <p:spPr>
          <a:xfrm>
            <a:off x="6553200" y="4053548"/>
            <a:ext cx="1292842" cy="369332"/>
          </a:xfrm>
          <a:prstGeom prst="rect">
            <a:avLst/>
          </a:prstGeom>
          <a:noFill/>
        </p:spPr>
        <p:txBody>
          <a:bodyPr wrap="none" rtlCol="0">
            <a:spAutoFit/>
          </a:bodyPr>
          <a:lstStyle/>
          <a:p>
            <a:r>
              <a:rPr lang="en-US" b="1" dirty="0" smtClean="0">
                <a:solidFill>
                  <a:srgbClr val="800000"/>
                </a:solidFill>
                <a:latin typeface="Courier New"/>
                <a:cs typeface="Courier New"/>
              </a:rPr>
              <a:t>accept()</a:t>
            </a:r>
            <a:endParaRPr lang="en-US" b="1" dirty="0">
              <a:solidFill>
                <a:srgbClr val="800000"/>
              </a:solidFill>
              <a:latin typeface="Courier New"/>
              <a:cs typeface="Courier New"/>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2" name="Right Brace 81"/>
          <p:cNvSpPr/>
          <p:nvPr/>
        </p:nvSpPr>
        <p:spPr>
          <a:xfrm>
            <a:off x="7846042" y="3813555"/>
            <a:ext cx="338977" cy="793858"/>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TextBox 82"/>
          <p:cNvSpPr txBox="1"/>
          <p:nvPr/>
        </p:nvSpPr>
        <p:spPr>
          <a:xfrm>
            <a:off x="8185112" y="3568916"/>
            <a:ext cx="615553" cy="1118969"/>
          </a:xfrm>
          <a:prstGeom prst="rect">
            <a:avLst/>
          </a:prstGeom>
          <a:noFill/>
        </p:spPr>
        <p:txBody>
          <a:bodyPr vert="vert270" wrap="none" rtlCol="0">
            <a:spAutoFit/>
          </a:bodyPr>
          <a:lstStyle/>
          <a:p>
            <a:r>
              <a:rPr lang="en-US" sz="1400" dirty="0" smtClean="0">
                <a:solidFill>
                  <a:srgbClr val="800000"/>
                </a:solidFill>
              </a:rPr>
              <a:t>Connection</a:t>
            </a:r>
          </a:p>
          <a:p>
            <a:r>
              <a:rPr lang="en-US" sz="1400" dirty="0" smtClean="0">
                <a:solidFill>
                  <a:srgbClr val="800000"/>
                </a:solidFill>
              </a:rPr>
              <a:t>Establishment</a:t>
            </a:r>
            <a:endParaRPr lang="en-US" sz="1400" dirty="0">
              <a:solidFill>
                <a:srgbClr val="800000"/>
              </a:solidFill>
            </a:endParaRPr>
          </a:p>
        </p:txBody>
      </p:sp>
      <p:sp>
        <p:nvSpPr>
          <p:cNvPr id="85" name="TextBox 84"/>
          <p:cNvSpPr txBox="1"/>
          <p:nvPr/>
        </p:nvSpPr>
        <p:spPr>
          <a:xfrm>
            <a:off x="1590819" y="4053548"/>
            <a:ext cx="1431364" cy="369332"/>
          </a:xfrm>
          <a:prstGeom prst="rect">
            <a:avLst/>
          </a:prstGeom>
          <a:noFill/>
        </p:spPr>
        <p:txBody>
          <a:bodyPr wrap="none" rtlCol="0">
            <a:spAutoFit/>
          </a:bodyPr>
          <a:lstStyle/>
          <a:p>
            <a:r>
              <a:rPr lang="en-US" b="1" dirty="0" smtClean="0">
                <a:solidFill>
                  <a:srgbClr val="800000"/>
                </a:solidFill>
                <a:latin typeface="Courier New"/>
                <a:cs typeface="Courier New"/>
              </a:rPr>
              <a:t>connect()</a:t>
            </a:r>
            <a:endParaRPr lang="en-US" b="1" dirty="0">
              <a:solidFill>
                <a:srgbClr val="800000"/>
              </a:solidFill>
              <a:latin typeface="Courier New"/>
              <a:cs typeface="Courier New"/>
            </a:endParaRPr>
          </a:p>
        </p:txBody>
      </p: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5" name="Straight Arrow Connector 94"/>
          <p:cNvCxnSpPr>
            <a:stCxn id="85" idx="3"/>
            <a:endCxn id="80" idx="1"/>
          </p:cNvCxnSpPr>
          <p:nvPr/>
        </p:nvCxnSpPr>
        <p:spPr>
          <a:xfrm>
            <a:off x="3022183" y="4238214"/>
            <a:ext cx="3531017"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#2 – UDP client-server</a:t>
            </a:r>
            <a:endParaRPr lang="en-US" dirty="0"/>
          </a:p>
        </p:txBody>
      </p:sp>
      <p:sp>
        <p:nvSpPr>
          <p:cNvPr id="3" name="Content Placeholder 2"/>
          <p:cNvSpPr>
            <a:spLocks noGrp="1"/>
          </p:cNvSpPr>
          <p:nvPr>
            <p:ph idx="1"/>
          </p:nvPr>
        </p:nvSpPr>
        <p:spPr>
          <a:xfrm>
            <a:off x="457200" y="1356468"/>
            <a:ext cx="8229600" cy="721611"/>
          </a:xfrm>
        </p:spPr>
        <p:txBody>
          <a:bodyPr/>
          <a:lstStyle/>
          <a:p>
            <a:r>
              <a:rPr lang="en-US" dirty="0" smtClean="0"/>
              <a:t>A) We need a different initialization</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21</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FF0000"/>
                </a:solidFill>
                <a:latin typeface="Courier New"/>
                <a:cs typeface="Courier New"/>
              </a:rPr>
              <a:t>socket()</a:t>
            </a:r>
            <a:endParaRPr lang="en-US" b="1" dirty="0">
              <a:solidFill>
                <a:srgbClr val="FF0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5" name="TextBox 74"/>
          <p:cNvSpPr txBox="1"/>
          <p:nvPr/>
        </p:nvSpPr>
        <p:spPr>
          <a:xfrm>
            <a:off x="6553200" y="3442635"/>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listen()</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sp>
        <p:nvSpPr>
          <p:cNvPr id="80" name="TextBox 79"/>
          <p:cNvSpPr txBox="1"/>
          <p:nvPr/>
        </p:nvSpPr>
        <p:spPr>
          <a:xfrm>
            <a:off x="6553200" y="4053548"/>
            <a:ext cx="1292842" cy="369332"/>
          </a:xfrm>
          <a:prstGeom prst="rect">
            <a:avLst/>
          </a:prstGeom>
          <a:noFill/>
        </p:spPr>
        <p:txBody>
          <a:bodyPr wrap="none" rtlCol="0">
            <a:spAutoFit/>
          </a:bodyPr>
          <a:lstStyle/>
          <a:p>
            <a:r>
              <a:rPr lang="en-US" b="1" dirty="0" smtClean="0">
                <a:solidFill>
                  <a:srgbClr val="800000"/>
                </a:solidFill>
                <a:latin typeface="Courier New"/>
                <a:cs typeface="Courier New"/>
              </a:rPr>
              <a:t>accept()</a:t>
            </a:r>
            <a:endParaRPr lang="en-US" b="1" dirty="0">
              <a:solidFill>
                <a:srgbClr val="800000"/>
              </a:solidFill>
              <a:latin typeface="Courier New"/>
              <a:cs typeface="Courier New"/>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2" name="Right Brace 81"/>
          <p:cNvSpPr/>
          <p:nvPr/>
        </p:nvSpPr>
        <p:spPr>
          <a:xfrm>
            <a:off x="7846042" y="3813555"/>
            <a:ext cx="338977" cy="793858"/>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TextBox 82"/>
          <p:cNvSpPr txBox="1"/>
          <p:nvPr/>
        </p:nvSpPr>
        <p:spPr>
          <a:xfrm>
            <a:off x="8185112" y="3568916"/>
            <a:ext cx="615553" cy="1118969"/>
          </a:xfrm>
          <a:prstGeom prst="rect">
            <a:avLst/>
          </a:prstGeom>
          <a:noFill/>
        </p:spPr>
        <p:txBody>
          <a:bodyPr vert="vert270" wrap="none" rtlCol="0">
            <a:spAutoFit/>
          </a:bodyPr>
          <a:lstStyle/>
          <a:p>
            <a:r>
              <a:rPr lang="en-US" sz="1400" dirty="0" smtClean="0">
                <a:solidFill>
                  <a:srgbClr val="800000"/>
                </a:solidFill>
              </a:rPr>
              <a:t>Connection</a:t>
            </a:r>
          </a:p>
          <a:p>
            <a:r>
              <a:rPr lang="en-US" sz="1400" dirty="0" smtClean="0">
                <a:solidFill>
                  <a:srgbClr val="800000"/>
                </a:solidFill>
              </a:rPr>
              <a:t>Establishment</a:t>
            </a:r>
            <a:endParaRPr lang="en-US" sz="1400" dirty="0">
              <a:solidFill>
                <a:srgbClr val="800000"/>
              </a:solidFill>
            </a:endParaRPr>
          </a:p>
        </p:txBody>
      </p:sp>
      <p:sp>
        <p:nvSpPr>
          <p:cNvPr id="85" name="TextBox 84"/>
          <p:cNvSpPr txBox="1"/>
          <p:nvPr/>
        </p:nvSpPr>
        <p:spPr>
          <a:xfrm>
            <a:off x="1590819" y="4053548"/>
            <a:ext cx="1431364" cy="369332"/>
          </a:xfrm>
          <a:prstGeom prst="rect">
            <a:avLst/>
          </a:prstGeom>
          <a:noFill/>
        </p:spPr>
        <p:txBody>
          <a:bodyPr wrap="none" rtlCol="0">
            <a:spAutoFit/>
          </a:bodyPr>
          <a:lstStyle/>
          <a:p>
            <a:r>
              <a:rPr lang="en-US" b="1" dirty="0" smtClean="0">
                <a:solidFill>
                  <a:srgbClr val="800000"/>
                </a:solidFill>
                <a:latin typeface="Courier New"/>
                <a:cs typeface="Courier New"/>
              </a:rPr>
              <a:t>connect()</a:t>
            </a:r>
            <a:endParaRPr lang="en-US" b="1" dirty="0">
              <a:solidFill>
                <a:srgbClr val="800000"/>
              </a:solidFill>
              <a:latin typeface="Courier New"/>
              <a:cs typeface="Courier New"/>
            </a:endParaRPr>
          </a:p>
        </p:txBody>
      </p: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5" name="Straight Arrow Connector 94"/>
          <p:cNvCxnSpPr>
            <a:stCxn id="85" idx="3"/>
            <a:endCxn id="80" idx="1"/>
          </p:cNvCxnSpPr>
          <p:nvPr/>
        </p:nvCxnSpPr>
        <p:spPr>
          <a:xfrm>
            <a:off x="3022183" y="4238214"/>
            <a:ext cx="3531017"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#2 – UDP client-server</a:t>
            </a:r>
            <a:endParaRPr lang="en-US" dirty="0"/>
          </a:p>
        </p:txBody>
      </p:sp>
      <p:sp>
        <p:nvSpPr>
          <p:cNvPr id="3" name="Content Placeholder 2"/>
          <p:cNvSpPr>
            <a:spLocks noGrp="1"/>
          </p:cNvSpPr>
          <p:nvPr>
            <p:ph idx="1"/>
          </p:nvPr>
        </p:nvSpPr>
        <p:spPr>
          <a:xfrm>
            <a:off x="457200" y="1356468"/>
            <a:ext cx="8229600" cy="721611"/>
          </a:xfrm>
        </p:spPr>
        <p:txBody>
          <a:bodyPr/>
          <a:lstStyle/>
          <a:p>
            <a:r>
              <a:rPr lang="en-US" dirty="0" smtClean="0"/>
              <a:t>Q) What else must be changed?</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22</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5" name="TextBox 74"/>
          <p:cNvSpPr txBox="1"/>
          <p:nvPr/>
        </p:nvSpPr>
        <p:spPr>
          <a:xfrm>
            <a:off x="6553200" y="3442635"/>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listen()</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sp>
        <p:nvSpPr>
          <p:cNvPr id="80" name="TextBox 79"/>
          <p:cNvSpPr txBox="1"/>
          <p:nvPr/>
        </p:nvSpPr>
        <p:spPr>
          <a:xfrm>
            <a:off x="6553200" y="4053548"/>
            <a:ext cx="1292842" cy="369332"/>
          </a:xfrm>
          <a:prstGeom prst="rect">
            <a:avLst/>
          </a:prstGeom>
          <a:noFill/>
        </p:spPr>
        <p:txBody>
          <a:bodyPr wrap="none" rtlCol="0">
            <a:spAutoFit/>
          </a:bodyPr>
          <a:lstStyle/>
          <a:p>
            <a:r>
              <a:rPr lang="en-US" b="1" dirty="0" smtClean="0">
                <a:solidFill>
                  <a:srgbClr val="800000"/>
                </a:solidFill>
                <a:latin typeface="Courier New"/>
                <a:cs typeface="Courier New"/>
              </a:rPr>
              <a:t>accept()</a:t>
            </a:r>
            <a:endParaRPr lang="en-US" b="1" dirty="0">
              <a:solidFill>
                <a:srgbClr val="800000"/>
              </a:solidFill>
              <a:latin typeface="Courier New"/>
              <a:cs typeface="Courier New"/>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2" name="Right Brace 81"/>
          <p:cNvSpPr/>
          <p:nvPr/>
        </p:nvSpPr>
        <p:spPr>
          <a:xfrm>
            <a:off x="7846042" y="3813555"/>
            <a:ext cx="338977" cy="793858"/>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3" name="TextBox 82"/>
          <p:cNvSpPr txBox="1"/>
          <p:nvPr/>
        </p:nvSpPr>
        <p:spPr>
          <a:xfrm>
            <a:off x="8185112" y="3568916"/>
            <a:ext cx="615553" cy="1118969"/>
          </a:xfrm>
          <a:prstGeom prst="rect">
            <a:avLst/>
          </a:prstGeom>
          <a:noFill/>
        </p:spPr>
        <p:txBody>
          <a:bodyPr vert="vert270" wrap="none" rtlCol="0">
            <a:spAutoFit/>
          </a:bodyPr>
          <a:lstStyle/>
          <a:p>
            <a:r>
              <a:rPr lang="en-US" sz="1400" dirty="0" smtClean="0">
                <a:solidFill>
                  <a:srgbClr val="800000"/>
                </a:solidFill>
              </a:rPr>
              <a:t>Connection</a:t>
            </a:r>
          </a:p>
          <a:p>
            <a:r>
              <a:rPr lang="en-US" sz="1400" dirty="0" smtClean="0">
                <a:solidFill>
                  <a:srgbClr val="800000"/>
                </a:solidFill>
              </a:rPr>
              <a:t>Establishment</a:t>
            </a:r>
            <a:endParaRPr lang="en-US" sz="1400" dirty="0">
              <a:solidFill>
                <a:srgbClr val="800000"/>
              </a:solidFill>
            </a:endParaRPr>
          </a:p>
        </p:txBody>
      </p:sp>
      <p:sp>
        <p:nvSpPr>
          <p:cNvPr id="85" name="TextBox 84"/>
          <p:cNvSpPr txBox="1"/>
          <p:nvPr/>
        </p:nvSpPr>
        <p:spPr>
          <a:xfrm>
            <a:off x="1590819" y="4053548"/>
            <a:ext cx="1431364" cy="369332"/>
          </a:xfrm>
          <a:prstGeom prst="rect">
            <a:avLst/>
          </a:prstGeom>
          <a:noFill/>
        </p:spPr>
        <p:txBody>
          <a:bodyPr wrap="none" rtlCol="0">
            <a:spAutoFit/>
          </a:bodyPr>
          <a:lstStyle/>
          <a:p>
            <a:r>
              <a:rPr lang="en-US" b="1" dirty="0" smtClean="0">
                <a:solidFill>
                  <a:srgbClr val="800000"/>
                </a:solidFill>
                <a:latin typeface="Courier New"/>
                <a:cs typeface="Courier New"/>
              </a:rPr>
              <a:t>connect()</a:t>
            </a:r>
            <a:endParaRPr lang="en-US" b="1" dirty="0">
              <a:solidFill>
                <a:srgbClr val="800000"/>
              </a:solidFill>
              <a:latin typeface="Courier New"/>
              <a:cs typeface="Courier New"/>
            </a:endParaRPr>
          </a:p>
        </p:txBody>
      </p: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5" name="Straight Arrow Connector 94"/>
          <p:cNvCxnSpPr>
            <a:stCxn id="85" idx="3"/>
            <a:endCxn id="80" idx="1"/>
          </p:cNvCxnSpPr>
          <p:nvPr/>
        </p:nvCxnSpPr>
        <p:spPr>
          <a:xfrm>
            <a:off x="3022183" y="4238214"/>
            <a:ext cx="3531017"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#2 – UDP client-server</a:t>
            </a:r>
            <a:endParaRPr lang="en-US" dirty="0"/>
          </a:p>
        </p:txBody>
      </p:sp>
      <p:sp>
        <p:nvSpPr>
          <p:cNvPr id="3" name="Content Placeholder 2"/>
          <p:cNvSpPr>
            <a:spLocks noGrp="1"/>
          </p:cNvSpPr>
          <p:nvPr>
            <p:ph idx="1"/>
          </p:nvPr>
        </p:nvSpPr>
        <p:spPr>
          <a:xfrm>
            <a:off x="457200" y="1356468"/>
            <a:ext cx="8229600" cy="721611"/>
          </a:xfrm>
        </p:spPr>
        <p:txBody>
          <a:bodyPr>
            <a:normAutofit fontScale="77500" lnSpcReduction="20000"/>
          </a:bodyPr>
          <a:lstStyle/>
          <a:p>
            <a:r>
              <a:rPr lang="en-US" dirty="0" smtClean="0"/>
              <a:t>A) UDP is </a:t>
            </a:r>
            <a:r>
              <a:rPr lang="en-US" b="1" dirty="0" smtClean="0">
                <a:solidFill>
                  <a:srgbClr val="FF0000"/>
                </a:solidFill>
              </a:rPr>
              <a:t>connection-less</a:t>
            </a:r>
            <a:r>
              <a:rPr lang="en-US" dirty="0" smtClean="0"/>
              <a:t>. We remove all connection related steps.</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23</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5" name="TextBox 74"/>
          <p:cNvSpPr txBox="1"/>
          <p:nvPr/>
        </p:nvSpPr>
        <p:spPr>
          <a:xfrm>
            <a:off x="6553200" y="3442635"/>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listen()</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#2 – UDP client-server</a:t>
            </a:r>
            <a:endParaRPr lang="en-US" dirty="0"/>
          </a:p>
        </p:txBody>
      </p:sp>
      <p:sp>
        <p:nvSpPr>
          <p:cNvPr id="3" name="Content Placeholder 2"/>
          <p:cNvSpPr>
            <a:spLocks noGrp="1"/>
          </p:cNvSpPr>
          <p:nvPr>
            <p:ph idx="1"/>
          </p:nvPr>
        </p:nvSpPr>
        <p:spPr>
          <a:xfrm>
            <a:off x="457200" y="1356468"/>
            <a:ext cx="8229600" cy="721611"/>
          </a:xfrm>
        </p:spPr>
        <p:txBody>
          <a:bodyPr>
            <a:normAutofit fontScale="85000" lnSpcReduction="10000"/>
          </a:bodyPr>
          <a:lstStyle/>
          <a:p>
            <a:r>
              <a:rPr lang="en-US" dirty="0" smtClean="0"/>
              <a:t>A) </a:t>
            </a:r>
            <a:r>
              <a:rPr lang="en-US" dirty="0" smtClean="0">
                <a:latin typeface="Courier"/>
                <a:cs typeface="Courier"/>
              </a:rPr>
              <a:t>listen()</a:t>
            </a:r>
            <a:r>
              <a:rPr lang="en-US" dirty="0" smtClean="0"/>
              <a:t> is also related to connection. Remove it.</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24</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#2 – UDP client-server</a:t>
            </a:r>
            <a:endParaRPr lang="en-US" dirty="0"/>
          </a:p>
        </p:txBody>
      </p:sp>
      <p:sp>
        <p:nvSpPr>
          <p:cNvPr id="3" name="Content Placeholder 2"/>
          <p:cNvSpPr>
            <a:spLocks noGrp="1"/>
          </p:cNvSpPr>
          <p:nvPr>
            <p:ph idx="1"/>
          </p:nvPr>
        </p:nvSpPr>
        <p:spPr>
          <a:xfrm>
            <a:off x="457200" y="1356468"/>
            <a:ext cx="8229600" cy="721611"/>
          </a:xfrm>
        </p:spPr>
        <p:txBody>
          <a:bodyPr>
            <a:normAutofit fontScale="77500" lnSpcReduction="20000"/>
          </a:bodyPr>
          <a:lstStyle/>
          <a:p>
            <a:r>
              <a:rPr lang="en-US" dirty="0" smtClean="0"/>
              <a:t>Q) Now it’s unclear where to send packets and from where I receive! Can we solve this?</a:t>
            </a:r>
            <a:r>
              <a:rPr lang="en-US" dirty="0" smtClean="0">
                <a:latin typeface="Courier"/>
                <a:cs typeface="Courier"/>
              </a:rPr>
              <a:t> </a:t>
            </a:r>
            <a:endParaRPr lang="en-US" dirty="0"/>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25</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590819" y="4682811"/>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7" name="TextBox 86"/>
          <p:cNvSpPr txBox="1"/>
          <p:nvPr/>
        </p:nvSpPr>
        <p:spPr>
          <a:xfrm>
            <a:off x="5283430" y="5444142"/>
            <a:ext cx="2539540" cy="369332"/>
          </a:xfrm>
          <a:prstGeom prst="rect">
            <a:avLst/>
          </a:prstGeom>
          <a:noFill/>
        </p:spPr>
        <p:txBody>
          <a:bodyPr wrap="none" rtlCol="0">
            <a:spAutoFit/>
          </a:bodyPr>
          <a:lstStyle/>
          <a:p>
            <a:r>
              <a:rPr lang="en-US" b="1" dirty="0" smtClean="0">
                <a:solidFill>
                  <a:srgbClr val="000090"/>
                </a:solidFill>
                <a:latin typeface="Courier New"/>
                <a:cs typeface="Courier New"/>
              </a:rPr>
              <a:t>send() or write()</a:t>
            </a:r>
            <a:endParaRPr lang="en-US" b="1" dirty="0">
              <a:solidFill>
                <a:srgbClr val="000090"/>
              </a:solidFill>
              <a:latin typeface="Courier New"/>
              <a:cs typeface="Courier New"/>
            </a:endParaRPr>
          </a:p>
        </p:txBody>
      </p:sp>
      <p:sp>
        <p:nvSpPr>
          <p:cNvPr id="88" name="TextBox 87"/>
          <p:cNvSpPr txBox="1"/>
          <p:nvPr/>
        </p:nvSpPr>
        <p:spPr>
          <a:xfrm>
            <a:off x="1590819" y="5442553"/>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89" name="TextBox 88"/>
          <p:cNvSpPr txBox="1"/>
          <p:nvPr/>
        </p:nvSpPr>
        <p:spPr>
          <a:xfrm>
            <a:off x="5427935" y="4682811"/>
            <a:ext cx="2401018" cy="369332"/>
          </a:xfrm>
          <a:prstGeom prst="rect">
            <a:avLst/>
          </a:prstGeom>
          <a:noFill/>
        </p:spPr>
        <p:txBody>
          <a:bodyPr wrap="none" rtlCol="0">
            <a:spAutoFit/>
          </a:bodyPr>
          <a:lstStyle/>
          <a:p>
            <a:r>
              <a:rPr lang="en-US" b="1" dirty="0" err="1" smtClean="0">
                <a:solidFill>
                  <a:srgbClr val="000090"/>
                </a:solidFill>
                <a:latin typeface="Courier New"/>
                <a:cs typeface="Courier New"/>
              </a:rPr>
              <a:t>recv</a:t>
            </a:r>
            <a:r>
              <a:rPr lang="en-US" b="1" dirty="0" smtClean="0">
                <a:solidFill>
                  <a:srgbClr val="000090"/>
                </a:solidFill>
                <a:latin typeface="Courier New"/>
                <a:cs typeface="Courier New"/>
              </a:rPr>
              <a:t>() or read()</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7" name="Straight Arrow Connector 96"/>
          <p:cNvCxnSpPr>
            <a:stCxn id="86" idx="3"/>
            <a:endCxn id="89" idx="1"/>
          </p:cNvCxnSpPr>
          <p:nvPr/>
        </p:nvCxnSpPr>
        <p:spPr>
          <a:xfrm>
            <a:off x="4130359" y="4867477"/>
            <a:ext cx="1297576" cy="158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991838" y="5627220"/>
            <a:ext cx="1291593" cy="1589"/>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p:cNvSpPr/>
          <p:nvPr/>
        </p:nvSpPr>
        <p:spPr>
          <a:xfrm>
            <a:off x="808425" y="5793982"/>
            <a:ext cx="7992240" cy="927167"/>
          </a:xfrm>
          <a:prstGeom prst="rect">
            <a:avLst/>
          </a:prstGeom>
          <a:solidFill>
            <a:schemeClr val="bg2">
              <a:lumMod val="50000"/>
              <a:alpha val="2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795596" y="4607413"/>
            <a:ext cx="7992240" cy="1206060"/>
          </a:xfrm>
          <a:prstGeom prst="rect">
            <a:avLst/>
          </a:prstGeom>
          <a:solidFill>
            <a:srgbClr val="00009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795596" y="3811967"/>
            <a:ext cx="7992240" cy="795446"/>
          </a:xfrm>
          <a:prstGeom prst="rect">
            <a:avLst/>
          </a:prstGeom>
          <a:solidFill>
            <a:srgbClr val="800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808425" y="2703971"/>
            <a:ext cx="7992240" cy="1109584"/>
          </a:xfrm>
          <a:prstGeom prst="rect">
            <a:avLst/>
          </a:prstGeom>
          <a:solidFill>
            <a:srgbClr val="008000">
              <a:alpha val="23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Scenario #2 – UDP client-server</a:t>
            </a:r>
            <a:endParaRPr lang="en-US" dirty="0"/>
          </a:p>
        </p:txBody>
      </p:sp>
      <p:sp>
        <p:nvSpPr>
          <p:cNvPr id="3" name="Content Placeholder 2"/>
          <p:cNvSpPr>
            <a:spLocks noGrp="1"/>
          </p:cNvSpPr>
          <p:nvPr>
            <p:ph idx="1"/>
          </p:nvPr>
        </p:nvSpPr>
        <p:spPr>
          <a:xfrm>
            <a:off x="457200" y="1356468"/>
            <a:ext cx="8229600" cy="721611"/>
          </a:xfrm>
        </p:spPr>
        <p:txBody>
          <a:bodyPr>
            <a:normAutofit fontScale="70000" lnSpcReduction="20000"/>
          </a:bodyPr>
          <a:lstStyle/>
          <a:p>
            <a:r>
              <a:rPr lang="en-US" dirty="0" smtClean="0"/>
              <a:t>A) Give &lt;</a:t>
            </a:r>
            <a:r>
              <a:rPr lang="en-US" dirty="0" err="1" smtClean="0"/>
              <a:t>address,port</a:t>
            </a:r>
            <a:r>
              <a:rPr lang="en-US" dirty="0" smtClean="0"/>
              <a:t>&gt; information when sending a packet. That is, use </a:t>
            </a:r>
            <a:r>
              <a:rPr lang="en-US" sz="2581" b="1" dirty="0" err="1" smtClean="0">
                <a:solidFill>
                  <a:srgbClr val="FF0000"/>
                </a:solidFill>
                <a:latin typeface="Courier"/>
                <a:cs typeface="Courier"/>
              </a:rPr>
              <a:t>sendto</a:t>
            </a:r>
            <a:r>
              <a:rPr lang="en-US" sz="2581" b="1" dirty="0" smtClean="0">
                <a:solidFill>
                  <a:srgbClr val="FF0000"/>
                </a:solidFill>
                <a:latin typeface="Courier"/>
                <a:cs typeface="Courier"/>
              </a:rPr>
              <a:t>()</a:t>
            </a:r>
            <a:r>
              <a:rPr lang="en-US" dirty="0" smtClean="0"/>
              <a:t> and </a:t>
            </a:r>
            <a:r>
              <a:rPr lang="en-US" sz="2581" b="1" dirty="0" err="1" smtClean="0">
                <a:solidFill>
                  <a:srgbClr val="FF0000"/>
                </a:solidFill>
                <a:latin typeface="Courier"/>
                <a:cs typeface="Courier"/>
              </a:rPr>
              <a:t>recvfrom</a:t>
            </a:r>
            <a:r>
              <a:rPr lang="en-US" sz="2581" b="1" dirty="0" smtClean="0">
                <a:solidFill>
                  <a:srgbClr val="FF0000"/>
                </a:solidFill>
                <a:latin typeface="Courier"/>
                <a:cs typeface="Courier"/>
              </a:rPr>
              <a:t>()</a:t>
            </a:r>
            <a:r>
              <a:rPr lang="en-US" dirty="0" smtClean="0"/>
              <a:t> instead of </a:t>
            </a:r>
            <a:r>
              <a:rPr lang="en-US" sz="2581" dirty="0" smtClean="0">
                <a:latin typeface="Courier"/>
                <a:cs typeface="Courier"/>
              </a:rPr>
              <a:t>send()</a:t>
            </a:r>
            <a:r>
              <a:rPr lang="en-US" dirty="0" smtClean="0"/>
              <a:t> and </a:t>
            </a:r>
            <a:r>
              <a:rPr lang="en-US" sz="2581" dirty="0" err="1" smtClean="0">
                <a:latin typeface="Courier"/>
                <a:cs typeface="Courier"/>
              </a:rPr>
              <a:t>recv</a:t>
            </a:r>
            <a:r>
              <a:rPr lang="en-US" sz="2581" dirty="0" smtClean="0">
                <a:latin typeface="Courier"/>
                <a:cs typeface="Courier"/>
              </a:rPr>
              <a:t>() </a:t>
            </a:r>
            <a:endParaRPr lang="en-US" dirty="0">
              <a:latin typeface="Courier"/>
              <a:cs typeface="Courier"/>
            </a:endParaRPr>
          </a:p>
        </p:txBody>
      </p:sp>
      <p:sp>
        <p:nvSpPr>
          <p:cNvPr id="35" name="Slide Number Placeholder 5"/>
          <p:cNvSpPr>
            <a:spLocks noGrp="1"/>
          </p:cNvSpPr>
          <p:nvPr>
            <p:ph type="sldNum" sz="quarter" idx="12"/>
          </p:nvPr>
        </p:nvSpPr>
        <p:spPr>
          <a:xfrm>
            <a:off x="6553200" y="6261228"/>
            <a:ext cx="2133600" cy="457200"/>
          </a:xfrm>
        </p:spPr>
        <p:txBody>
          <a:bodyPr/>
          <a:lstStyle/>
          <a:p>
            <a:fld id="{ED7B3537-AF35-C64C-8C7C-820ECF5864A7}" type="slidenum">
              <a:rPr lang="en-US"/>
              <a:pPr/>
              <a:t>26</a:t>
            </a:fld>
            <a:endParaRPr lang="en-US"/>
          </a:p>
        </p:txBody>
      </p:sp>
      <p:cxnSp>
        <p:nvCxnSpPr>
          <p:cNvPr id="69" name="Straight Arrow Connector 68"/>
          <p:cNvCxnSpPr/>
          <p:nvPr/>
        </p:nvCxnSpPr>
        <p:spPr>
          <a:xfrm rot="16200000" flipH="1">
            <a:off x="-819218" y="4641946"/>
            <a:ext cx="4152957" cy="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795596" y="5960747"/>
            <a:ext cx="461665" cy="557041"/>
          </a:xfrm>
          <a:prstGeom prst="rect">
            <a:avLst/>
          </a:prstGeom>
          <a:noFill/>
        </p:spPr>
        <p:txBody>
          <a:bodyPr vert="vert270" wrap="none" rtlCol="0">
            <a:spAutoFit/>
          </a:bodyPr>
          <a:lstStyle/>
          <a:p>
            <a:r>
              <a:rPr lang="en-US" dirty="0" smtClean="0"/>
              <a:t>Time</a:t>
            </a:r>
            <a:endParaRPr lang="en-US" dirty="0"/>
          </a:p>
        </p:txBody>
      </p:sp>
      <p:sp>
        <p:nvSpPr>
          <p:cNvPr id="71" name="TextBox 70"/>
          <p:cNvSpPr txBox="1"/>
          <p:nvPr/>
        </p:nvSpPr>
        <p:spPr>
          <a:xfrm>
            <a:off x="1590819" y="278365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2" name="TextBox 71"/>
          <p:cNvSpPr txBox="1"/>
          <p:nvPr/>
        </p:nvSpPr>
        <p:spPr>
          <a:xfrm>
            <a:off x="6553200" y="2703971"/>
            <a:ext cx="1292842" cy="369332"/>
          </a:xfrm>
          <a:prstGeom prst="rect">
            <a:avLst/>
          </a:prstGeom>
          <a:noFill/>
        </p:spPr>
        <p:txBody>
          <a:bodyPr wrap="none" rtlCol="0">
            <a:spAutoFit/>
          </a:bodyPr>
          <a:lstStyle/>
          <a:p>
            <a:r>
              <a:rPr lang="en-US" b="1" dirty="0" smtClean="0">
                <a:solidFill>
                  <a:srgbClr val="008000"/>
                </a:solidFill>
                <a:latin typeface="Courier New"/>
                <a:cs typeface="Courier New"/>
              </a:rPr>
              <a:t>socket()</a:t>
            </a:r>
            <a:endParaRPr lang="en-US" b="1" dirty="0">
              <a:solidFill>
                <a:srgbClr val="008000"/>
              </a:solidFill>
              <a:latin typeface="Courier New"/>
              <a:cs typeface="Courier New"/>
            </a:endParaRPr>
          </a:p>
        </p:txBody>
      </p:sp>
      <p:sp>
        <p:nvSpPr>
          <p:cNvPr id="74" name="TextBox 73"/>
          <p:cNvSpPr txBox="1"/>
          <p:nvPr/>
        </p:nvSpPr>
        <p:spPr>
          <a:xfrm>
            <a:off x="6553200" y="3073303"/>
            <a:ext cx="1015798" cy="369332"/>
          </a:xfrm>
          <a:prstGeom prst="rect">
            <a:avLst/>
          </a:prstGeom>
          <a:noFill/>
        </p:spPr>
        <p:txBody>
          <a:bodyPr wrap="none" rtlCol="0">
            <a:spAutoFit/>
          </a:bodyPr>
          <a:lstStyle/>
          <a:p>
            <a:r>
              <a:rPr lang="en-US" b="1" dirty="0" smtClean="0">
                <a:solidFill>
                  <a:srgbClr val="008000"/>
                </a:solidFill>
                <a:latin typeface="Courier New"/>
                <a:cs typeface="Courier New"/>
              </a:rPr>
              <a:t>bind()</a:t>
            </a:r>
            <a:endParaRPr lang="en-US" b="1" dirty="0">
              <a:solidFill>
                <a:srgbClr val="008000"/>
              </a:solidFill>
              <a:latin typeface="Courier New"/>
              <a:cs typeface="Courier New"/>
            </a:endParaRPr>
          </a:p>
        </p:txBody>
      </p:sp>
      <p:sp>
        <p:nvSpPr>
          <p:cNvPr id="76" name="Right Brace 75"/>
          <p:cNvSpPr/>
          <p:nvPr/>
        </p:nvSpPr>
        <p:spPr>
          <a:xfrm>
            <a:off x="7846042" y="2703971"/>
            <a:ext cx="338977" cy="1107996"/>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Connector 77"/>
          <p:cNvCxnSpPr/>
          <p:nvPr/>
        </p:nvCxnSpPr>
        <p:spPr>
          <a:xfrm>
            <a:off x="808425" y="3811967"/>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79" name="TextBox 78"/>
          <p:cNvSpPr txBox="1"/>
          <p:nvPr/>
        </p:nvSpPr>
        <p:spPr>
          <a:xfrm>
            <a:off x="8185019" y="2783651"/>
            <a:ext cx="400110" cy="982826"/>
          </a:xfrm>
          <a:prstGeom prst="rect">
            <a:avLst/>
          </a:prstGeom>
          <a:noFill/>
        </p:spPr>
        <p:txBody>
          <a:bodyPr vert="vert270" wrap="none" rtlCol="0">
            <a:spAutoFit/>
          </a:bodyPr>
          <a:lstStyle/>
          <a:p>
            <a:r>
              <a:rPr lang="en-US" sz="1400" dirty="0" smtClean="0">
                <a:solidFill>
                  <a:srgbClr val="008000"/>
                </a:solidFill>
              </a:rPr>
              <a:t>Initialization</a:t>
            </a:r>
            <a:endParaRPr lang="en-US" sz="1400" dirty="0">
              <a:solidFill>
                <a:srgbClr val="008000"/>
              </a:solidFill>
            </a:endParaRPr>
          </a:p>
        </p:txBody>
      </p:sp>
      <p:cxnSp>
        <p:nvCxnSpPr>
          <p:cNvPr id="81" name="Straight Connector 80"/>
          <p:cNvCxnSpPr/>
          <p:nvPr/>
        </p:nvCxnSpPr>
        <p:spPr>
          <a:xfrm>
            <a:off x="808425" y="4607413"/>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1590819" y="4682811"/>
            <a:ext cx="1292842" cy="369332"/>
          </a:xfrm>
          <a:prstGeom prst="rect">
            <a:avLst/>
          </a:prstGeom>
          <a:noFill/>
        </p:spPr>
        <p:txBody>
          <a:bodyPr wrap="none" rtlCol="0">
            <a:spAutoFit/>
          </a:bodyPr>
          <a:lstStyle/>
          <a:p>
            <a:r>
              <a:rPr lang="en-US" b="1" dirty="0" err="1" smtClean="0">
                <a:solidFill>
                  <a:srgbClr val="000090"/>
                </a:solidFill>
                <a:latin typeface="Courier New"/>
                <a:cs typeface="Courier New"/>
              </a:rPr>
              <a:t>sendto</a:t>
            </a:r>
            <a:r>
              <a:rPr lang="en-US" b="1" dirty="0" smtClean="0">
                <a:solidFill>
                  <a:srgbClr val="000090"/>
                </a:solidFill>
                <a:latin typeface="Courier New"/>
                <a:cs typeface="Courier New"/>
              </a:rPr>
              <a:t>()</a:t>
            </a:r>
            <a:endParaRPr lang="en-US" b="1" dirty="0">
              <a:solidFill>
                <a:srgbClr val="000090"/>
              </a:solidFill>
              <a:latin typeface="Courier New"/>
              <a:cs typeface="Courier New"/>
            </a:endParaRPr>
          </a:p>
        </p:txBody>
      </p:sp>
      <p:sp>
        <p:nvSpPr>
          <p:cNvPr id="87" name="TextBox 86"/>
          <p:cNvSpPr txBox="1"/>
          <p:nvPr/>
        </p:nvSpPr>
        <p:spPr>
          <a:xfrm>
            <a:off x="6264659" y="5444144"/>
            <a:ext cx="1292842" cy="369332"/>
          </a:xfrm>
          <a:prstGeom prst="rect">
            <a:avLst/>
          </a:prstGeom>
          <a:noFill/>
        </p:spPr>
        <p:txBody>
          <a:bodyPr wrap="none" rtlCol="0">
            <a:spAutoFit/>
          </a:bodyPr>
          <a:lstStyle/>
          <a:p>
            <a:r>
              <a:rPr lang="en-US" b="1" dirty="0" err="1" smtClean="0">
                <a:solidFill>
                  <a:srgbClr val="000090"/>
                </a:solidFill>
                <a:latin typeface="Courier New"/>
                <a:cs typeface="Courier New"/>
              </a:rPr>
              <a:t>sendto</a:t>
            </a:r>
            <a:r>
              <a:rPr lang="en-US" b="1" dirty="0" smtClean="0">
                <a:solidFill>
                  <a:srgbClr val="000090"/>
                </a:solidFill>
                <a:latin typeface="Courier New"/>
                <a:cs typeface="Courier New"/>
              </a:rPr>
              <a:t>()</a:t>
            </a:r>
            <a:endParaRPr lang="en-US" b="1" dirty="0">
              <a:solidFill>
                <a:srgbClr val="000090"/>
              </a:solidFill>
              <a:latin typeface="Courier New"/>
              <a:cs typeface="Courier New"/>
            </a:endParaRPr>
          </a:p>
        </p:txBody>
      </p:sp>
      <p:sp>
        <p:nvSpPr>
          <p:cNvPr id="88" name="TextBox 87"/>
          <p:cNvSpPr txBox="1"/>
          <p:nvPr/>
        </p:nvSpPr>
        <p:spPr>
          <a:xfrm>
            <a:off x="1590819" y="5442553"/>
            <a:ext cx="1569886" cy="369332"/>
          </a:xfrm>
          <a:prstGeom prst="rect">
            <a:avLst/>
          </a:prstGeom>
          <a:noFill/>
        </p:spPr>
        <p:txBody>
          <a:bodyPr wrap="none" rtlCol="0">
            <a:spAutoFit/>
          </a:bodyPr>
          <a:lstStyle/>
          <a:p>
            <a:r>
              <a:rPr lang="en-US" b="1" dirty="0" err="1" smtClean="0">
                <a:solidFill>
                  <a:srgbClr val="000090"/>
                </a:solidFill>
                <a:latin typeface="Courier New"/>
                <a:cs typeface="Courier New"/>
              </a:rPr>
              <a:t>recvfrom</a:t>
            </a:r>
            <a:r>
              <a:rPr lang="en-US" b="1" dirty="0" smtClean="0">
                <a:solidFill>
                  <a:srgbClr val="000090"/>
                </a:solidFill>
                <a:latin typeface="Courier New"/>
                <a:cs typeface="Courier New"/>
              </a:rPr>
              <a:t>()</a:t>
            </a:r>
            <a:endParaRPr lang="en-US" b="1" dirty="0">
              <a:solidFill>
                <a:srgbClr val="000090"/>
              </a:solidFill>
              <a:latin typeface="Courier New"/>
              <a:cs typeface="Courier New"/>
            </a:endParaRPr>
          </a:p>
        </p:txBody>
      </p:sp>
      <p:sp>
        <p:nvSpPr>
          <p:cNvPr id="89" name="TextBox 88"/>
          <p:cNvSpPr txBox="1"/>
          <p:nvPr/>
        </p:nvSpPr>
        <p:spPr>
          <a:xfrm>
            <a:off x="6112296" y="4703889"/>
            <a:ext cx="1569886" cy="369332"/>
          </a:xfrm>
          <a:prstGeom prst="rect">
            <a:avLst/>
          </a:prstGeom>
          <a:noFill/>
        </p:spPr>
        <p:txBody>
          <a:bodyPr wrap="none" rtlCol="0">
            <a:spAutoFit/>
          </a:bodyPr>
          <a:lstStyle/>
          <a:p>
            <a:r>
              <a:rPr lang="en-US" b="1" dirty="0" err="1" smtClean="0">
                <a:solidFill>
                  <a:srgbClr val="000090"/>
                </a:solidFill>
                <a:latin typeface="Courier New"/>
                <a:cs typeface="Courier New"/>
              </a:rPr>
              <a:t>recvfrom</a:t>
            </a:r>
            <a:r>
              <a:rPr lang="en-US" b="1" dirty="0" smtClean="0">
                <a:solidFill>
                  <a:srgbClr val="000090"/>
                </a:solidFill>
                <a:latin typeface="Courier New"/>
                <a:cs typeface="Courier New"/>
              </a:rPr>
              <a:t>()</a:t>
            </a:r>
            <a:endParaRPr lang="en-US" b="1" dirty="0">
              <a:solidFill>
                <a:srgbClr val="000090"/>
              </a:solidFill>
              <a:latin typeface="Courier New"/>
              <a:cs typeface="Courier New"/>
            </a:endParaRPr>
          </a:p>
        </p:txBody>
      </p:sp>
      <p:sp>
        <p:nvSpPr>
          <p:cNvPr id="90" name="Right Brace 89"/>
          <p:cNvSpPr/>
          <p:nvPr/>
        </p:nvSpPr>
        <p:spPr>
          <a:xfrm>
            <a:off x="7828953" y="4609001"/>
            <a:ext cx="338977" cy="1202884"/>
          </a:xfrm>
          <a:prstGeom prst="rightBrace">
            <a:avLst>
              <a:gd name="adj1" fmla="val 106723"/>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1" name="Straight Connector 90"/>
          <p:cNvCxnSpPr/>
          <p:nvPr/>
        </p:nvCxnSpPr>
        <p:spPr>
          <a:xfrm>
            <a:off x="808425" y="5811885"/>
            <a:ext cx="7658836" cy="1588"/>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92" name="TextBox 91"/>
          <p:cNvSpPr txBox="1"/>
          <p:nvPr/>
        </p:nvSpPr>
        <p:spPr>
          <a:xfrm>
            <a:off x="6553200" y="5073221"/>
            <a:ext cx="344039" cy="369332"/>
          </a:xfrm>
          <a:prstGeom prst="rect">
            <a:avLst/>
          </a:prstGeom>
          <a:noFill/>
        </p:spPr>
        <p:txBody>
          <a:bodyPr wrap="none" rtlCol="0">
            <a:spAutoFit/>
          </a:bodyPr>
          <a:lstStyle/>
          <a:p>
            <a:r>
              <a:rPr lang="en-US" dirty="0" smtClean="0"/>
              <a:t>…</a:t>
            </a:r>
            <a:endParaRPr lang="en-US" dirty="0"/>
          </a:p>
        </p:txBody>
      </p:sp>
      <p:sp>
        <p:nvSpPr>
          <p:cNvPr id="93" name="TextBox 92"/>
          <p:cNvSpPr txBox="1"/>
          <p:nvPr/>
        </p:nvSpPr>
        <p:spPr>
          <a:xfrm>
            <a:off x="2539622" y="5052143"/>
            <a:ext cx="344039" cy="369332"/>
          </a:xfrm>
          <a:prstGeom prst="rect">
            <a:avLst/>
          </a:prstGeom>
          <a:noFill/>
        </p:spPr>
        <p:txBody>
          <a:bodyPr wrap="none" rtlCol="0">
            <a:spAutoFit/>
          </a:bodyPr>
          <a:lstStyle/>
          <a:p>
            <a:r>
              <a:rPr lang="en-US" dirty="0" smtClean="0"/>
              <a:t>…</a:t>
            </a:r>
            <a:endParaRPr lang="en-US" dirty="0"/>
          </a:p>
        </p:txBody>
      </p:sp>
      <p:cxnSp>
        <p:nvCxnSpPr>
          <p:cNvPr id="97" name="Straight Arrow Connector 96"/>
          <p:cNvCxnSpPr>
            <a:stCxn id="86" idx="3"/>
            <a:endCxn id="89" idx="1"/>
          </p:cNvCxnSpPr>
          <p:nvPr/>
        </p:nvCxnSpPr>
        <p:spPr>
          <a:xfrm>
            <a:off x="2883661" y="4867477"/>
            <a:ext cx="3228635" cy="21078"/>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87" idx="1"/>
            <a:endCxn id="88" idx="3"/>
          </p:cNvCxnSpPr>
          <p:nvPr/>
        </p:nvCxnSpPr>
        <p:spPr>
          <a:xfrm rot="10800000">
            <a:off x="3160705" y="5627220"/>
            <a:ext cx="3103954" cy="1591"/>
          </a:xfrm>
          <a:prstGeom prst="straightConnector1">
            <a:avLst/>
          </a:prstGeom>
          <a:ln w="31750">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00" name="TextBox 99"/>
          <p:cNvSpPr txBox="1"/>
          <p:nvPr/>
        </p:nvSpPr>
        <p:spPr>
          <a:xfrm>
            <a:off x="8236428" y="4752158"/>
            <a:ext cx="400110" cy="1041824"/>
          </a:xfrm>
          <a:prstGeom prst="rect">
            <a:avLst/>
          </a:prstGeom>
          <a:noFill/>
        </p:spPr>
        <p:txBody>
          <a:bodyPr vert="vert270" wrap="none" rtlCol="0">
            <a:spAutoFit/>
          </a:bodyPr>
          <a:lstStyle/>
          <a:p>
            <a:r>
              <a:rPr lang="en-US" sz="1400" dirty="0" smtClean="0">
                <a:solidFill>
                  <a:srgbClr val="000090"/>
                </a:solidFill>
              </a:rPr>
              <a:t>Data transfer</a:t>
            </a:r>
            <a:endParaRPr lang="en-US" sz="1400" dirty="0">
              <a:solidFill>
                <a:srgbClr val="000090"/>
              </a:solidFill>
            </a:endParaRPr>
          </a:p>
        </p:txBody>
      </p:sp>
      <p:sp>
        <p:nvSpPr>
          <p:cNvPr id="101" name="TextBox 100"/>
          <p:cNvSpPr txBox="1"/>
          <p:nvPr/>
        </p:nvSpPr>
        <p:spPr>
          <a:xfrm>
            <a:off x="1590819" y="5981692"/>
            <a:ext cx="1154320" cy="369332"/>
          </a:xfrm>
          <a:prstGeom prst="rect">
            <a:avLst/>
          </a:prstGeom>
          <a:noFill/>
        </p:spPr>
        <p:txBody>
          <a:bodyPr wrap="none" rtlCol="0">
            <a:spAutoFit/>
          </a:bodyPr>
          <a:lstStyle/>
          <a:p>
            <a:r>
              <a:rPr lang="en-US" b="1" dirty="0" smtClean="0">
                <a:solidFill>
                  <a:schemeClr val="bg2">
                    <a:lumMod val="25000"/>
                  </a:schemeClr>
                </a:solidFill>
                <a:latin typeface="Courier New"/>
                <a:cs typeface="Courier New"/>
              </a:rPr>
              <a:t>close()</a:t>
            </a:r>
            <a:endParaRPr lang="en-US" b="1" dirty="0">
              <a:solidFill>
                <a:schemeClr val="bg2">
                  <a:lumMod val="25000"/>
                </a:schemeClr>
              </a:solidFill>
              <a:latin typeface="Courier New"/>
              <a:cs typeface="Courier New"/>
            </a:endParaRPr>
          </a:p>
        </p:txBody>
      </p:sp>
      <p:sp>
        <p:nvSpPr>
          <p:cNvPr id="102" name="TextBox 101"/>
          <p:cNvSpPr txBox="1"/>
          <p:nvPr/>
        </p:nvSpPr>
        <p:spPr>
          <a:xfrm>
            <a:off x="6674633" y="5981692"/>
            <a:ext cx="1154320" cy="369332"/>
          </a:xfrm>
          <a:prstGeom prst="rect">
            <a:avLst/>
          </a:prstGeom>
          <a:noFill/>
        </p:spPr>
        <p:txBody>
          <a:bodyPr wrap="none" rtlCol="0">
            <a:spAutoFit/>
          </a:bodyPr>
          <a:lstStyle/>
          <a:p>
            <a:r>
              <a:rPr lang="en-US" b="1" dirty="0" smtClean="0">
                <a:solidFill>
                  <a:srgbClr val="4A452A"/>
                </a:solidFill>
                <a:latin typeface="Courier New"/>
                <a:cs typeface="Courier New"/>
              </a:rPr>
              <a:t>close()</a:t>
            </a:r>
            <a:endParaRPr lang="en-US" b="1" dirty="0">
              <a:solidFill>
                <a:srgbClr val="4A452A"/>
              </a:solidFill>
              <a:latin typeface="Courier New"/>
              <a:cs typeface="Courier New"/>
            </a:endParaRPr>
          </a:p>
        </p:txBody>
      </p:sp>
      <p:sp>
        <p:nvSpPr>
          <p:cNvPr id="103" name="Right Brace 102"/>
          <p:cNvSpPr/>
          <p:nvPr/>
        </p:nvSpPr>
        <p:spPr>
          <a:xfrm>
            <a:off x="7846042" y="5813473"/>
            <a:ext cx="338977" cy="677335"/>
          </a:xfrm>
          <a:prstGeom prst="rightBrace">
            <a:avLst>
              <a:gd name="adj1" fmla="val 5854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TextBox 103"/>
          <p:cNvSpPr txBox="1"/>
          <p:nvPr/>
        </p:nvSpPr>
        <p:spPr>
          <a:xfrm>
            <a:off x="8236428" y="5812933"/>
            <a:ext cx="400110" cy="968099"/>
          </a:xfrm>
          <a:prstGeom prst="rect">
            <a:avLst/>
          </a:prstGeom>
          <a:noFill/>
        </p:spPr>
        <p:txBody>
          <a:bodyPr vert="vert270" wrap="none" rtlCol="0">
            <a:spAutoFit/>
          </a:bodyPr>
          <a:lstStyle/>
          <a:p>
            <a:r>
              <a:rPr lang="en-US" sz="1400" dirty="0" smtClean="0">
                <a:solidFill>
                  <a:srgbClr val="008000"/>
                </a:solidFill>
              </a:rPr>
              <a:t>Termination</a:t>
            </a:r>
            <a:endParaRPr lang="en-US" sz="1400" dirty="0">
              <a:solidFill>
                <a:srgbClr val="008000"/>
              </a:solidFill>
            </a:endParaRPr>
          </a:p>
        </p:txBody>
      </p:sp>
      <p:sp>
        <p:nvSpPr>
          <p:cNvPr id="110" name="TextBox 109"/>
          <p:cNvSpPr txBox="1"/>
          <p:nvPr/>
        </p:nvSpPr>
        <p:spPr>
          <a:xfrm>
            <a:off x="1616923" y="2103805"/>
            <a:ext cx="922699" cy="461665"/>
          </a:xfrm>
          <a:prstGeom prst="rect">
            <a:avLst/>
          </a:prstGeom>
          <a:noFill/>
        </p:spPr>
        <p:txBody>
          <a:bodyPr wrap="none" rtlCol="0">
            <a:spAutoFit/>
          </a:bodyPr>
          <a:lstStyle/>
          <a:p>
            <a:r>
              <a:rPr lang="en-US" sz="2400" b="1" dirty="0" smtClean="0"/>
              <a:t>Client</a:t>
            </a:r>
            <a:endParaRPr lang="en-US" sz="2400" b="1" dirty="0"/>
          </a:p>
        </p:txBody>
      </p:sp>
      <p:sp>
        <p:nvSpPr>
          <p:cNvPr id="111" name="TextBox 110"/>
          <p:cNvSpPr txBox="1"/>
          <p:nvPr/>
        </p:nvSpPr>
        <p:spPr>
          <a:xfrm>
            <a:off x="6553200" y="2103805"/>
            <a:ext cx="1004301" cy="461665"/>
          </a:xfrm>
          <a:prstGeom prst="rect">
            <a:avLst/>
          </a:prstGeom>
          <a:noFill/>
        </p:spPr>
        <p:txBody>
          <a:bodyPr wrap="none" rtlCol="0">
            <a:spAutoFit/>
          </a:bodyPr>
          <a:lstStyle/>
          <a:p>
            <a:r>
              <a:rPr lang="en-US" sz="2400" b="1" dirty="0" smtClean="0"/>
              <a:t>Server</a:t>
            </a:r>
            <a:endParaRPr lang="en-US" sz="2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functions Summary</a:t>
            </a:r>
            <a:endParaRPr lang="en-US" dirty="0"/>
          </a:p>
        </p:txBody>
      </p:sp>
      <p:sp>
        <p:nvSpPr>
          <p:cNvPr id="4" name="Text Placeholder 3"/>
          <p:cNvSpPr>
            <a:spLocks noGrp="1"/>
          </p:cNvSpPr>
          <p:nvPr>
            <p:ph type="body" idx="1"/>
          </p:nvPr>
        </p:nvSpPr>
        <p:spPr/>
        <p:txBody>
          <a:bodyPr/>
          <a:lstStyle/>
          <a:p>
            <a:r>
              <a:rPr lang="en-US" dirty="0" smtClean="0"/>
              <a:t>TCP</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smtClean="0"/>
              <a:t>Initialization</a:t>
            </a:r>
          </a:p>
          <a:p>
            <a:pPr lvl="1"/>
            <a:r>
              <a:rPr lang="en-US" dirty="0" err="1" smtClean="0"/>
              <a:t>socket(AF_INET</a:t>
            </a:r>
            <a:r>
              <a:rPr lang="en-US" dirty="0" smtClean="0"/>
              <a:t>, SOCK_STREAM, 0)</a:t>
            </a:r>
          </a:p>
          <a:p>
            <a:pPr lvl="1"/>
            <a:r>
              <a:rPr lang="en-US" dirty="0" err="1" smtClean="0"/>
              <a:t>setsockopt(sock</a:t>
            </a:r>
            <a:r>
              <a:rPr lang="en-US" dirty="0" smtClean="0"/>
              <a:t>, SOL_SOCKET, SO_REUSEADDR, …)</a:t>
            </a:r>
          </a:p>
          <a:p>
            <a:pPr lvl="1"/>
            <a:r>
              <a:rPr lang="en-US" dirty="0" smtClean="0"/>
              <a:t>bind()</a:t>
            </a:r>
          </a:p>
          <a:p>
            <a:pPr lvl="1"/>
            <a:r>
              <a:rPr lang="en-US" dirty="0" smtClean="0"/>
              <a:t>listen()</a:t>
            </a:r>
          </a:p>
          <a:p>
            <a:r>
              <a:rPr lang="en-US" dirty="0" err="1" smtClean="0"/>
              <a:t>Conneciton</a:t>
            </a:r>
            <a:endParaRPr lang="en-US" dirty="0" smtClean="0"/>
          </a:p>
          <a:p>
            <a:pPr lvl="1"/>
            <a:r>
              <a:rPr lang="en-US" dirty="0" smtClean="0"/>
              <a:t>connect()</a:t>
            </a:r>
          </a:p>
          <a:p>
            <a:pPr lvl="1"/>
            <a:r>
              <a:rPr lang="en-US" dirty="0" smtClean="0"/>
              <a:t>accept()</a:t>
            </a:r>
          </a:p>
          <a:p>
            <a:r>
              <a:rPr lang="en-US" dirty="0" smtClean="0"/>
              <a:t>Data transfer</a:t>
            </a:r>
          </a:p>
          <a:p>
            <a:pPr lvl="1"/>
            <a:r>
              <a:rPr lang="en-US" dirty="0" smtClean="0"/>
              <a:t>send()</a:t>
            </a:r>
          </a:p>
          <a:p>
            <a:pPr lvl="1"/>
            <a:r>
              <a:rPr lang="en-US" dirty="0" err="1" smtClean="0"/>
              <a:t>recv</a:t>
            </a:r>
            <a:r>
              <a:rPr lang="en-US" dirty="0" smtClean="0"/>
              <a:t>()</a:t>
            </a:r>
          </a:p>
          <a:p>
            <a:r>
              <a:rPr lang="en-US" dirty="0" smtClean="0"/>
              <a:t>Termination</a:t>
            </a:r>
          </a:p>
          <a:p>
            <a:pPr lvl="1"/>
            <a:r>
              <a:rPr lang="en-US" dirty="0" smtClean="0"/>
              <a:t>close()</a:t>
            </a:r>
            <a:endParaRPr lang="en-US" dirty="0"/>
          </a:p>
        </p:txBody>
      </p:sp>
      <p:sp>
        <p:nvSpPr>
          <p:cNvPr id="6" name="Text Placeholder 5"/>
          <p:cNvSpPr>
            <a:spLocks noGrp="1"/>
          </p:cNvSpPr>
          <p:nvPr>
            <p:ph type="body" sz="quarter" idx="3"/>
          </p:nvPr>
        </p:nvSpPr>
        <p:spPr/>
        <p:txBody>
          <a:bodyPr/>
          <a:lstStyle/>
          <a:p>
            <a:r>
              <a:rPr lang="en-US" dirty="0" smtClean="0"/>
              <a:t>UDP</a:t>
            </a:r>
            <a:endParaRPr lang="en-US" dirty="0"/>
          </a:p>
        </p:txBody>
      </p:sp>
      <p:sp>
        <p:nvSpPr>
          <p:cNvPr id="7" name="Content Placeholder 6"/>
          <p:cNvSpPr>
            <a:spLocks noGrp="1"/>
          </p:cNvSpPr>
          <p:nvPr>
            <p:ph sz="quarter" idx="4"/>
          </p:nvPr>
        </p:nvSpPr>
        <p:spPr/>
        <p:txBody>
          <a:bodyPr>
            <a:normAutofit fontScale="85000" lnSpcReduction="20000"/>
          </a:bodyPr>
          <a:lstStyle/>
          <a:p>
            <a:r>
              <a:rPr lang="en-US" dirty="0" smtClean="0"/>
              <a:t>Initialization</a:t>
            </a:r>
          </a:p>
          <a:p>
            <a:pPr lvl="1"/>
            <a:r>
              <a:rPr lang="en-US" dirty="0" err="1" smtClean="0"/>
              <a:t>socket(AF_INET</a:t>
            </a:r>
            <a:r>
              <a:rPr lang="en-US" dirty="0" smtClean="0"/>
              <a:t>, SOCK_DGRAM, 0)</a:t>
            </a:r>
          </a:p>
          <a:p>
            <a:pPr lvl="1"/>
            <a:r>
              <a:rPr lang="en-US" dirty="0" err="1" smtClean="0"/>
              <a:t>setsockopt(sock</a:t>
            </a:r>
            <a:r>
              <a:rPr lang="en-US" dirty="0" smtClean="0"/>
              <a:t>, SOL_SOCKET, SO_REUSEADDR, …)</a:t>
            </a:r>
          </a:p>
          <a:p>
            <a:pPr lvl="1"/>
            <a:r>
              <a:rPr lang="en-US" dirty="0" smtClean="0"/>
              <a:t>bind()</a:t>
            </a:r>
          </a:p>
          <a:p>
            <a:pPr lvl="1">
              <a:buNone/>
            </a:pPr>
            <a:r>
              <a:rPr lang="en-US" dirty="0" smtClean="0"/>
              <a:t> </a:t>
            </a:r>
          </a:p>
          <a:p>
            <a:r>
              <a:rPr lang="en-US" dirty="0" smtClean="0"/>
              <a:t>No connection</a:t>
            </a:r>
          </a:p>
          <a:p>
            <a:pPr lvl="1">
              <a:buNone/>
            </a:pPr>
            <a:r>
              <a:rPr lang="en-US" dirty="0" smtClean="0"/>
              <a:t> </a:t>
            </a:r>
          </a:p>
          <a:p>
            <a:pPr lvl="1">
              <a:buNone/>
            </a:pPr>
            <a:r>
              <a:rPr lang="en-US" dirty="0" smtClean="0"/>
              <a:t> </a:t>
            </a:r>
          </a:p>
          <a:p>
            <a:r>
              <a:rPr lang="en-US" dirty="0" smtClean="0"/>
              <a:t>Data transfer</a:t>
            </a:r>
          </a:p>
          <a:p>
            <a:pPr lvl="1"/>
            <a:r>
              <a:rPr lang="en-US" dirty="0" err="1" smtClean="0"/>
              <a:t>sendto</a:t>
            </a:r>
            <a:r>
              <a:rPr lang="en-US" dirty="0" smtClean="0"/>
              <a:t>()</a:t>
            </a:r>
          </a:p>
          <a:p>
            <a:pPr lvl="1"/>
            <a:r>
              <a:rPr lang="en-US" dirty="0" err="1" smtClean="0"/>
              <a:t>recvfrom</a:t>
            </a:r>
            <a:r>
              <a:rPr lang="en-US" dirty="0" smtClean="0"/>
              <a:t>()</a:t>
            </a:r>
          </a:p>
          <a:p>
            <a:r>
              <a:rPr lang="en-US" dirty="0" smtClean="0"/>
              <a:t>Termination</a:t>
            </a:r>
          </a:p>
          <a:p>
            <a:pPr lvl="1"/>
            <a:r>
              <a:rPr lang="en-US" dirty="0" smtClean="0"/>
              <a:t>close()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Socket API motivation, background</a:t>
            </a:r>
          </a:p>
          <a:p>
            <a:r>
              <a:rPr lang="en-US" dirty="0" smtClean="0"/>
              <a:t>Types of sockets (TCP vs. UDP)</a:t>
            </a:r>
          </a:p>
          <a:p>
            <a:r>
              <a:rPr lang="en-US" dirty="0" smtClean="0"/>
              <a:t>Elementary API functions</a:t>
            </a:r>
          </a:p>
          <a:p>
            <a:r>
              <a:rPr lang="en-US" dirty="0" smtClean="0">
                <a:solidFill>
                  <a:srgbClr val="FF0000"/>
                </a:solidFill>
              </a:rPr>
              <a:t>I/O multiplexing</a:t>
            </a:r>
          </a:p>
          <a:p>
            <a:r>
              <a:rPr lang="en-US" dirty="0" smtClean="0"/>
              <a:t>Project 1 – tiny World of </a:t>
            </a:r>
            <a:r>
              <a:rPr lang="en-US" dirty="0" err="1" smtClean="0"/>
              <a:t>Warcraft</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multiple inputs?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Data sources</a:t>
            </a:r>
          </a:p>
          <a:p>
            <a:pPr lvl="1"/>
            <a:r>
              <a:rPr lang="en-US" dirty="0" smtClean="0"/>
              <a:t>Standard input (e.g., keyboard)</a:t>
            </a:r>
          </a:p>
          <a:p>
            <a:pPr lvl="1"/>
            <a:r>
              <a:rPr lang="en-US" dirty="0" smtClean="0"/>
              <a:t>Multiple sockets</a:t>
            </a:r>
          </a:p>
          <a:p>
            <a:pPr lvl="1"/>
            <a:endParaRPr lang="en-US" dirty="0" smtClean="0"/>
          </a:p>
          <a:p>
            <a:r>
              <a:rPr lang="en-US" dirty="0" smtClean="0"/>
              <a:t>Problem: asynchronous data arrival</a:t>
            </a:r>
          </a:p>
          <a:p>
            <a:pPr lvl="1"/>
            <a:r>
              <a:rPr lang="en-US" dirty="0" smtClean="0"/>
              <a:t>Program does not know when it will arrive.</a:t>
            </a:r>
          </a:p>
          <a:p>
            <a:r>
              <a:rPr lang="en-US" dirty="0" smtClean="0"/>
              <a:t>If no data available, </a:t>
            </a:r>
            <a:r>
              <a:rPr lang="en-US" dirty="0" err="1" smtClean="0">
                <a:latin typeface="Courier"/>
                <a:cs typeface="Courier"/>
              </a:rPr>
              <a:t>recv</a:t>
            </a:r>
            <a:r>
              <a:rPr lang="en-US" dirty="0" smtClean="0">
                <a:latin typeface="Courier"/>
                <a:cs typeface="Courier"/>
              </a:rPr>
              <a:t>()</a:t>
            </a:r>
            <a:r>
              <a:rPr lang="en-US" dirty="0" smtClean="0"/>
              <a:t> blocks.</a:t>
            </a:r>
          </a:p>
          <a:p>
            <a:r>
              <a:rPr lang="en-US" dirty="0" smtClean="0"/>
              <a:t>If blocked on one source, cannot handle other sources</a:t>
            </a:r>
          </a:p>
          <a:p>
            <a:pPr lvl="1"/>
            <a:r>
              <a:rPr lang="en-US" dirty="0" smtClean="0"/>
              <a:t>Suppose what if a web server cannot handle multiple connections</a:t>
            </a:r>
          </a:p>
          <a:p>
            <a:pPr lvl="1"/>
            <a:endParaRPr lang="en-US" dirty="0" smtClean="0"/>
          </a:p>
          <a:p>
            <a:r>
              <a:rPr lang="en-US" dirty="0" smtClean="0"/>
              <a:t>Solutions</a:t>
            </a:r>
          </a:p>
          <a:p>
            <a:pPr lvl="1"/>
            <a:r>
              <a:rPr lang="en-US" dirty="0" smtClean="0"/>
              <a:t>Polling using non-blocking socket </a:t>
            </a:r>
            <a:r>
              <a:rPr lang="en-US" dirty="0" err="1" smtClean="0">
                <a:sym typeface="Wingdings"/>
              </a:rPr>
              <a:t></a:t>
            </a:r>
            <a:r>
              <a:rPr lang="en-US" dirty="0" smtClean="0">
                <a:sym typeface="Wingdings"/>
              </a:rPr>
              <a:t> Inefficient</a:t>
            </a:r>
            <a:endParaRPr lang="en-US" dirty="0" smtClean="0"/>
          </a:p>
          <a:p>
            <a:pPr lvl="1"/>
            <a:r>
              <a:rPr lang="en-US" dirty="0" smtClean="0"/>
              <a:t>I/O multiplexing using select() </a:t>
            </a:r>
            <a:r>
              <a:rPr lang="en-US" dirty="0" err="1" smtClean="0">
                <a:sym typeface="Wingdings"/>
              </a:rPr>
              <a:t></a:t>
            </a:r>
            <a:r>
              <a:rPr lang="en-US" dirty="0" smtClean="0">
                <a:sym typeface="Wingdings"/>
              </a:rPr>
              <a:t> simple</a:t>
            </a:r>
          </a:p>
          <a:p>
            <a:pPr lvl="1"/>
            <a:r>
              <a:rPr lang="en-US" dirty="0" smtClean="0">
                <a:sym typeface="Wingdings"/>
              </a:rPr>
              <a:t>Multithreading </a:t>
            </a:r>
            <a:r>
              <a:rPr lang="en-US" dirty="0" err="1" smtClean="0">
                <a:sym typeface="Wingdings"/>
              </a:rPr>
              <a:t></a:t>
            </a:r>
            <a:r>
              <a:rPr lang="en-US" dirty="0" smtClean="0">
                <a:sym typeface="Wingdings"/>
              </a:rPr>
              <a:t> more complex. Not covered today</a:t>
            </a:r>
            <a:endParaRPr lang="en-US" dirty="0" smtClean="0"/>
          </a:p>
          <a:p>
            <a:pPr lvl="1"/>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Socket API?</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r>
              <a:rPr lang="en-US" dirty="0" smtClean="0"/>
              <a:t>Q. What would you expect when learning a new Unix command (</a:t>
            </a:r>
            <a:r>
              <a:rPr lang="en-US" i="1" dirty="0" smtClean="0"/>
              <a:t>e.g., </a:t>
            </a:r>
            <a:r>
              <a:rPr lang="en-US" i="1" dirty="0" err="1" smtClean="0"/>
              <a:t>ls</a:t>
            </a:r>
            <a:r>
              <a:rPr lang="en-US" dirty="0" smtClean="0"/>
              <a:t>) ? </a:t>
            </a:r>
            <a:endParaRPr lang="en-US" altLang="ko-KR" dirty="0" smtClean="0"/>
          </a:p>
          <a:p>
            <a:pPr marL="971550" lvl="1" indent="-514350">
              <a:buFont typeface="+mj-lt"/>
              <a:buAutoNum type="alphaLcParenR"/>
            </a:pPr>
            <a:r>
              <a:rPr lang="en-US" dirty="0" smtClean="0"/>
              <a:t>Source code</a:t>
            </a:r>
          </a:p>
          <a:p>
            <a:pPr marL="971550" lvl="1" indent="-514350">
              <a:buFont typeface="+mj-lt"/>
              <a:buAutoNum type="alphaLcParenR"/>
            </a:pPr>
            <a:r>
              <a:rPr lang="en-US" dirty="0" smtClean="0"/>
              <a:t>Program options</a:t>
            </a:r>
          </a:p>
          <a:p>
            <a:pPr lvl="1"/>
            <a:endParaRPr lang="en-US" dirty="0" smtClean="0"/>
          </a:p>
          <a:p>
            <a:r>
              <a:rPr lang="en-US" i="1" dirty="0" smtClean="0"/>
              <a:t>Application Programming Interface (API)</a:t>
            </a:r>
          </a:p>
          <a:p>
            <a:pPr lvl="1"/>
            <a:r>
              <a:rPr lang="en-US" dirty="0" smtClean="0"/>
              <a:t>Interface to a particular “service”</a:t>
            </a:r>
          </a:p>
          <a:p>
            <a:pPr lvl="1"/>
            <a:r>
              <a:rPr lang="en-US" dirty="0" smtClean="0"/>
              <a:t>Abstracts away from implementation detail</a:t>
            </a:r>
          </a:p>
          <a:p>
            <a:pPr lvl="1"/>
            <a:r>
              <a:rPr lang="en-US" dirty="0" smtClean="0"/>
              <a:t>Set of functions, data structures, and constants. </a:t>
            </a:r>
          </a:p>
          <a:p>
            <a:pPr lvl="1"/>
            <a:endParaRPr lang="en-US" dirty="0" smtClean="0"/>
          </a:p>
          <a:p>
            <a:r>
              <a:rPr lang="en-US" dirty="0" smtClean="0">
                <a:solidFill>
                  <a:srgbClr val="FF0000"/>
                </a:solidFill>
              </a:rPr>
              <a:t>Socket API</a:t>
            </a:r>
          </a:p>
          <a:p>
            <a:pPr lvl="1"/>
            <a:r>
              <a:rPr lang="en-US" dirty="0" smtClean="0">
                <a:solidFill>
                  <a:srgbClr val="FF0000"/>
                </a:solidFill>
              </a:rPr>
              <a:t>Network programming interface</a:t>
            </a:r>
          </a:p>
          <a:p>
            <a:pPr lvl="1"/>
            <a:endParaRPr lang="en-US" dirty="0"/>
          </a:p>
        </p:txBody>
      </p:sp>
      <p:sp>
        <p:nvSpPr>
          <p:cNvPr id="4" name="TextBox 3"/>
          <p:cNvSpPr txBox="1"/>
          <p:nvPr/>
        </p:nvSpPr>
        <p:spPr>
          <a:xfrm>
            <a:off x="3809846" y="2262375"/>
            <a:ext cx="3537297" cy="461665"/>
          </a:xfrm>
          <a:prstGeom prst="rect">
            <a:avLst/>
          </a:prstGeom>
          <a:noFill/>
        </p:spPr>
        <p:txBody>
          <a:bodyPr wrap="none" rtlCol="0">
            <a:spAutoFit/>
          </a:bodyPr>
          <a:lstStyle/>
          <a:p>
            <a:r>
              <a:rPr lang="en-US" sz="2400" b="1" dirty="0" smtClean="0">
                <a:solidFill>
                  <a:srgbClr val="FF0000"/>
                </a:solidFill>
              </a:rPr>
              <a:t>=&gt; Implementation detail</a:t>
            </a:r>
            <a:endParaRPr lang="en-US" sz="2400" b="1" dirty="0">
              <a:solidFill>
                <a:srgbClr val="FF0000"/>
              </a:solidFill>
            </a:endParaRPr>
          </a:p>
        </p:txBody>
      </p:sp>
      <p:sp>
        <p:nvSpPr>
          <p:cNvPr id="5" name="TextBox 4"/>
          <p:cNvSpPr txBox="1"/>
          <p:nvPr/>
        </p:nvSpPr>
        <p:spPr>
          <a:xfrm>
            <a:off x="3809846" y="2631707"/>
            <a:ext cx="1700556" cy="461665"/>
          </a:xfrm>
          <a:prstGeom prst="rect">
            <a:avLst/>
          </a:prstGeom>
          <a:noFill/>
        </p:spPr>
        <p:txBody>
          <a:bodyPr wrap="none" rtlCol="0">
            <a:spAutoFit/>
          </a:bodyPr>
          <a:lstStyle/>
          <a:p>
            <a:r>
              <a:rPr lang="en-US" sz="2400" b="1" dirty="0" smtClean="0">
                <a:solidFill>
                  <a:srgbClr val="FF0000"/>
                </a:solidFill>
              </a:rPr>
              <a:t>=&gt; Interface</a:t>
            </a:r>
            <a:endParaRPr lang="en-US" sz="2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descr="socket"/>
          <p:cNvPicPr>
            <a:picLocks noChangeAspect="1" noChangeArrowheads="1"/>
          </p:cNvPicPr>
          <p:nvPr/>
        </p:nvPicPr>
        <p:blipFill>
          <a:blip r:embed="rId2" cstate="print"/>
          <a:srcRect/>
          <a:stretch>
            <a:fillRect/>
          </a:stretch>
        </p:blipFill>
        <p:spPr bwMode="auto">
          <a:xfrm>
            <a:off x="609600" y="1066800"/>
            <a:ext cx="7981950" cy="4953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Rectangle 2"/>
          <p:cNvSpPr txBox="1">
            <a:spLocks noChangeArrowheads="1"/>
          </p:cNvSpPr>
          <p:nvPr/>
        </p:nvSpPr>
        <p:spPr>
          <a:xfrm>
            <a:off x="1752600" y="76200"/>
            <a:ext cx="7239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tx1"/>
                </a:solidFill>
                <a:effectLst/>
                <a:uLnTx/>
                <a:uFillTx/>
                <a:latin typeface="+mj-lt"/>
                <a:ea typeface="+mj-ea"/>
                <a:cs typeface="+mj-cs"/>
              </a:rPr>
              <a:t>Two essential types of sockets</a:t>
            </a:r>
          </a:p>
        </p:txBody>
      </p:sp>
      <p:sp>
        <p:nvSpPr>
          <p:cNvPr id="5" name="Rectangle 3"/>
          <p:cNvSpPr txBox="1">
            <a:spLocks noChangeArrowheads="1"/>
          </p:cNvSpPr>
          <p:nvPr/>
        </p:nvSpPr>
        <p:spPr>
          <a:xfrm>
            <a:off x="457200" y="1295400"/>
            <a:ext cx="4038600" cy="48307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Arial" pitchFamily="34" charset="0"/>
                <a:ea typeface="+mn-ea"/>
                <a:cs typeface="+mn-cs"/>
              </a:rPr>
              <a:t>SOCK_STREAM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a.k.a. TCP</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reliable delivery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in-order guaranteed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connection-oriented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bidirectional</a:t>
            </a:r>
            <a:endParaRPr kumimoji="0" lang="en-US"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Rectangle 4"/>
          <p:cNvSpPr txBox="1">
            <a:spLocks noChangeArrowheads="1"/>
          </p:cNvSpPr>
          <p:nvPr/>
        </p:nvSpPr>
        <p:spPr>
          <a:xfrm>
            <a:off x="4800600" y="1143000"/>
            <a:ext cx="4343400" cy="4648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Arial" pitchFamily="34" charset="0"/>
                <a:ea typeface="+mn-ea"/>
                <a:cs typeface="+mn-cs"/>
              </a:rPr>
              <a:t>SOCK_DGRAM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a.k.a. UDP</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unreliable delivery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no order guarantees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no notion of “connection” – app indicates dest. for each packet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can send or receive</a:t>
            </a:r>
            <a:endParaRPr kumimoji="0" lang="en-US"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7" name="Group 53"/>
          <p:cNvGrpSpPr>
            <a:grpSpLocks/>
          </p:cNvGrpSpPr>
          <p:nvPr/>
        </p:nvGrpSpPr>
        <p:grpSpPr bwMode="auto">
          <a:xfrm>
            <a:off x="152400" y="3505200"/>
            <a:ext cx="4267200" cy="2060575"/>
            <a:chOff x="96" y="2352"/>
            <a:chExt cx="2688" cy="1298"/>
          </a:xfrm>
        </p:grpSpPr>
        <p:grpSp>
          <p:nvGrpSpPr>
            <p:cNvPr id="8" name="Group 20"/>
            <p:cNvGrpSpPr>
              <a:grpSpLocks/>
            </p:cNvGrpSpPr>
            <p:nvPr/>
          </p:nvGrpSpPr>
          <p:grpSpPr bwMode="auto">
            <a:xfrm>
              <a:off x="96" y="2352"/>
              <a:ext cx="912" cy="576"/>
              <a:chOff x="360" y="3671"/>
              <a:chExt cx="912" cy="576"/>
            </a:xfrm>
          </p:grpSpPr>
          <p:sp>
            <p:nvSpPr>
              <p:cNvPr id="26" name="Oval 19"/>
              <p:cNvSpPr>
                <a:spLocks noChangeArrowheads="1"/>
              </p:cNvSpPr>
              <p:nvPr/>
            </p:nvSpPr>
            <p:spPr bwMode="auto">
              <a:xfrm>
                <a:off x="384" y="3671"/>
                <a:ext cx="864" cy="576"/>
              </a:xfrm>
              <a:prstGeom prst="ellipse">
                <a:avLst/>
              </a:prstGeom>
              <a:solidFill>
                <a:srgbClr val="FF0000"/>
              </a:solidFill>
              <a:ln w="31750">
                <a:solidFill>
                  <a:schemeClr val="tx1"/>
                </a:solidFill>
                <a:round/>
                <a:headEnd/>
                <a:tailEnd/>
              </a:ln>
              <a:effectLst/>
            </p:spPr>
            <p:txBody>
              <a:bodyPr wrap="none" anchor="ctr">
                <a:spAutoFit/>
              </a:bodyPr>
              <a:lstStyle/>
              <a:p>
                <a:endParaRPr lang="en-US" altLang="en-US">
                  <a:latin typeface="Comic Sans MS" pitchFamily="66" charset="0"/>
                </a:endParaRPr>
              </a:p>
            </p:txBody>
          </p:sp>
          <p:sp>
            <p:nvSpPr>
              <p:cNvPr id="27" name="Text Box 17"/>
              <p:cNvSpPr txBox="1">
                <a:spLocks noChangeArrowheads="1"/>
              </p:cNvSpPr>
              <p:nvPr/>
            </p:nvSpPr>
            <p:spPr bwMode="auto">
              <a:xfrm>
                <a:off x="360" y="3815"/>
                <a:ext cx="912" cy="288"/>
              </a:xfrm>
              <a:prstGeom prst="rect">
                <a:avLst/>
              </a:prstGeom>
              <a:noFill/>
              <a:ln w="31750">
                <a:noFill/>
                <a:miter lim="800000"/>
                <a:headEnd/>
                <a:tailEnd/>
              </a:ln>
              <a:effectLst/>
            </p:spPr>
            <p:txBody>
              <a:bodyPr anchorCtr="1">
                <a:spAutoFit/>
              </a:bodyPr>
              <a:lstStyle/>
              <a:p>
                <a:pPr>
                  <a:spcBef>
                    <a:spcPct val="50000"/>
                  </a:spcBef>
                </a:pPr>
                <a:r>
                  <a:rPr lang="en-US" altLang="en-US">
                    <a:latin typeface="Comic Sans MS" pitchFamily="66" charset="0"/>
                  </a:rPr>
                  <a:t>App</a:t>
                </a:r>
              </a:p>
            </p:txBody>
          </p:sp>
          <p:sp>
            <p:nvSpPr>
              <p:cNvPr id="28" name="Oval 18"/>
              <p:cNvSpPr>
                <a:spLocks noChangeArrowheads="1"/>
              </p:cNvSpPr>
              <p:nvPr/>
            </p:nvSpPr>
            <p:spPr bwMode="auto">
              <a:xfrm>
                <a:off x="408" y="3743"/>
                <a:ext cx="816" cy="432"/>
              </a:xfrm>
              <a:prstGeom prst="ellipse">
                <a:avLst/>
              </a:prstGeom>
              <a:noFill/>
              <a:ln w="31750">
                <a:noFill/>
                <a:round/>
                <a:headEnd/>
                <a:tailEnd/>
              </a:ln>
              <a:effectLst/>
            </p:spPr>
            <p:txBody>
              <a:bodyPr wrap="none" anchor="ctr">
                <a:spAutoFit/>
              </a:bodyPr>
              <a:lstStyle/>
              <a:p>
                <a:endParaRPr lang="en-US" altLang="en-US">
                  <a:latin typeface="Comic Sans MS" pitchFamily="66" charset="0"/>
                </a:endParaRPr>
              </a:p>
            </p:txBody>
          </p:sp>
        </p:grpSp>
        <p:sp>
          <p:nvSpPr>
            <p:cNvPr id="9" name="Text Box 6"/>
            <p:cNvSpPr txBox="1">
              <a:spLocks noChangeArrowheads="1"/>
            </p:cNvSpPr>
            <p:nvPr/>
          </p:nvSpPr>
          <p:spPr bwMode="auto">
            <a:xfrm>
              <a:off x="576" y="3264"/>
              <a:ext cx="960" cy="288"/>
            </a:xfrm>
            <a:prstGeom prst="rect">
              <a:avLst/>
            </a:prstGeom>
            <a:noFill/>
            <a:ln w="31750">
              <a:noFill/>
              <a:miter lim="800000"/>
              <a:headEnd/>
              <a:tailEnd/>
            </a:ln>
            <a:effectLst/>
          </p:spPr>
          <p:txBody>
            <a:bodyPr>
              <a:spAutoFit/>
            </a:bodyPr>
            <a:lstStyle/>
            <a:p>
              <a:pPr>
                <a:spcBef>
                  <a:spcPct val="50000"/>
                </a:spcBef>
              </a:pPr>
              <a:endParaRPr lang="en-US" altLang="en-US">
                <a:latin typeface="Times New Roman" pitchFamily="18" charset="0"/>
              </a:endParaRPr>
            </a:p>
          </p:txBody>
        </p:sp>
        <p:grpSp>
          <p:nvGrpSpPr>
            <p:cNvPr id="10" name="Group 8"/>
            <p:cNvGrpSpPr>
              <a:grpSpLocks/>
            </p:cNvGrpSpPr>
            <p:nvPr/>
          </p:nvGrpSpPr>
          <p:grpSpPr bwMode="auto">
            <a:xfrm>
              <a:off x="576" y="2832"/>
              <a:ext cx="1056" cy="818"/>
              <a:chOff x="1104" y="2400"/>
              <a:chExt cx="1056" cy="818"/>
            </a:xfrm>
          </p:grpSpPr>
          <p:sp>
            <p:nvSpPr>
              <p:cNvPr id="24" name="AutoShape 5"/>
              <p:cNvSpPr>
                <a:spLocks noChangeArrowheads="1"/>
              </p:cNvSpPr>
              <p:nvPr/>
            </p:nvSpPr>
            <p:spPr bwMode="auto">
              <a:xfrm rot="5400000">
                <a:off x="1223" y="2498"/>
                <a:ext cx="818" cy="6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14 h 21600"/>
                  <a:gd name="T14" fmla="*/ 17111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CCFF"/>
              </a:solidFill>
              <a:ln w="31750">
                <a:solidFill>
                  <a:schemeClr val="tx1"/>
                </a:solidFill>
                <a:miter lim="800000"/>
                <a:headEnd/>
                <a:tailEnd/>
              </a:ln>
              <a:effectLst/>
            </p:spPr>
            <p:txBody>
              <a:bodyPr wrap="none" anchor="ctr"/>
              <a:lstStyle/>
              <a:p>
                <a:endParaRPr lang="en-IN"/>
              </a:p>
            </p:txBody>
          </p:sp>
          <p:sp>
            <p:nvSpPr>
              <p:cNvPr id="25" name="Text Box 7"/>
              <p:cNvSpPr txBox="1">
                <a:spLocks noChangeArrowheads="1"/>
              </p:cNvSpPr>
              <p:nvPr/>
            </p:nvSpPr>
            <p:spPr bwMode="auto">
              <a:xfrm>
                <a:off x="1104" y="2684"/>
                <a:ext cx="1056" cy="250"/>
              </a:xfrm>
              <a:prstGeom prst="rect">
                <a:avLst/>
              </a:prstGeom>
              <a:noFill/>
              <a:ln w="31750">
                <a:noFill/>
                <a:miter lim="800000"/>
                <a:headEnd/>
                <a:tailEnd/>
              </a:ln>
              <a:effectLst/>
            </p:spPr>
            <p:txBody>
              <a:bodyPr anchor="ctr" anchorCtr="1">
                <a:spAutoFit/>
              </a:bodyPr>
              <a:lstStyle/>
              <a:p>
                <a:pPr>
                  <a:spcBef>
                    <a:spcPct val="50000"/>
                  </a:spcBef>
                </a:pPr>
                <a:r>
                  <a:rPr lang="en-US" altLang="en-US" sz="2000">
                    <a:latin typeface="Comic Sans MS" pitchFamily="66" charset="0"/>
                  </a:rPr>
                  <a:t>socket</a:t>
                </a:r>
              </a:p>
            </p:txBody>
          </p:sp>
        </p:grpSp>
        <p:sp>
          <p:nvSpPr>
            <p:cNvPr id="11" name="AutoShape 21"/>
            <p:cNvSpPr>
              <a:spLocks noChangeArrowheads="1"/>
            </p:cNvSpPr>
            <p:nvPr/>
          </p:nvSpPr>
          <p:spPr bwMode="auto">
            <a:xfrm flipV="1">
              <a:off x="192" y="2736"/>
              <a:ext cx="720" cy="81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303 h 21600"/>
                <a:gd name="T14" fmla="*/ 15900 w 21600"/>
                <a:gd name="T15" fmla="*/ 984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lnTo>
                    <a:pt x="21600" y="6079"/>
                  </a:lnTo>
                  <a:close/>
                </a:path>
              </a:pathLst>
            </a:custGeom>
            <a:solidFill>
              <a:srgbClr val="FFFF00"/>
            </a:solidFill>
            <a:ln w="31750">
              <a:solidFill>
                <a:schemeClr val="tx1"/>
              </a:solidFill>
              <a:miter lim="800000"/>
              <a:headEnd/>
              <a:tailEnd/>
            </a:ln>
            <a:effectLst/>
          </p:spPr>
          <p:txBody>
            <a:bodyPr anchor="ctr">
              <a:spAutoFit/>
            </a:bodyPr>
            <a:lstStyle/>
            <a:p>
              <a:endParaRPr lang="en-IN"/>
            </a:p>
          </p:txBody>
        </p:sp>
        <p:sp>
          <p:nvSpPr>
            <p:cNvPr id="12" name="Text Box 12"/>
            <p:cNvSpPr txBox="1">
              <a:spLocks noChangeArrowheads="1"/>
            </p:cNvSpPr>
            <p:nvPr/>
          </p:nvSpPr>
          <p:spPr bwMode="auto">
            <a:xfrm>
              <a:off x="96" y="2976"/>
              <a:ext cx="240" cy="232"/>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altLang="en-US" sz="1600">
                  <a:latin typeface="Comic Sans MS" pitchFamily="66" charset="0"/>
                </a:rPr>
                <a:t>3</a:t>
              </a:r>
            </a:p>
          </p:txBody>
        </p:sp>
        <p:sp>
          <p:nvSpPr>
            <p:cNvPr id="13" name="Text Box 15"/>
            <p:cNvSpPr txBox="1">
              <a:spLocks noChangeArrowheads="1"/>
            </p:cNvSpPr>
            <p:nvPr/>
          </p:nvSpPr>
          <p:spPr bwMode="auto">
            <a:xfrm>
              <a:off x="288" y="3024"/>
              <a:ext cx="240" cy="232"/>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altLang="en-US" sz="1600">
                  <a:latin typeface="Comic Sans MS" pitchFamily="66" charset="0"/>
                </a:rPr>
                <a:t>2</a:t>
              </a:r>
            </a:p>
          </p:txBody>
        </p:sp>
        <p:sp>
          <p:nvSpPr>
            <p:cNvPr id="14" name="Text Box 16"/>
            <p:cNvSpPr txBox="1">
              <a:spLocks noChangeArrowheads="1"/>
            </p:cNvSpPr>
            <p:nvPr/>
          </p:nvSpPr>
          <p:spPr bwMode="auto">
            <a:xfrm>
              <a:off x="480" y="3072"/>
              <a:ext cx="240" cy="232"/>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altLang="en-US" sz="1600">
                  <a:latin typeface="Comic Sans MS" pitchFamily="66" charset="0"/>
                </a:rPr>
                <a:t>1</a:t>
              </a:r>
            </a:p>
          </p:txBody>
        </p:sp>
        <p:sp>
          <p:nvSpPr>
            <p:cNvPr id="15" name="Rectangle 26"/>
            <p:cNvSpPr>
              <a:spLocks noChangeArrowheads="1"/>
            </p:cNvSpPr>
            <p:nvPr/>
          </p:nvSpPr>
          <p:spPr bwMode="auto">
            <a:xfrm>
              <a:off x="1536" y="3024"/>
              <a:ext cx="96" cy="96"/>
            </a:xfrm>
            <a:prstGeom prst="rect">
              <a:avLst/>
            </a:prstGeom>
            <a:solidFill>
              <a:srgbClr val="969696"/>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16" name="Rectangle 27"/>
            <p:cNvSpPr>
              <a:spLocks noChangeArrowheads="1"/>
            </p:cNvSpPr>
            <p:nvPr/>
          </p:nvSpPr>
          <p:spPr bwMode="auto">
            <a:xfrm>
              <a:off x="1728" y="3024"/>
              <a:ext cx="96" cy="96"/>
            </a:xfrm>
            <a:prstGeom prst="rect">
              <a:avLst/>
            </a:prstGeom>
            <a:solidFill>
              <a:srgbClr val="969696"/>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17" name="Rectangle 28"/>
            <p:cNvSpPr>
              <a:spLocks noChangeArrowheads="1"/>
            </p:cNvSpPr>
            <p:nvPr/>
          </p:nvSpPr>
          <p:spPr bwMode="auto">
            <a:xfrm>
              <a:off x="1920" y="3024"/>
              <a:ext cx="96" cy="96"/>
            </a:xfrm>
            <a:prstGeom prst="rect">
              <a:avLst/>
            </a:prstGeom>
            <a:solidFill>
              <a:srgbClr val="969696"/>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grpSp>
          <p:nvGrpSpPr>
            <p:cNvPr id="18" name="Group 52"/>
            <p:cNvGrpSpPr>
              <a:grpSpLocks/>
            </p:cNvGrpSpPr>
            <p:nvPr/>
          </p:nvGrpSpPr>
          <p:grpSpPr bwMode="auto">
            <a:xfrm>
              <a:off x="1440" y="3120"/>
              <a:ext cx="1344" cy="336"/>
              <a:chOff x="1440" y="3120"/>
              <a:chExt cx="1443" cy="336"/>
            </a:xfrm>
          </p:grpSpPr>
          <p:sp>
            <p:nvSpPr>
              <p:cNvPr id="19" name="Line 9"/>
              <p:cNvSpPr>
                <a:spLocks noChangeShapeType="1"/>
              </p:cNvSpPr>
              <p:nvPr/>
            </p:nvSpPr>
            <p:spPr bwMode="auto">
              <a:xfrm>
                <a:off x="1440" y="3168"/>
                <a:ext cx="768" cy="1"/>
              </a:xfrm>
              <a:prstGeom prst="line">
                <a:avLst/>
              </a:prstGeom>
              <a:noFill/>
              <a:ln w="31750">
                <a:solidFill>
                  <a:schemeClr val="tx1"/>
                </a:solidFill>
                <a:round/>
                <a:headEnd/>
                <a:tailEnd type="arrow" w="med" len="med"/>
              </a:ln>
              <a:effectLst/>
            </p:spPr>
            <p:txBody>
              <a:bodyPr/>
              <a:lstStyle/>
              <a:p>
                <a:endParaRPr lang="en-IN"/>
              </a:p>
            </p:txBody>
          </p:sp>
          <p:sp>
            <p:nvSpPr>
              <p:cNvPr id="20" name="Text Box 10"/>
              <p:cNvSpPr txBox="1">
                <a:spLocks noChangeArrowheads="1"/>
              </p:cNvSpPr>
              <p:nvPr/>
            </p:nvSpPr>
            <p:spPr bwMode="auto">
              <a:xfrm>
                <a:off x="2208" y="3120"/>
                <a:ext cx="675" cy="308"/>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ltLang="en-US">
                    <a:latin typeface="Comic Sans MS" pitchFamily="66" charset="0"/>
                  </a:rPr>
                  <a:t>Dest.</a:t>
                </a:r>
              </a:p>
            </p:txBody>
          </p:sp>
          <p:sp>
            <p:nvSpPr>
              <p:cNvPr id="21" name="Line 22"/>
              <p:cNvSpPr>
                <a:spLocks noChangeShapeType="1"/>
              </p:cNvSpPr>
              <p:nvPr/>
            </p:nvSpPr>
            <p:spPr bwMode="auto">
              <a:xfrm flipH="1">
                <a:off x="1440" y="3312"/>
                <a:ext cx="768" cy="1"/>
              </a:xfrm>
              <a:prstGeom prst="line">
                <a:avLst/>
              </a:prstGeom>
              <a:noFill/>
              <a:ln w="31750">
                <a:solidFill>
                  <a:schemeClr val="tx1"/>
                </a:solidFill>
                <a:round/>
                <a:headEnd/>
                <a:tailEnd type="arrow" w="med" len="med"/>
              </a:ln>
              <a:effectLst/>
            </p:spPr>
            <p:txBody>
              <a:bodyPr/>
              <a:lstStyle/>
              <a:p>
                <a:endParaRPr lang="en-IN"/>
              </a:p>
            </p:txBody>
          </p:sp>
          <p:sp>
            <p:nvSpPr>
              <p:cNvPr id="22" name="Rectangle 29"/>
              <p:cNvSpPr>
                <a:spLocks noChangeArrowheads="1"/>
              </p:cNvSpPr>
              <p:nvPr/>
            </p:nvSpPr>
            <p:spPr bwMode="auto">
              <a:xfrm>
                <a:off x="1632" y="3360"/>
                <a:ext cx="96" cy="96"/>
              </a:xfrm>
              <a:prstGeom prst="rect">
                <a:avLst/>
              </a:prstGeom>
              <a:solidFill>
                <a:schemeClr val="tx2"/>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23" name="Rectangle 30"/>
              <p:cNvSpPr>
                <a:spLocks noChangeArrowheads="1"/>
              </p:cNvSpPr>
              <p:nvPr/>
            </p:nvSpPr>
            <p:spPr bwMode="auto">
              <a:xfrm>
                <a:off x="1824" y="3360"/>
                <a:ext cx="96" cy="96"/>
              </a:xfrm>
              <a:prstGeom prst="rect">
                <a:avLst/>
              </a:prstGeom>
              <a:solidFill>
                <a:schemeClr val="tx2"/>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grpSp>
      </p:grpSp>
      <p:grpSp>
        <p:nvGrpSpPr>
          <p:cNvPr id="29" name="Group 85"/>
          <p:cNvGrpSpPr>
            <a:grpSpLocks/>
          </p:cNvGrpSpPr>
          <p:nvPr/>
        </p:nvGrpSpPr>
        <p:grpSpPr bwMode="auto">
          <a:xfrm>
            <a:off x="5029200" y="4114800"/>
            <a:ext cx="3962400" cy="2241550"/>
            <a:chOff x="2928" y="2784"/>
            <a:chExt cx="2496" cy="1412"/>
          </a:xfrm>
        </p:grpSpPr>
        <p:grpSp>
          <p:nvGrpSpPr>
            <p:cNvPr id="30" name="Group 55"/>
            <p:cNvGrpSpPr>
              <a:grpSpLocks/>
            </p:cNvGrpSpPr>
            <p:nvPr/>
          </p:nvGrpSpPr>
          <p:grpSpPr bwMode="auto">
            <a:xfrm>
              <a:off x="2928" y="2784"/>
              <a:ext cx="912" cy="576"/>
              <a:chOff x="360" y="3671"/>
              <a:chExt cx="912" cy="576"/>
            </a:xfrm>
          </p:grpSpPr>
          <p:sp>
            <p:nvSpPr>
              <p:cNvPr id="53" name="Oval 56"/>
              <p:cNvSpPr>
                <a:spLocks noChangeArrowheads="1"/>
              </p:cNvSpPr>
              <p:nvPr/>
            </p:nvSpPr>
            <p:spPr bwMode="auto">
              <a:xfrm>
                <a:off x="384" y="3671"/>
                <a:ext cx="864" cy="576"/>
              </a:xfrm>
              <a:prstGeom prst="ellipse">
                <a:avLst/>
              </a:prstGeom>
              <a:solidFill>
                <a:srgbClr val="FF0000"/>
              </a:solidFill>
              <a:ln w="31750">
                <a:solidFill>
                  <a:schemeClr val="tx1"/>
                </a:solidFill>
                <a:round/>
                <a:headEnd/>
                <a:tailEnd/>
              </a:ln>
              <a:effectLst/>
            </p:spPr>
            <p:txBody>
              <a:bodyPr wrap="none" anchor="ctr">
                <a:spAutoFit/>
              </a:bodyPr>
              <a:lstStyle/>
              <a:p>
                <a:endParaRPr lang="en-US" altLang="en-US">
                  <a:latin typeface="Comic Sans MS" pitchFamily="66" charset="0"/>
                </a:endParaRPr>
              </a:p>
            </p:txBody>
          </p:sp>
          <p:sp>
            <p:nvSpPr>
              <p:cNvPr id="54" name="Text Box 57"/>
              <p:cNvSpPr txBox="1">
                <a:spLocks noChangeArrowheads="1"/>
              </p:cNvSpPr>
              <p:nvPr/>
            </p:nvSpPr>
            <p:spPr bwMode="auto">
              <a:xfrm>
                <a:off x="360" y="3815"/>
                <a:ext cx="912" cy="288"/>
              </a:xfrm>
              <a:prstGeom prst="rect">
                <a:avLst/>
              </a:prstGeom>
              <a:noFill/>
              <a:ln w="31750">
                <a:noFill/>
                <a:miter lim="800000"/>
                <a:headEnd/>
                <a:tailEnd/>
              </a:ln>
              <a:effectLst/>
            </p:spPr>
            <p:txBody>
              <a:bodyPr anchorCtr="1">
                <a:spAutoFit/>
              </a:bodyPr>
              <a:lstStyle/>
              <a:p>
                <a:pPr>
                  <a:spcBef>
                    <a:spcPct val="50000"/>
                  </a:spcBef>
                </a:pPr>
                <a:r>
                  <a:rPr lang="en-US" altLang="en-US">
                    <a:latin typeface="Comic Sans MS" pitchFamily="66" charset="0"/>
                  </a:rPr>
                  <a:t>App</a:t>
                </a:r>
              </a:p>
            </p:txBody>
          </p:sp>
          <p:sp>
            <p:nvSpPr>
              <p:cNvPr id="55" name="Oval 58"/>
              <p:cNvSpPr>
                <a:spLocks noChangeArrowheads="1"/>
              </p:cNvSpPr>
              <p:nvPr/>
            </p:nvSpPr>
            <p:spPr bwMode="auto">
              <a:xfrm>
                <a:off x="408" y="3743"/>
                <a:ext cx="816" cy="432"/>
              </a:xfrm>
              <a:prstGeom prst="ellipse">
                <a:avLst/>
              </a:prstGeom>
              <a:noFill/>
              <a:ln w="31750">
                <a:noFill/>
                <a:round/>
                <a:headEnd/>
                <a:tailEnd/>
              </a:ln>
              <a:effectLst/>
            </p:spPr>
            <p:txBody>
              <a:bodyPr wrap="none" anchor="ctr">
                <a:spAutoFit/>
              </a:bodyPr>
              <a:lstStyle/>
              <a:p>
                <a:endParaRPr lang="en-US" altLang="en-US">
                  <a:latin typeface="Comic Sans MS" pitchFamily="66" charset="0"/>
                </a:endParaRPr>
              </a:p>
            </p:txBody>
          </p:sp>
        </p:grpSp>
        <p:sp>
          <p:nvSpPr>
            <p:cNvPr id="31" name="Text Box 59"/>
            <p:cNvSpPr txBox="1">
              <a:spLocks noChangeArrowheads="1"/>
            </p:cNvSpPr>
            <p:nvPr/>
          </p:nvSpPr>
          <p:spPr bwMode="auto">
            <a:xfrm>
              <a:off x="3408" y="3696"/>
              <a:ext cx="960" cy="288"/>
            </a:xfrm>
            <a:prstGeom prst="rect">
              <a:avLst/>
            </a:prstGeom>
            <a:noFill/>
            <a:ln w="31750">
              <a:noFill/>
              <a:miter lim="800000"/>
              <a:headEnd/>
              <a:tailEnd/>
            </a:ln>
            <a:effectLst/>
          </p:spPr>
          <p:txBody>
            <a:bodyPr>
              <a:spAutoFit/>
            </a:bodyPr>
            <a:lstStyle/>
            <a:p>
              <a:pPr>
                <a:spcBef>
                  <a:spcPct val="50000"/>
                </a:spcBef>
              </a:pPr>
              <a:endParaRPr lang="en-US" altLang="en-US">
                <a:latin typeface="Times New Roman" pitchFamily="18" charset="0"/>
              </a:endParaRPr>
            </a:p>
          </p:txBody>
        </p:sp>
        <p:grpSp>
          <p:nvGrpSpPr>
            <p:cNvPr id="32" name="Group 60"/>
            <p:cNvGrpSpPr>
              <a:grpSpLocks/>
            </p:cNvGrpSpPr>
            <p:nvPr/>
          </p:nvGrpSpPr>
          <p:grpSpPr bwMode="auto">
            <a:xfrm>
              <a:off x="3408" y="3264"/>
              <a:ext cx="1056" cy="818"/>
              <a:chOff x="1104" y="2400"/>
              <a:chExt cx="1056" cy="818"/>
            </a:xfrm>
          </p:grpSpPr>
          <p:sp>
            <p:nvSpPr>
              <p:cNvPr id="51" name="AutoShape 61"/>
              <p:cNvSpPr>
                <a:spLocks noChangeArrowheads="1"/>
              </p:cNvSpPr>
              <p:nvPr/>
            </p:nvSpPr>
            <p:spPr bwMode="auto">
              <a:xfrm rot="5400000">
                <a:off x="1223" y="2498"/>
                <a:ext cx="818" cy="62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9 w 21600"/>
                  <a:gd name="T13" fmla="*/ 4514 h 21600"/>
                  <a:gd name="T14" fmla="*/ 17111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CCFF"/>
              </a:solidFill>
              <a:ln w="31750">
                <a:solidFill>
                  <a:schemeClr val="tx1"/>
                </a:solidFill>
                <a:miter lim="800000"/>
                <a:headEnd/>
                <a:tailEnd/>
              </a:ln>
              <a:effectLst/>
            </p:spPr>
            <p:txBody>
              <a:bodyPr wrap="none" anchor="ctr"/>
              <a:lstStyle/>
              <a:p>
                <a:endParaRPr lang="en-IN"/>
              </a:p>
            </p:txBody>
          </p:sp>
          <p:sp>
            <p:nvSpPr>
              <p:cNvPr id="52" name="Text Box 62"/>
              <p:cNvSpPr txBox="1">
                <a:spLocks noChangeArrowheads="1"/>
              </p:cNvSpPr>
              <p:nvPr/>
            </p:nvSpPr>
            <p:spPr bwMode="auto">
              <a:xfrm>
                <a:off x="1104" y="2684"/>
                <a:ext cx="1056" cy="250"/>
              </a:xfrm>
              <a:prstGeom prst="rect">
                <a:avLst/>
              </a:prstGeom>
              <a:noFill/>
              <a:ln w="31750">
                <a:noFill/>
                <a:miter lim="800000"/>
                <a:headEnd/>
                <a:tailEnd/>
              </a:ln>
              <a:effectLst/>
            </p:spPr>
            <p:txBody>
              <a:bodyPr anchor="ctr" anchorCtr="1">
                <a:spAutoFit/>
              </a:bodyPr>
              <a:lstStyle/>
              <a:p>
                <a:pPr>
                  <a:spcBef>
                    <a:spcPct val="50000"/>
                  </a:spcBef>
                </a:pPr>
                <a:r>
                  <a:rPr lang="en-US" altLang="en-US" sz="2000">
                    <a:latin typeface="Comic Sans MS" pitchFamily="66" charset="0"/>
                  </a:rPr>
                  <a:t>socket</a:t>
                </a:r>
              </a:p>
            </p:txBody>
          </p:sp>
        </p:grpSp>
        <p:sp>
          <p:nvSpPr>
            <p:cNvPr id="33" name="AutoShape 63"/>
            <p:cNvSpPr>
              <a:spLocks noChangeArrowheads="1"/>
            </p:cNvSpPr>
            <p:nvPr/>
          </p:nvSpPr>
          <p:spPr bwMode="auto">
            <a:xfrm flipV="1">
              <a:off x="3024" y="3168"/>
              <a:ext cx="720" cy="81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0 w 21600"/>
                <a:gd name="T13" fmla="*/ 2303 h 21600"/>
                <a:gd name="T14" fmla="*/ 15900 w 21600"/>
                <a:gd name="T15" fmla="*/ 9847 h 21600"/>
              </a:gdLst>
              <a:ahLst/>
              <a:cxnLst>
                <a:cxn ang="T8">
                  <a:pos x="T0" y="T1"/>
                </a:cxn>
                <a:cxn ang="T9">
                  <a:pos x="T2" y="T3"/>
                </a:cxn>
                <a:cxn ang="T10">
                  <a:pos x="T4" y="T5"/>
                </a:cxn>
                <a:cxn ang="T11">
                  <a:pos x="T6" y="T7"/>
                </a:cxn>
              </a:cxnLst>
              <a:rect l="T12" t="T13" r="T14" b="T15"/>
              <a:pathLst>
                <a:path w="21600" h="21600">
                  <a:moveTo>
                    <a:pt x="21600" y="6079"/>
                  </a:moveTo>
                  <a:lnTo>
                    <a:pt x="12427" y="0"/>
                  </a:lnTo>
                  <a:lnTo>
                    <a:pt x="12427" y="2302"/>
                  </a:lnTo>
                  <a:cubicBezTo>
                    <a:pt x="5564" y="2302"/>
                    <a:pt x="0" y="6715"/>
                    <a:pt x="0" y="12158"/>
                  </a:cubicBezTo>
                  <a:lnTo>
                    <a:pt x="0" y="21600"/>
                  </a:lnTo>
                  <a:lnTo>
                    <a:pt x="7721" y="21600"/>
                  </a:lnTo>
                  <a:lnTo>
                    <a:pt x="7721" y="12158"/>
                  </a:lnTo>
                  <a:cubicBezTo>
                    <a:pt x="7721" y="10887"/>
                    <a:pt x="9828" y="9856"/>
                    <a:pt x="12427" y="9856"/>
                  </a:cubicBezTo>
                  <a:lnTo>
                    <a:pt x="12427" y="12158"/>
                  </a:lnTo>
                  <a:lnTo>
                    <a:pt x="21600" y="6079"/>
                  </a:lnTo>
                  <a:close/>
                </a:path>
              </a:pathLst>
            </a:custGeom>
            <a:solidFill>
              <a:srgbClr val="FFFF00"/>
            </a:solidFill>
            <a:ln w="31750">
              <a:solidFill>
                <a:schemeClr val="tx1"/>
              </a:solidFill>
              <a:miter lim="800000"/>
              <a:headEnd/>
              <a:tailEnd/>
            </a:ln>
            <a:effectLst/>
          </p:spPr>
          <p:txBody>
            <a:bodyPr anchor="ctr">
              <a:spAutoFit/>
            </a:bodyPr>
            <a:lstStyle/>
            <a:p>
              <a:endParaRPr lang="en-IN"/>
            </a:p>
          </p:txBody>
        </p:sp>
        <p:sp>
          <p:nvSpPr>
            <p:cNvPr id="34" name="Text Box 64"/>
            <p:cNvSpPr txBox="1">
              <a:spLocks noChangeArrowheads="1"/>
            </p:cNvSpPr>
            <p:nvPr/>
          </p:nvSpPr>
          <p:spPr bwMode="auto">
            <a:xfrm>
              <a:off x="2928" y="3408"/>
              <a:ext cx="240" cy="232"/>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altLang="en-US" sz="1600">
                  <a:latin typeface="Comic Sans MS" pitchFamily="66" charset="0"/>
                </a:rPr>
                <a:t>3</a:t>
              </a:r>
            </a:p>
          </p:txBody>
        </p:sp>
        <p:sp>
          <p:nvSpPr>
            <p:cNvPr id="35" name="Text Box 65"/>
            <p:cNvSpPr txBox="1">
              <a:spLocks noChangeArrowheads="1"/>
            </p:cNvSpPr>
            <p:nvPr/>
          </p:nvSpPr>
          <p:spPr bwMode="auto">
            <a:xfrm>
              <a:off x="3120" y="3456"/>
              <a:ext cx="240" cy="232"/>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altLang="en-US" sz="1600">
                  <a:latin typeface="Comic Sans MS" pitchFamily="66" charset="0"/>
                </a:rPr>
                <a:t>2</a:t>
              </a:r>
            </a:p>
          </p:txBody>
        </p:sp>
        <p:sp>
          <p:nvSpPr>
            <p:cNvPr id="36" name="Text Box 66"/>
            <p:cNvSpPr txBox="1">
              <a:spLocks noChangeArrowheads="1"/>
            </p:cNvSpPr>
            <p:nvPr/>
          </p:nvSpPr>
          <p:spPr bwMode="auto">
            <a:xfrm>
              <a:off x="3312" y="3504"/>
              <a:ext cx="240" cy="232"/>
            </a:xfrm>
            <a:prstGeom prst="rect">
              <a:avLst/>
            </a:prstGeom>
            <a:solidFill>
              <a:srgbClr val="969696"/>
            </a:solidFill>
            <a:ln w="31750">
              <a:solidFill>
                <a:schemeClr val="tx1"/>
              </a:solidFill>
              <a:miter lim="800000"/>
              <a:headEnd/>
              <a:tailEnd/>
            </a:ln>
            <a:effectLst/>
          </p:spPr>
          <p:txBody>
            <a:bodyPr anchorCtr="1">
              <a:spAutoFit/>
            </a:bodyPr>
            <a:lstStyle/>
            <a:p>
              <a:pPr>
                <a:spcBef>
                  <a:spcPct val="50000"/>
                </a:spcBef>
              </a:pPr>
              <a:r>
                <a:rPr lang="en-US" altLang="en-US" sz="1600">
                  <a:latin typeface="Comic Sans MS" pitchFamily="66" charset="0"/>
                </a:rPr>
                <a:t>1</a:t>
              </a:r>
            </a:p>
          </p:txBody>
        </p:sp>
        <p:sp>
          <p:nvSpPr>
            <p:cNvPr id="37" name="Rectangle 67"/>
            <p:cNvSpPr>
              <a:spLocks noChangeArrowheads="1"/>
            </p:cNvSpPr>
            <p:nvPr/>
          </p:nvSpPr>
          <p:spPr bwMode="auto">
            <a:xfrm>
              <a:off x="4272" y="2928"/>
              <a:ext cx="96" cy="96"/>
            </a:xfrm>
            <a:prstGeom prst="rect">
              <a:avLst/>
            </a:prstGeom>
            <a:solidFill>
              <a:srgbClr val="969696"/>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38" name="Rectangle 68"/>
            <p:cNvSpPr>
              <a:spLocks noChangeArrowheads="1"/>
            </p:cNvSpPr>
            <p:nvPr/>
          </p:nvSpPr>
          <p:spPr bwMode="auto">
            <a:xfrm>
              <a:off x="4416" y="3264"/>
              <a:ext cx="96" cy="96"/>
            </a:xfrm>
            <a:prstGeom prst="rect">
              <a:avLst/>
            </a:prstGeom>
            <a:solidFill>
              <a:srgbClr val="969696"/>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39" name="Rectangle 69"/>
            <p:cNvSpPr>
              <a:spLocks noChangeArrowheads="1"/>
            </p:cNvSpPr>
            <p:nvPr/>
          </p:nvSpPr>
          <p:spPr bwMode="auto">
            <a:xfrm>
              <a:off x="4560" y="3552"/>
              <a:ext cx="96" cy="96"/>
            </a:xfrm>
            <a:prstGeom prst="rect">
              <a:avLst/>
            </a:prstGeom>
            <a:solidFill>
              <a:srgbClr val="969696"/>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40" name="Line 71"/>
            <p:cNvSpPr>
              <a:spLocks noChangeShapeType="1"/>
            </p:cNvSpPr>
            <p:nvPr/>
          </p:nvSpPr>
          <p:spPr bwMode="auto">
            <a:xfrm flipV="1">
              <a:off x="4272" y="3072"/>
              <a:ext cx="576" cy="528"/>
            </a:xfrm>
            <a:prstGeom prst="line">
              <a:avLst/>
            </a:prstGeom>
            <a:noFill/>
            <a:ln w="31750">
              <a:solidFill>
                <a:schemeClr val="tx1"/>
              </a:solidFill>
              <a:round/>
              <a:headEnd/>
              <a:tailEnd type="arrow" w="med" len="med"/>
            </a:ln>
            <a:effectLst/>
          </p:spPr>
          <p:txBody>
            <a:bodyPr/>
            <a:lstStyle/>
            <a:p>
              <a:endParaRPr lang="en-IN"/>
            </a:p>
          </p:txBody>
        </p:sp>
        <p:sp>
          <p:nvSpPr>
            <p:cNvPr id="41" name="Text Box 72"/>
            <p:cNvSpPr txBox="1">
              <a:spLocks noChangeArrowheads="1"/>
            </p:cNvSpPr>
            <p:nvPr/>
          </p:nvSpPr>
          <p:spPr bwMode="auto">
            <a:xfrm>
              <a:off x="4848" y="2880"/>
              <a:ext cx="432" cy="308"/>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ltLang="en-US">
                  <a:latin typeface="Comic Sans MS" pitchFamily="66" charset="0"/>
                </a:rPr>
                <a:t>D1</a:t>
              </a:r>
            </a:p>
          </p:txBody>
        </p:sp>
        <p:sp>
          <p:nvSpPr>
            <p:cNvPr id="42" name="Text Box 76"/>
            <p:cNvSpPr txBox="1">
              <a:spLocks noChangeArrowheads="1"/>
            </p:cNvSpPr>
            <p:nvPr/>
          </p:nvSpPr>
          <p:spPr bwMode="auto">
            <a:xfrm>
              <a:off x="4608" y="3888"/>
              <a:ext cx="432" cy="308"/>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ltLang="en-US">
                  <a:latin typeface="Comic Sans MS" pitchFamily="66" charset="0"/>
                </a:rPr>
                <a:t>D3</a:t>
              </a:r>
            </a:p>
          </p:txBody>
        </p:sp>
        <p:sp>
          <p:nvSpPr>
            <p:cNvPr id="43" name="Text Box 77"/>
            <p:cNvSpPr txBox="1">
              <a:spLocks noChangeArrowheads="1"/>
            </p:cNvSpPr>
            <p:nvPr/>
          </p:nvSpPr>
          <p:spPr bwMode="auto">
            <a:xfrm>
              <a:off x="4992" y="3456"/>
              <a:ext cx="432" cy="308"/>
            </a:xfrm>
            <a:prstGeom prst="rect">
              <a:avLst/>
            </a:prstGeom>
            <a:solidFill>
              <a:srgbClr val="3366FF"/>
            </a:solidFill>
            <a:ln w="31750">
              <a:solidFill>
                <a:schemeClr val="tx1"/>
              </a:solidFill>
              <a:miter lim="800000"/>
              <a:headEnd/>
              <a:tailEnd/>
            </a:ln>
            <a:effectLst/>
          </p:spPr>
          <p:txBody>
            <a:bodyPr anchor="ctr" anchorCtr="1">
              <a:spAutoFit/>
            </a:bodyPr>
            <a:lstStyle/>
            <a:p>
              <a:pPr>
                <a:spcBef>
                  <a:spcPct val="50000"/>
                </a:spcBef>
              </a:pPr>
              <a:r>
                <a:rPr lang="en-US" altLang="en-US">
                  <a:latin typeface="Comic Sans MS" pitchFamily="66" charset="0"/>
                </a:rPr>
                <a:t>D2</a:t>
              </a:r>
            </a:p>
          </p:txBody>
        </p:sp>
        <p:sp>
          <p:nvSpPr>
            <p:cNvPr id="44" name="Freeform 78"/>
            <p:cNvSpPr>
              <a:spLocks/>
            </p:cNvSpPr>
            <p:nvPr/>
          </p:nvSpPr>
          <p:spPr bwMode="auto">
            <a:xfrm>
              <a:off x="4240" y="2976"/>
              <a:ext cx="512" cy="480"/>
            </a:xfrm>
            <a:custGeom>
              <a:avLst/>
              <a:gdLst>
                <a:gd name="T0" fmla="*/ 32 w 512"/>
                <a:gd name="T1" fmla="*/ 480 h 480"/>
                <a:gd name="T2" fmla="*/ 80 w 512"/>
                <a:gd name="T3" fmla="*/ 96 h 480"/>
                <a:gd name="T4" fmla="*/ 512 w 512"/>
                <a:gd name="T5" fmla="*/ 0 h 480"/>
                <a:gd name="T6" fmla="*/ 0 60000 65536"/>
                <a:gd name="T7" fmla="*/ 0 60000 65536"/>
                <a:gd name="T8" fmla="*/ 0 60000 65536"/>
              </a:gdLst>
              <a:ahLst/>
              <a:cxnLst>
                <a:cxn ang="T6">
                  <a:pos x="T0" y="T1"/>
                </a:cxn>
                <a:cxn ang="T7">
                  <a:pos x="T2" y="T3"/>
                </a:cxn>
                <a:cxn ang="T8">
                  <a:pos x="T4" y="T5"/>
                </a:cxn>
              </a:cxnLst>
              <a:rect l="0" t="0" r="r" b="b"/>
              <a:pathLst>
                <a:path w="512" h="480">
                  <a:moveTo>
                    <a:pt x="32" y="480"/>
                  </a:moveTo>
                  <a:cubicBezTo>
                    <a:pt x="16" y="328"/>
                    <a:pt x="0" y="176"/>
                    <a:pt x="80" y="96"/>
                  </a:cubicBezTo>
                  <a:cubicBezTo>
                    <a:pt x="160" y="16"/>
                    <a:pt x="440" y="16"/>
                    <a:pt x="512" y="0"/>
                  </a:cubicBezTo>
                </a:path>
              </a:pathLst>
            </a:custGeom>
            <a:noFill/>
            <a:ln w="31750" cap="flat" cmpd="sng">
              <a:solidFill>
                <a:schemeClr val="tx1"/>
              </a:solidFill>
              <a:prstDash val="solid"/>
              <a:round/>
              <a:headEnd/>
              <a:tailEnd type="arrow" w="med" len="med"/>
            </a:ln>
            <a:effectLst/>
          </p:spPr>
          <p:txBody>
            <a:bodyPr anchor="ctr" anchorCtr="1">
              <a:spAutoFit/>
            </a:bodyPr>
            <a:lstStyle/>
            <a:p>
              <a:endParaRPr lang="en-IN"/>
            </a:p>
          </p:txBody>
        </p:sp>
        <p:sp>
          <p:nvSpPr>
            <p:cNvPr id="45" name="Line 79"/>
            <p:cNvSpPr>
              <a:spLocks noChangeShapeType="1"/>
            </p:cNvSpPr>
            <p:nvPr/>
          </p:nvSpPr>
          <p:spPr bwMode="auto">
            <a:xfrm>
              <a:off x="4320" y="3696"/>
              <a:ext cx="432" cy="0"/>
            </a:xfrm>
            <a:prstGeom prst="line">
              <a:avLst/>
            </a:prstGeom>
            <a:noFill/>
            <a:ln w="31750">
              <a:solidFill>
                <a:schemeClr val="tx1"/>
              </a:solidFill>
              <a:round/>
              <a:headEnd/>
              <a:tailEnd type="arrow" w="med" len="med"/>
            </a:ln>
            <a:effectLst/>
          </p:spPr>
          <p:txBody>
            <a:bodyPr anchor="ctr" anchorCtr="1">
              <a:spAutoFit/>
            </a:bodyPr>
            <a:lstStyle/>
            <a:p>
              <a:endParaRPr lang="en-IN"/>
            </a:p>
          </p:txBody>
        </p:sp>
        <p:grpSp>
          <p:nvGrpSpPr>
            <p:cNvPr id="46" name="Group 82"/>
            <p:cNvGrpSpPr>
              <a:grpSpLocks/>
            </p:cNvGrpSpPr>
            <p:nvPr/>
          </p:nvGrpSpPr>
          <p:grpSpPr bwMode="auto">
            <a:xfrm>
              <a:off x="4704" y="3600"/>
              <a:ext cx="144" cy="240"/>
              <a:chOff x="4704" y="3600"/>
              <a:chExt cx="144" cy="240"/>
            </a:xfrm>
          </p:grpSpPr>
          <p:sp>
            <p:nvSpPr>
              <p:cNvPr id="49" name="Line 80"/>
              <p:cNvSpPr>
                <a:spLocks noChangeShapeType="1"/>
              </p:cNvSpPr>
              <p:nvPr/>
            </p:nvSpPr>
            <p:spPr bwMode="auto">
              <a:xfrm>
                <a:off x="4704" y="3600"/>
                <a:ext cx="144" cy="240"/>
              </a:xfrm>
              <a:prstGeom prst="line">
                <a:avLst/>
              </a:prstGeom>
              <a:noFill/>
              <a:ln w="127000">
                <a:solidFill>
                  <a:srgbClr val="FF0000"/>
                </a:solidFill>
                <a:round/>
                <a:headEnd/>
                <a:tailEnd/>
              </a:ln>
              <a:effectLst/>
            </p:spPr>
            <p:txBody>
              <a:bodyPr anchor="ctr" anchorCtr="1">
                <a:spAutoFit/>
              </a:bodyPr>
              <a:lstStyle/>
              <a:p>
                <a:endParaRPr lang="en-IN"/>
              </a:p>
            </p:txBody>
          </p:sp>
          <p:sp>
            <p:nvSpPr>
              <p:cNvPr id="50" name="Line 81"/>
              <p:cNvSpPr>
                <a:spLocks noChangeShapeType="1"/>
              </p:cNvSpPr>
              <p:nvPr/>
            </p:nvSpPr>
            <p:spPr bwMode="auto">
              <a:xfrm flipH="1">
                <a:off x="4704" y="3600"/>
                <a:ext cx="144" cy="240"/>
              </a:xfrm>
              <a:prstGeom prst="line">
                <a:avLst/>
              </a:prstGeom>
              <a:noFill/>
              <a:ln w="127000">
                <a:solidFill>
                  <a:srgbClr val="FF0000"/>
                </a:solidFill>
                <a:round/>
                <a:headEnd/>
                <a:tailEnd/>
              </a:ln>
              <a:effectLst/>
            </p:spPr>
            <p:txBody>
              <a:bodyPr anchor="ctr" anchorCtr="1">
                <a:spAutoFit/>
              </a:bodyPr>
              <a:lstStyle/>
              <a:p>
                <a:endParaRPr lang="en-IN"/>
              </a:p>
            </p:txBody>
          </p:sp>
        </p:grpSp>
        <p:sp>
          <p:nvSpPr>
            <p:cNvPr id="47" name="Line 83"/>
            <p:cNvSpPr>
              <a:spLocks noChangeShapeType="1"/>
            </p:cNvSpPr>
            <p:nvPr/>
          </p:nvSpPr>
          <p:spPr bwMode="auto">
            <a:xfrm flipH="1" flipV="1">
              <a:off x="4272" y="3888"/>
              <a:ext cx="288" cy="192"/>
            </a:xfrm>
            <a:prstGeom prst="line">
              <a:avLst/>
            </a:prstGeom>
            <a:noFill/>
            <a:ln w="31750">
              <a:solidFill>
                <a:schemeClr val="tx1"/>
              </a:solidFill>
              <a:round/>
              <a:headEnd/>
              <a:tailEnd type="arrow" w="med" len="med"/>
            </a:ln>
            <a:effectLst/>
          </p:spPr>
          <p:txBody>
            <a:bodyPr anchor="ctr" anchorCtr="1">
              <a:spAutoFit/>
            </a:bodyPr>
            <a:lstStyle/>
            <a:p>
              <a:endParaRPr lang="en-IN"/>
            </a:p>
          </p:txBody>
        </p:sp>
        <p:sp>
          <p:nvSpPr>
            <p:cNvPr id="48" name="Rectangle 84"/>
            <p:cNvSpPr>
              <a:spLocks noChangeArrowheads="1"/>
            </p:cNvSpPr>
            <p:nvPr/>
          </p:nvSpPr>
          <p:spPr bwMode="auto">
            <a:xfrm>
              <a:off x="4368" y="4032"/>
              <a:ext cx="96" cy="96"/>
            </a:xfrm>
            <a:prstGeom prst="rect">
              <a:avLst/>
            </a:prstGeom>
            <a:solidFill>
              <a:schemeClr val="tx2"/>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p:cTn id="17"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5">
                                            <p:txEl>
                                              <p:pRg st="1" end="1"/>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p:cTn id="22"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5">
                                            <p:txEl>
                                              <p:pRg st="2" end="2"/>
                                            </p:txEl>
                                          </p:spTgt>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p:cTn id="27"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5">
                                            <p:txEl>
                                              <p:pRg st="3" end="3"/>
                                            </p:txEl>
                                          </p:spTgt>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p:cTn id="32"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5">
                                            <p:txEl>
                                              <p:pRg st="4" end="4"/>
                                            </p:txEl>
                                          </p:spTgt>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Title 1"/>
          <p:cNvSpPr txBox="1">
            <a:spLocks/>
          </p:cNvSpPr>
          <p:nvPr/>
        </p:nvSpPr>
        <p:spPr>
          <a:xfrm>
            <a:off x="1752600" y="76200"/>
            <a:ext cx="7239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tx1"/>
                </a:solidFill>
                <a:effectLst/>
                <a:uLnTx/>
                <a:uFillTx/>
                <a:latin typeface="+mj-lt"/>
                <a:ea typeface="+mj-ea"/>
                <a:cs typeface="+mj-cs"/>
              </a:rPr>
              <a:t>Types of Sockets</a:t>
            </a:r>
          </a:p>
        </p:txBody>
      </p:sp>
      <p:sp>
        <p:nvSpPr>
          <p:cNvPr id="5" name="Content Placeholder 40"/>
          <p:cNvSpPr txBox="1">
            <a:spLocks/>
          </p:cNvSpPr>
          <p:nvPr/>
        </p:nvSpPr>
        <p:spPr>
          <a:xfrm>
            <a:off x="457200" y="1417638"/>
            <a:ext cx="8229600" cy="47085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When sending “Hi!” and “Hope you’re well”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TCP treats them as a single bytes stream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UDP treats them as separate messages</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 name="Group 5"/>
          <p:cNvGrpSpPr>
            <a:grpSpLocks/>
          </p:cNvGrpSpPr>
          <p:nvPr/>
        </p:nvGrpSpPr>
        <p:grpSpPr bwMode="auto">
          <a:xfrm>
            <a:off x="731838" y="2757488"/>
            <a:ext cx="7015162" cy="1571625"/>
            <a:chOff x="731098" y="2757882"/>
            <a:chExt cx="7015163" cy="1571359"/>
          </a:xfrm>
        </p:grpSpPr>
        <p:pic>
          <p:nvPicPr>
            <p:cNvPr id="7" name="Picture 4" descr="j0089040"/>
            <p:cNvPicPr>
              <a:picLocks noChangeAspect="1" noChangeArrowheads="1"/>
            </p:cNvPicPr>
            <p:nvPr/>
          </p:nvPicPr>
          <p:blipFill>
            <a:blip r:embed="rId2" cstate="print"/>
            <a:srcRect/>
            <a:stretch>
              <a:fillRect/>
            </a:stretch>
          </p:blipFill>
          <p:spPr bwMode="auto">
            <a:xfrm>
              <a:off x="731098" y="2757882"/>
              <a:ext cx="1092940" cy="1571359"/>
            </a:xfrm>
            <a:prstGeom prst="rect">
              <a:avLst/>
            </a:prstGeom>
            <a:noFill/>
            <a:ln w="9525">
              <a:noFill/>
              <a:miter lim="800000"/>
              <a:headEnd/>
              <a:tailEnd/>
            </a:ln>
          </p:spPr>
        </p:pic>
        <p:sp>
          <p:nvSpPr>
            <p:cNvPr id="8" name="TextBox 22"/>
            <p:cNvSpPr txBox="1">
              <a:spLocks noChangeArrowheads="1"/>
            </p:cNvSpPr>
            <p:nvPr/>
          </p:nvSpPr>
          <p:spPr bwMode="auto">
            <a:xfrm>
              <a:off x="7273956" y="3543562"/>
              <a:ext cx="472305" cy="646331"/>
            </a:xfrm>
            <a:prstGeom prst="rect">
              <a:avLst/>
            </a:prstGeom>
            <a:noFill/>
            <a:ln w="9525">
              <a:solidFill>
                <a:schemeClr val="tx1"/>
              </a:solidFill>
              <a:miter lim="800000"/>
              <a:headEnd/>
              <a:tailEnd/>
            </a:ln>
          </p:spPr>
          <p:txBody>
            <a:bodyPr wrap="none">
              <a:spAutoFit/>
            </a:bodyPr>
            <a:lstStyle/>
            <a:p>
              <a:r>
                <a:rPr lang="en-US" altLang="en-US" sz="3600"/>
                <a:t>H</a:t>
              </a:r>
            </a:p>
          </p:txBody>
        </p:sp>
        <p:sp>
          <p:nvSpPr>
            <p:cNvPr id="9" name="TextBox 23"/>
            <p:cNvSpPr txBox="1">
              <a:spLocks noChangeArrowheads="1"/>
            </p:cNvSpPr>
            <p:nvPr/>
          </p:nvSpPr>
          <p:spPr bwMode="auto">
            <a:xfrm>
              <a:off x="6970340" y="3543562"/>
              <a:ext cx="290614" cy="646331"/>
            </a:xfrm>
            <a:prstGeom prst="rect">
              <a:avLst/>
            </a:prstGeom>
            <a:noFill/>
            <a:ln w="9525">
              <a:solidFill>
                <a:schemeClr val="tx1"/>
              </a:solidFill>
              <a:miter lim="800000"/>
              <a:headEnd/>
              <a:tailEnd/>
            </a:ln>
          </p:spPr>
          <p:txBody>
            <a:bodyPr wrap="none">
              <a:spAutoFit/>
            </a:bodyPr>
            <a:lstStyle/>
            <a:p>
              <a:r>
                <a:rPr lang="en-US" altLang="en-US" sz="3600"/>
                <a:t>i</a:t>
              </a:r>
            </a:p>
          </p:txBody>
        </p:sp>
        <p:sp>
          <p:nvSpPr>
            <p:cNvPr id="10" name="TextBox 24"/>
            <p:cNvSpPr txBox="1">
              <a:spLocks noChangeArrowheads="1"/>
            </p:cNvSpPr>
            <p:nvPr/>
          </p:nvSpPr>
          <p:spPr bwMode="auto">
            <a:xfrm>
              <a:off x="6631450" y="3543562"/>
              <a:ext cx="335023" cy="646331"/>
            </a:xfrm>
            <a:prstGeom prst="rect">
              <a:avLst/>
            </a:prstGeom>
            <a:noFill/>
            <a:ln w="9525">
              <a:solidFill>
                <a:schemeClr val="tx1"/>
              </a:solidFill>
              <a:miter lim="800000"/>
              <a:headEnd/>
              <a:tailEnd/>
            </a:ln>
          </p:spPr>
          <p:txBody>
            <a:bodyPr wrap="none">
              <a:spAutoFit/>
            </a:bodyPr>
            <a:lstStyle/>
            <a:p>
              <a:r>
                <a:rPr lang="en-US" altLang="en-US" sz="3600"/>
                <a:t>!</a:t>
              </a:r>
            </a:p>
          </p:txBody>
        </p:sp>
        <p:sp>
          <p:nvSpPr>
            <p:cNvPr id="11" name="TextBox 25"/>
            <p:cNvSpPr txBox="1">
              <a:spLocks noChangeArrowheads="1"/>
            </p:cNvSpPr>
            <p:nvPr/>
          </p:nvSpPr>
          <p:spPr bwMode="auto">
            <a:xfrm>
              <a:off x="6171013" y="3543562"/>
              <a:ext cx="472305" cy="646331"/>
            </a:xfrm>
            <a:prstGeom prst="rect">
              <a:avLst/>
            </a:prstGeom>
            <a:noFill/>
            <a:ln w="9525">
              <a:solidFill>
                <a:schemeClr val="tx1"/>
              </a:solidFill>
              <a:miter lim="800000"/>
              <a:headEnd/>
              <a:tailEnd/>
            </a:ln>
          </p:spPr>
          <p:txBody>
            <a:bodyPr wrap="none">
              <a:spAutoFit/>
            </a:bodyPr>
            <a:lstStyle/>
            <a:p>
              <a:r>
                <a:rPr lang="en-US" altLang="en-US" sz="3600"/>
                <a:t>H</a:t>
              </a:r>
            </a:p>
          </p:txBody>
        </p:sp>
        <p:sp>
          <p:nvSpPr>
            <p:cNvPr id="12" name="TextBox 26"/>
            <p:cNvSpPr txBox="1">
              <a:spLocks noChangeArrowheads="1"/>
            </p:cNvSpPr>
            <p:nvPr/>
          </p:nvSpPr>
          <p:spPr bwMode="auto">
            <a:xfrm>
              <a:off x="5749161" y="3543562"/>
              <a:ext cx="428122" cy="646331"/>
            </a:xfrm>
            <a:prstGeom prst="rect">
              <a:avLst/>
            </a:prstGeom>
            <a:noFill/>
            <a:ln w="9525">
              <a:solidFill>
                <a:schemeClr val="tx1"/>
              </a:solidFill>
              <a:miter lim="800000"/>
              <a:headEnd/>
              <a:tailEnd/>
            </a:ln>
          </p:spPr>
          <p:txBody>
            <a:bodyPr wrap="none">
              <a:spAutoFit/>
            </a:bodyPr>
            <a:lstStyle/>
            <a:p>
              <a:r>
                <a:rPr lang="en-US" altLang="en-US" sz="3600"/>
                <a:t>o</a:t>
              </a:r>
            </a:p>
          </p:txBody>
        </p:sp>
        <p:sp>
          <p:nvSpPr>
            <p:cNvPr id="13" name="TextBox 27"/>
            <p:cNvSpPr txBox="1">
              <a:spLocks noChangeArrowheads="1"/>
            </p:cNvSpPr>
            <p:nvPr/>
          </p:nvSpPr>
          <p:spPr bwMode="auto">
            <a:xfrm>
              <a:off x="5327309" y="3543562"/>
              <a:ext cx="427220" cy="646331"/>
            </a:xfrm>
            <a:prstGeom prst="rect">
              <a:avLst/>
            </a:prstGeom>
            <a:noFill/>
            <a:ln w="9525">
              <a:solidFill>
                <a:schemeClr val="tx1"/>
              </a:solidFill>
              <a:miter lim="800000"/>
              <a:headEnd/>
              <a:tailEnd/>
            </a:ln>
          </p:spPr>
          <p:txBody>
            <a:bodyPr wrap="none">
              <a:spAutoFit/>
            </a:bodyPr>
            <a:lstStyle/>
            <a:p>
              <a:r>
                <a:rPr lang="en-US" altLang="en-US" sz="3600"/>
                <a:t>p</a:t>
              </a:r>
            </a:p>
          </p:txBody>
        </p:sp>
        <p:sp>
          <p:nvSpPr>
            <p:cNvPr id="14" name="TextBox 28"/>
            <p:cNvSpPr txBox="1">
              <a:spLocks noChangeArrowheads="1"/>
            </p:cNvSpPr>
            <p:nvPr/>
          </p:nvSpPr>
          <p:spPr bwMode="auto">
            <a:xfrm>
              <a:off x="4905718" y="3543562"/>
              <a:ext cx="414371" cy="646331"/>
            </a:xfrm>
            <a:prstGeom prst="rect">
              <a:avLst/>
            </a:prstGeom>
            <a:noFill/>
            <a:ln w="9525">
              <a:solidFill>
                <a:schemeClr val="tx1"/>
              </a:solidFill>
              <a:miter lim="800000"/>
              <a:headEnd/>
              <a:tailEnd/>
            </a:ln>
          </p:spPr>
          <p:txBody>
            <a:bodyPr wrap="none">
              <a:spAutoFit/>
            </a:bodyPr>
            <a:lstStyle/>
            <a:p>
              <a:r>
                <a:rPr lang="en-US" altLang="en-US" sz="3600"/>
                <a:t>e</a:t>
              </a:r>
            </a:p>
          </p:txBody>
        </p:sp>
        <p:sp>
          <p:nvSpPr>
            <p:cNvPr id="15" name="TextBox 29"/>
            <p:cNvSpPr txBox="1">
              <a:spLocks noChangeArrowheads="1"/>
            </p:cNvSpPr>
            <p:nvPr/>
          </p:nvSpPr>
          <p:spPr bwMode="auto">
            <a:xfrm>
              <a:off x="4402305" y="3543562"/>
              <a:ext cx="503413" cy="646331"/>
            </a:xfrm>
            <a:prstGeom prst="rect">
              <a:avLst/>
            </a:prstGeom>
            <a:noFill/>
            <a:ln w="9525">
              <a:solidFill>
                <a:schemeClr val="tx1"/>
              </a:solidFill>
              <a:miter lim="800000"/>
              <a:headEnd/>
              <a:tailEnd/>
            </a:ln>
          </p:spPr>
          <p:txBody>
            <a:bodyPr wrap="none">
              <a:spAutoFit/>
            </a:bodyPr>
            <a:lstStyle/>
            <a:p>
              <a:r>
                <a:rPr lang="en-US" altLang="en-US" sz="3600"/>
                <a:t>…</a:t>
              </a:r>
            </a:p>
          </p:txBody>
        </p:sp>
        <p:sp>
          <p:nvSpPr>
            <p:cNvPr id="16" name="TextBox 30"/>
            <p:cNvSpPr txBox="1">
              <a:spLocks noChangeArrowheads="1"/>
            </p:cNvSpPr>
            <p:nvPr/>
          </p:nvSpPr>
          <p:spPr bwMode="auto">
            <a:xfrm>
              <a:off x="3887621" y="3543562"/>
              <a:ext cx="514684" cy="646331"/>
            </a:xfrm>
            <a:prstGeom prst="rect">
              <a:avLst/>
            </a:prstGeom>
            <a:noFill/>
            <a:ln w="9525">
              <a:solidFill>
                <a:schemeClr val="tx1"/>
              </a:solidFill>
              <a:miter lim="800000"/>
              <a:headEnd/>
              <a:tailEnd/>
            </a:ln>
          </p:spPr>
          <p:txBody>
            <a:bodyPr wrap="none">
              <a:spAutoFit/>
            </a:bodyPr>
            <a:lstStyle/>
            <a:p>
              <a:r>
                <a:rPr lang="en-US" altLang="en-US" sz="3600"/>
                <a:t>w</a:t>
              </a:r>
            </a:p>
          </p:txBody>
        </p:sp>
        <p:sp>
          <p:nvSpPr>
            <p:cNvPr id="17" name="TextBox 31"/>
            <p:cNvSpPr txBox="1">
              <a:spLocks noChangeArrowheads="1"/>
            </p:cNvSpPr>
            <p:nvPr/>
          </p:nvSpPr>
          <p:spPr bwMode="auto">
            <a:xfrm>
              <a:off x="3467723" y="3543562"/>
              <a:ext cx="414371" cy="646331"/>
            </a:xfrm>
            <a:prstGeom prst="rect">
              <a:avLst/>
            </a:prstGeom>
            <a:noFill/>
            <a:ln w="9525">
              <a:solidFill>
                <a:schemeClr val="tx1"/>
              </a:solidFill>
              <a:miter lim="800000"/>
              <a:headEnd/>
              <a:tailEnd/>
            </a:ln>
          </p:spPr>
          <p:txBody>
            <a:bodyPr wrap="none">
              <a:spAutoFit/>
            </a:bodyPr>
            <a:lstStyle/>
            <a:p>
              <a:r>
                <a:rPr lang="en-US" altLang="en-US" sz="3600"/>
                <a:t>e</a:t>
              </a:r>
            </a:p>
          </p:txBody>
        </p:sp>
        <p:sp>
          <p:nvSpPr>
            <p:cNvPr id="18" name="TextBox 32"/>
            <p:cNvSpPr txBox="1">
              <a:spLocks noChangeArrowheads="1"/>
            </p:cNvSpPr>
            <p:nvPr/>
          </p:nvSpPr>
          <p:spPr bwMode="auto">
            <a:xfrm>
              <a:off x="3177109" y="3543562"/>
              <a:ext cx="290614" cy="646331"/>
            </a:xfrm>
            <a:prstGeom prst="rect">
              <a:avLst/>
            </a:prstGeom>
            <a:noFill/>
            <a:ln w="9525">
              <a:solidFill>
                <a:schemeClr val="tx1"/>
              </a:solidFill>
              <a:miter lim="800000"/>
              <a:headEnd/>
              <a:tailEnd/>
            </a:ln>
          </p:spPr>
          <p:txBody>
            <a:bodyPr wrap="none">
              <a:spAutoFit/>
            </a:bodyPr>
            <a:lstStyle/>
            <a:p>
              <a:r>
                <a:rPr lang="en-US" altLang="en-US" sz="3600"/>
                <a:t>l</a:t>
              </a:r>
            </a:p>
          </p:txBody>
        </p:sp>
        <p:sp>
          <p:nvSpPr>
            <p:cNvPr id="19" name="TextBox 33"/>
            <p:cNvSpPr txBox="1">
              <a:spLocks noChangeArrowheads="1"/>
            </p:cNvSpPr>
            <p:nvPr/>
          </p:nvSpPr>
          <p:spPr bwMode="auto">
            <a:xfrm>
              <a:off x="2886495" y="3543562"/>
              <a:ext cx="290614" cy="646331"/>
            </a:xfrm>
            <a:prstGeom prst="rect">
              <a:avLst/>
            </a:prstGeom>
            <a:noFill/>
            <a:ln w="9525">
              <a:solidFill>
                <a:schemeClr val="tx1"/>
              </a:solidFill>
              <a:miter lim="800000"/>
              <a:headEnd/>
              <a:tailEnd/>
            </a:ln>
          </p:spPr>
          <p:txBody>
            <a:bodyPr wrap="none">
              <a:spAutoFit/>
            </a:bodyPr>
            <a:lstStyle/>
            <a:p>
              <a:r>
                <a:rPr lang="en-US" altLang="en-US" sz="3600"/>
                <a:t>l</a:t>
              </a:r>
            </a:p>
          </p:txBody>
        </p:sp>
        <p:cxnSp>
          <p:nvCxnSpPr>
            <p:cNvPr id="20" name="Straight Arrow Connector 19"/>
            <p:cNvCxnSpPr/>
            <p:nvPr/>
          </p:nvCxnSpPr>
          <p:spPr>
            <a:xfrm>
              <a:off x="2886923" y="3335634"/>
              <a:ext cx="4859338" cy="1587"/>
            </a:xfrm>
            <a:prstGeom prst="straightConnector1">
              <a:avLst/>
            </a:prstGeom>
            <a:ln w="539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extBox 37"/>
            <p:cNvSpPr txBox="1">
              <a:spLocks noChangeArrowheads="1"/>
            </p:cNvSpPr>
            <p:nvPr/>
          </p:nvSpPr>
          <p:spPr bwMode="auto">
            <a:xfrm>
              <a:off x="4144963" y="2838979"/>
              <a:ext cx="2072077" cy="523220"/>
            </a:xfrm>
            <a:prstGeom prst="rect">
              <a:avLst/>
            </a:prstGeom>
            <a:noFill/>
            <a:ln w="9525">
              <a:noFill/>
              <a:miter lim="800000"/>
              <a:headEnd/>
              <a:tailEnd/>
            </a:ln>
          </p:spPr>
          <p:txBody>
            <a:bodyPr wrap="none">
              <a:spAutoFit/>
            </a:bodyPr>
            <a:lstStyle/>
            <a:p>
              <a:r>
                <a:rPr lang="en-US" altLang="en-US" sz="2800"/>
                <a:t>Bytes stream</a:t>
              </a:r>
            </a:p>
          </p:txBody>
        </p:sp>
      </p:grpSp>
      <p:grpSp>
        <p:nvGrpSpPr>
          <p:cNvPr id="22" name="Group 21"/>
          <p:cNvGrpSpPr>
            <a:grpSpLocks/>
          </p:cNvGrpSpPr>
          <p:nvPr/>
        </p:nvGrpSpPr>
        <p:grpSpPr bwMode="auto">
          <a:xfrm>
            <a:off x="636588" y="4821238"/>
            <a:ext cx="7016750" cy="1633537"/>
            <a:chOff x="731098" y="5150116"/>
            <a:chExt cx="7015163" cy="1634859"/>
          </a:xfrm>
        </p:grpSpPr>
        <p:pic>
          <p:nvPicPr>
            <p:cNvPr id="23" name="Picture 4" descr="j0089040"/>
            <p:cNvPicPr>
              <a:picLocks noChangeAspect="1" noChangeArrowheads="1"/>
            </p:cNvPicPr>
            <p:nvPr/>
          </p:nvPicPr>
          <p:blipFill>
            <a:blip r:embed="rId2" cstate="print"/>
            <a:srcRect/>
            <a:stretch>
              <a:fillRect/>
            </a:stretch>
          </p:blipFill>
          <p:spPr bwMode="auto">
            <a:xfrm>
              <a:off x="731098" y="5150116"/>
              <a:ext cx="1092940" cy="1571359"/>
            </a:xfrm>
            <a:prstGeom prst="rect">
              <a:avLst/>
            </a:prstGeom>
            <a:noFill/>
            <a:ln w="9525">
              <a:noFill/>
              <a:miter lim="800000"/>
              <a:headEnd/>
              <a:tailEnd/>
            </a:ln>
          </p:spPr>
        </p:pic>
        <p:sp>
          <p:nvSpPr>
            <p:cNvPr id="24" name="Document 57"/>
            <p:cNvSpPr/>
            <p:nvPr/>
          </p:nvSpPr>
          <p:spPr>
            <a:xfrm>
              <a:off x="5754399" y="5445630"/>
              <a:ext cx="1768075" cy="1339345"/>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chemeClr val="tx1"/>
                  </a:solidFill>
                </a:rPr>
                <a:t>Hi!</a:t>
              </a:r>
              <a:endParaRPr lang="en-US" sz="4000" dirty="0">
                <a:solidFill>
                  <a:schemeClr val="tx1"/>
                </a:solidFill>
              </a:endParaRPr>
            </a:p>
          </p:txBody>
        </p:sp>
        <p:sp>
          <p:nvSpPr>
            <p:cNvPr id="25" name="Document 58"/>
            <p:cNvSpPr/>
            <p:nvPr/>
          </p:nvSpPr>
          <p:spPr>
            <a:xfrm>
              <a:off x="3176882" y="5445630"/>
              <a:ext cx="1945835" cy="1339345"/>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chemeClr val="tx1"/>
                  </a:solidFill>
                </a:rPr>
                <a:t>Hope you’re well</a:t>
              </a:r>
            </a:p>
          </p:txBody>
        </p:sp>
        <p:cxnSp>
          <p:nvCxnSpPr>
            <p:cNvPr id="26" name="Straight Arrow Connector 25"/>
            <p:cNvCxnSpPr/>
            <p:nvPr/>
          </p:nvCxnSpPr>
          <p:spPr>
            <a:xfrm>
              <a:off x="2886435" y="5380489"/>
              <a:ext cx="4859826" cy="1589"/>
            </a:xfrm>
            <a:prstGeom prst="straightConnector1">
              <a:avLst/>
            </a:prstGeom>
            <a:ln w="539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Title 1"/>
          <p:cNvSpPr txBox="1">
            <a:spLocks/>
          </p:cNvSpPr>
          <p:nvPr/>
        </p:nvSpPr>
        <p:spPr>
          <a:xfrm>
            <a:off x="1752600" y="76200"/>
            <a:ext cx="72390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smtClean="0">
                <a:ln>
                  <a:noFill/>
                </a:ln>
                <a:solidFill>
                  <a:schemeClr val="tx1"/>
                </a:solidFill>
                <a:effectLst/>
                <a:uLnTx/>
                <a:uFillTx/>
                <a:latin typeface="+mj-lt"/>
                <a:ea typeface="+mj-ea"/>
                <a:cs typeface="+mj-cs"/>
              </a:rPr>
              <a:t>Types of Sockets</a:t>
            </a:r>
          </a:p>
        </p:txBody>
      </p:sp>
      <p:sp>
        <p:nvSpPr>
          <p:cNvPr id="5" name="Content Placeholder 40"/>
          <p:cNvSpPr txBox="1">
            <a:spLocks/>
          </p:cNvSpPr>
          <p:nvPr/>
        </p:nvSpPr>
        <p:spPr>
          <a:xfrm>
            <a:off x="457200" y="1417638"/>
            <a:ext cx="8229600" cy="47085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When sending “Hi!” and “Hope you’re well”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TCP treats them as a single bytes stream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en-US" sz="3200" b="0" i="0" u="none" strike="noStrike" kern="120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3200" b="0" i="0" u="none" strike="noStrike" kern="1200" cap="none" spc="0" normalizeH="0" baseline="0" noProof="0" smtClean="0">
                <a:ln>
                  <a:noFill/>
                </a:ln>
                <a:solidFill>
                  <a:schemeClr val="tx1"/>
                </a:solidFill>
                <a:effectLst/>
                <a:uLnTx/>
                <a:uFillTx/>
                <a:latin typeface="+mn-lt"/>
                <a:ea typeface="+mn-ea"/>
                <a:cs typeface="+mn-cs"/>
              </a:rPr>
              <a:t>UDP treats them as separate messages</a:t>
            </a:r>
            <a:endParaRPr kumimoji="0" lang="en-US" alt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pSp>
        <p:nvGrpSpPr>
          <p:cNvPr id="6" name="Group 5"/>
          <p:cNvGrpSpPr>
            <a:grpSpLocks/>
          </p:cNvGrpSpPr>
          <p:nvPr/>
        </p:nvGrpSpPr>
        <p:grpSpPr bwMode="auto">
          <a:xfrm>
            <a:off x="731838" y="2757488"/>
            <a:ext cx="7015162" cy="1571625"/>
            <a:chOff x="731098" y="2757882"/>
            <a:chExt cx="7015163" cy="1571359"/>
          </a:xfrm>
        </p:grpSpPr>
        <p:pic>
          <p:nvPicPr>
            <p:cNvPr id="7" name="Picture 4" descr="j0089040"/>
            <p:cNvPicPr>
              <a:picLocks noChangeAspect="1" noChangeArrowheads="1"/>
            </p:cNvPicPr>
            <p:nvPr/>
          </p:nvPicPr>
          <p:blipFill>
            <a:blip r:embed="rId2" cstate="print"/>
            <a:srcRect/>
            <a:stretch>
              <a:fillRect/>
            </a:stretch>
          </p:blipFill>
          <p:spPr bwMode="auto">
            <a:xfrm>
              <a:off x="731098" y="2757882"/>
              <a:ext cx="1092940" cy="1571359"/>
            </a:xfrm>
            <a:prstGeom prst="rect">
              <a:avLst/>
            </a:prstGeom>
            <a:noFill/>
            <a:ln w="9525">
              <a:noFill/>
              <a:miter lim="800000"/>
              <a:headEnd/>
              <a:tailEnd/>
            </a:ln>
          </p:spPr>
        </p:pic>
        <p:sp>
          <p:nvSpPr>
            <p:cNvPr id="8" name="TextBox 22"/>
            <p:cNvSpPr txBox="1">
              <a:spLocks noChangeArrowheads="1"/>
            </p:cNvSpPr>
            <p:nvPr/>
          </p:nvSpPr>
          <p:spPr bwMode="auto">
            <a:xfrm>
              <a:off x="7273956" y="3543562"/>
              <a:ext cx="472305" cy="646331"/>
            </a:xfrm>
            <a:prstGeom prst="rect">
              <a:avLst/>
            </a:prstGeom>
            <a:noFill/>
            <a:ln w="9525">
              <a:solidFill>
                <a:schemeClr val="tx1"/>
              </a:solidFill>
              <a:miter lim="800000"/>
              <a:headEnd/>
              <a:tailEnd/>
            </a:ln>
          </p:spPr>
          <p:txBody>
            <a:bodyPr wrap="none">
              <a:spAutoFit/>
            </a:bodyPr>
            <a:lstStyle/>
            <a:p>
              <a:r>
                <a:rPr lang="en-US" altLang="en-US" sz="3600"/>
                <a:t>H</a:t>
              </a:r>
            </a:p>
          </p:txBody>
        </p:sp>
        <p:sp>
          <p:nvSpPr>
            <p:cNvPr id="9" name="TextBox 23"/>
            <p:cNvSpPr txBox="1">
              <a:spLocks noChangeArrowheads="1"/>
            </p:cNvSpPr>
            <p:nvPr/>
          </p:nvSpPr>
          <p:spPr bwMode="auto">
            <a:xfrm>
              <a:off x="6970340" y="3543562"/>
              <a:ext cx="290614" cy="646331"/>
            </a:xfrm>
            <a:prstGeom prst="rect">
              <a:avLst/>
            </a:prstGeom>
            <a:noFill/>
            <a:ln w="9525">
              <a:solidFill>
                <a:schemeClr val="tx1"/>
              </a:solidFill>
              <a:miter lim="800000"/>
              <a:headEnd/>
              <a:tailEnd/>
            </a:ln>
          </p:spPr>
          <p:txBody>
            <a:bodyPr wrap="none">
              <a:spAutoFit/>
            </a:bodyPr>
            <a:lstStyle/>
            <a:p>
              <a:r>
                <a:rPr lang="en-US" altLang="en-US" sz="3600"/>
                <a:t>i</a:t>
              </a:r>
            </a:p>
          </p:txBody>
        </p:sp>
        <p:sp>
          <p:nvSpPr>
            <p:cNvPr id="10" name="TextBox 24"/>
            <p:cNvSpPr txBox="1">
              <a:spLocks noChangeArrowheads="1"/>
            </p:cNvSpPr>
            <p:nvPr/>
          </p:nvSpPr>
          <p:spPr bwMode="auto">
            <a:xfrm>
              <a:off x="6631450" y="3543562"/>
              <a:ext cx="335023" cy="646331"/>
            </a:xfrm>
            <a:prstGeom prst="rect">
              <a:avLst/>
            </a:prstGeom>
            <a:noFill/>
            <a:ln w="9525">
              <a:solidFill>
                <a:schemeClr val="tx1"/>
              </a:solidFill>
              <a:miter lim="800000"/>
              <a:headEnd/>
              <a:tailEnd/>
            </a:ln>
          </p:spPr>
          <p:txBody>
            <a:bodyPr wrap="none">
              <a:spAutoFit/>
            </a:bodyPr>
            <a:lstStyle/>
            <a:p>
              <a:r>
                <a:rPr lang="en-US" altLang="en-US" sz="3600"/>
                <a:t>!</a:t>
              </a:r>
            </a:p>
          </p:txBody>
        </p:sp>
        <p:sp>
          <p:nvSpPr>
            <p:cNvPr id="11" name="TextBox 25"/>
            <p:cNvSpPr txBox="1">
              <a:spLocks noChangeArrowheads="1"/>
            </p:cNvSpPr>
            <p:nvPr/>
          </p:nvSpPr>
          <p:spPr bwMode="auto">
            <a:xfrm>
              <a:off x="6171013" y="3543562"/>
              <a:ext cx="472305" cy="646331"/>
            </a:xfrm>
            <a:prstGeom prst="rect">
              <a:avLst/>
            </a:prstGeom>
            <a:noFill/>
            <a:ln w="9525">
              <a:solidFill>
                <a:schemeClr val="tx1"/>
              </a:solidFill>
              <a:miter lim="800000"/>
              <a:headEnd/>
              <a:tailEnd/>
            </a:ln>
          </p:spPr>
          <p:txBody>
            <a:bodyPr wrap="none">
              <a:spAutoFit/>
            </a:bodyPr>
            <a:lstStyle/>
            <a:p>
              <a:r>
                <a:rPr lang="en-US" altLang="en-US" sz="3600"/>
                <a:t>H</a:t>
              </a:r>
            </a:p>
          </p:txBody>
        </p:sp>
        <p:sp>
          <p:nvSpPr>
            <p:cNvPr id="12" name="TextBox 26"/>
            <p:cNvSpPr txBox="1">
              <a:spLocks noChangeArrowheads="1"/>
            </p:cNvSpPr>
            <p:nvPr/>
          </p:nvSpPr>
          <p:spPr bwMode="auto">
            <a:xfrm>
              <a:off x="5749161" y="3543562"/>
              <a:ext cx="428122" cy="646331"/>
            </a:xfrm>
            <a:prstGeom prst="rect">
              <a:avLst/>
            </a:prstGeom>
            <a:noFill/>
            <a:ln w="9525">
              <a:solidFill>
                <a:schemeClr val="tx1"/>
              </a:solidFill>
              <a:miter lim="800000"/>
              <a:headEnd/>
              <a:tailEnd/>
            </a:ln>
          </p:spPr>
          <p:txBody>
            <a:bodyPr wrap="none">
              <a:spAutoFit/>
            </a:bodyPr>
            <a:lstStyle/>
            <a:p>
              <a:r>
                <a:rPr lang="en-US" altLang="en-US" sz="3600"/>
                <a:t>o</a:t>
              </a:r>
            </a:p>
          </p:txBody>
        </p:sp>
        <p:sp>
          <p:nvSpPr>
            <p:cNvPr id="13" name="TextBox 27"/>
            <p:cNvSpPr txBox="1">
              <a:spLocks noChangeArrowheads="1"/>
            </p:cNvSpPr>
            <p:nvPr/>
          </p:nvSpPr>
          <p:spPr bwMode="auto">
            <a:xfrm>
              <a:off x="5327309" y="3543562"/>
              <a:ext cx="427220" cy="646331"/>
            </a:xfrm>
            <a:prstGeom prst="rect">
              <a:avLst/>
            </a:prstGeom>
            <a:noFill/>
            <a:ln w="9525">
              <a:solidFill>
                <a:schemeClr val="tx1"/>
              </a:solidFill>
              <a:miter lim="800000"/>
              <a:headEnd/>
              <a:tailEnd/>
            </a:ln>
          </p:spPr>
          <p:txBody>
            <a:bodyPr wrap="none">
              <a:spAutoFit/>
            </a:bodyPr>
            <a:lstStyle/>
            <a:p>
              <a:r>
                <a:rPr lang="en-US" altLang="en-US" sz="3600"/>
                <a:t>p</a:t>
              </a:r>
            </a:p>
          </p:txBody>
        </p:sp>
        <p:sp>
          <p:nvSpPr>
            <p:cNvPr id="14" name="TextBox 28"/>
            <p:cNvSpPr txBox="1">
              <a:spLocks noChangeArrowheads="1"/>
            </p:cNvSpPr>
            <p:nvPr/>
          </p:nvSpPr>
          <p:spPr bwMode="auto">
            <a:xfrm>
              <a:off x="4905718" y="3543562"/>
              <a:ext cx="414371" cy="646331"/>
            </a:xfrm>
            <a:prstGeom prst="rect">
              <a:avLst/>
            </a:prstGeom>
            <a:noFill/>
            <a:ln w="9525">
              <a:solidFill>
                <a:schemeClr val="tx1"/>
              </a:solidFill>
              <a:miter lim="800000"/>
              <a:headEnd/>
              <a:tailEnd/>
            </a:ln>
          </p:spPr>
          <p:txBody>
            <a:bodyPr wrap="none">
              <a:spAutoFit/>
            </a:bodyPr>
            <a:lstStyle/>
            <a:p>
              <a:r>
                <a:rPr lang="en-US" altLang="en-US" sz="3600"/>
                <a:t>e</a:t>
              </a:r>
            </a:p>
          </p:txBody>
        </p:sp>
        <p:sp>
          <p:nvSpPr>
            <p:cNvPr id="15" name="TextBox 29"/>
            <p:cNvSpPr txBox="1">
              <a:spLocks noChangeArrowheads="1"/>
            </p:cNvSpPr>
            <p:nvPr/>
          </p:nvSpPr>
          <p:spPr bwMode="auto">
            <a:xfrm>
              <a:off x="4402305" y="3543562"/>
              <a:ext cx="503413" cy="646331"/>
            </a:xfrm>
            <a:prstGeom prst="rect">
              <a:avLst/>
            </a:prstGeom>
            <a:noFill/>
            <a:ln w="9525">
              <a:solidFill>
                <a:schemeClr val="tx1"/>
              </a:solidFill>
              <a:miter lim="800000"/>
              <a:headEnd/>
              <a:tailEnd/>
            </a:ln>
          </p:spPr>
          <p:txBody>
            <a:bodyPr wrap="none">
              <a:spAutoFit/>
            </a:bodyPr>
            <a:lstStyle/>
            <a:p>
              <a:r>
                <a:rPr lang="en-US" altLang="en-US" sz="3600"/>
                <a:t>…</a:t>
              </a:r>
            </a:p>
          </p:txBody>
        </p:sp>
        <p:sp>
          <p:nvSpPr>
            <p:cNvPr id="16" name="TextBox 30"/>
            <p:cNvSpPr txBox="1">
              <a:spLocks noChangeArrowheads="1"/>
            </p:cNvSpPr>
            <p:nvPr/>
          </p:nvSpPr>
          <p:spPr bwMode="auto">
            <a:xfrm>
              <a:off x="3887621" y="3543562"/>
              <a:ext cx="514684" cy="646331"/>
            </a:xfrm>
            <a:prstGeom prst="rect">
              <a:avLst/>
            </a:prstGeom>
            <a:noFill/>
            <a:ln w="9525">
              <a:solidFill>
                <a:schemeClr val="tx1"/>
              </a:solidFill>
              <a:miter lim="800000"/>
              <a:headEnd/>
              <a:tailEnd/>
            </a:ln>
          </p:spPr>
          <p:txBody>
            <a:bodyPr wrap="none">
              <a:spAutoFit/>
            </a:bodyPr>
            <a:lstStyle/>
            <a:p>
              <a:r>
                <a:rPr lang="en-US" altLang="en-US" sz="3600"/>
                <a:t>w</a:t>
              </a:r>
            </a:p>
          </p:txBody>
        </p:sp>
        <p:sp>
          <p:nvSpPr>
            <p:cNvPr id="17" name="TextBox 31"/>
            <p:cNvSpPr txBox="1">
              <a:spLocks noChangeArrowheads="1"/>
            </p:cNvSpPr>
            <p:nvPr/>
          </p:nvSpPr>
          <p:spPr bwMode="auto">
            <a:xfrm>
              <a:off x="3467723" y="3543562"/>
              <a:ext cx="414371" cy="646331"/>
            </a:xfrm>
            <a:prstGeom prst="rect">
              <a:avLst/>
            </a:prstGeom>
            <a:noFill/>
            <a:ln w="9525">
              <a:solidFill>
                <a:schemeClr val="tx1"/>
              </a:solidFill>
              <a:miter lim="800000"/>
              <a:headEnd/>
              <a:tailEnd/>
            </a:ln>
          </p:spPr>
          <p:txBody>
            <a:bodyPr wrap="none">
              <a:spAutoFit/>
            </a:bodyPr>
            <a:lstStyle/>
            <a:p>
              <a:r>
                <a:rPr lang="en-US" altLang="en-US" sz="3600"/>
                <a:t>e</a:t>
              </a:r>
            </a:p>
          </p:txBody>
        </p:sp>
        <p:sp>
          <p:nvSpPr>
            <p:cNvPr id="18" name="TextBox 32"/>
            <p:cNvSpPr txBox="1">
              <a:spLocks noChangeArrowheads="1"/>
            </p:cNvSpPr>
            <p:nvPr/>
          </p:nvSpPr>
          <p:spPr bwMode="auto">
            <a:xfrm>
              <a:off x="3177109" y="3543562"/>
              <a:ext cx="290614" cy="646331"/>
            </a:xfrm>
            <a:prstGeom prst="rect">
              <a:avLst/>
            </a:prstGeom>
            <a:noFill/>
            <a:ln w="9525">
              <a:solidFill>
                <a:schemeClr val="tx1"/>
              </a:solidFill>
              <a:miter lim="800000"/>
              <a:headEnd/>
              <a:tailEnd/>
            </a:ln>
          </p:spPr>
          <p:txBody>
            <a:bodyPr wrap="none">
              <a:spAutoFit/>
            </a:bodyPr>
            <a:lstStyle/>
            <a:p>
              <a:r>
                <a:rPr lang="en-US" altLang="en-US" sz="3600"/>
                <a:t>l</a:t>
              </a:r>
            </a:p>
          </p:txBody>
        </p:sp>
        <p:sp>
          <p:nvSpPr>
            <p:cNvPr id="19" name="TextBox 33"/>
            <p:cNvSpPr txBox="1">
              <a:spLocks noChangeArrowheads="1"/>
            </p:cNvSpPr>
            <p:nvPr/>
          </p:nvSpPr>
          <p:spPr bwMode="auto">
            <a:xfrm>
              <a:off x="2886495" y="3543562"/>
              <a:ext cx="290614" cy="646331"/>
            </a:xfrm>
            <a:prstGeom prst="rect">
              <a:avLst/>
            </a:prstGeom>
            <a:noFill/>
            <a:ln w="9525">
              <a:solidFill>
                <a:schemeClr val="tx1"/>
              </a:solidFill>
              <a:miter lim="800000"/>
              <a:headEnd/>
              <a:tailEnd/>
            </a:ln>
          </p:spPr>
          <p:txBody>
            <a:bodyPr wrap="none">
              <a:spAutoFit/>
            </a:bodyPr>
            <a:lstStyle/>
            <a:p>
              <a:r>
                <a:rPr lang="en-US" altLang="en-US" sz="3600"/>
                <a:t>l</a:t>
              </a:r>
            </a:p>
          </p:txBody>
        </p:sp>
        <p:cxnSp>
          <p:nvCxnSpPr>
            <p:cNvPr id="20" name="Straight Arrow Connector 19"/>
            <p:cNvCxnSpPr/>
            <p:nvPr/>
          </p:nvCxnSpPr>
          <p:spPr>
            <a:xfrm>
              <a:off x="2886923" y="3335634"/>
              <a:ext cx="4859338" cy="1587"/>
            </a:xfrm>
            <a:prstGeom prst="straightConnector1">
              <a:avLst/>
            </a:prstGeom>
            <a:ln w="539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 name="TextBox 37"/>
            <p:cNvSpPr txBox="1">
              <a:spLocks noChangeArrowheads="1"/>
            </p:cNvSpPr>
            <p:nvPr/>
          </p:nvSpPr>
          <p:spPr bwMode="auto">
            <a:xfrm>
              <a:off x="4144963" y="2838979"/>
              <a:ext cx="2072077" cy="523220"/>
            </a:xfrm>
            <a:prstGeom prst="rect">
              <a:avLst/>
            </a:prstGeom>
            <a:noFill/>
            <a:ln w="9525">
              <a:noFill/>
              <a:miter lim="800000"/>
              <a:headEnd/>
              <a:tailEnd/>
            </a:ln>
          </p:spPr>
          <p:txBody>
            <a:bodyPr wrap="none">
              <a:spAutoFit/>
            </a:bodyPr>
            <a:lstStyle/>
            <a:p>
              <a:r>
                <a:rPr lang="en-US" altLang="en-US" sz="2800"/>
                <a:t>Bytes stream</a:t>
              </a:r>
            </a:p>
          </p:txBody>
        </p:sp>
      </p:grpSp>
      <p:grpSp>
        <p:nvGrpSpPr>
          <p:cNvPr id="22" name="Group 21"/>
          <p:cNvGrpSpPr>
            <a:grpSpLocks/>
          </p:cNvGrpSpPr>
          <p:nvPr/>
        </p:nvGrpSpPr>
        <p:grpSpPr bwMode="auto">
          <a:xfrm>
            <a:off x="636588" y="4821238"/>
            <a:ext cx="7016750" cy="1633537"/>
            <a:chOff x="731098" y="5150116"/>
            <a:chExt cx="7015163" cy="1634859"/>
          </a:xfrm>
        </p:grpSpPr>
        <p:pic>
          <p:nvPicPr>
            <p:cNvPr id="23" name="Picture 4" descr="j0089040"/>
            <p:cNvPicPr>
              <a:picLocks noChangeAspect="1" noChangeArrowheads="1"/>
            </p:cNvPicPr>
            <p:nvPr/>
          </p:nvPicPr>
          <p:blipFill>
            <a:blip r:embed="rId2" cstate="print"/>
            <a:srcRect/>
            <a:stretch>
              <a:fillRect/>
            </a:stretch>
          </p:blipFill>
          <p:spPr bwMode="auto">
            <a:xfrm>
              <a:off x="731098" y="5150116"/>
              <a:ext cx="1092940" cy="1571359"/>
            </a:xfrm>
            <a:prstGeom prst="rect">
              <a:avLst/>
            </a:prstGeom>
            <a:noFill/>
            <a:ln w="9525">
              <a:noFill/>
              <a:miter lim="800000"/>
              <a:headEnd/>
              <a:tailEnd/>
            </a:ln>
          </p:spPr>
        </p:pic>
        <p:sp>
          <p:nvSpPr>
            <p:cNvPr id="24" name="Document 57"/>
            <p:cNvSpPr/>
            <p:nvPr/>
          </p:nvSpPr>
          <p:spPr>
            <a:xfrm>
              <a:off x="5754399" y="5445630"/>
              <a:ext cx="1768075" cy="1339345"/>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chemeClr val="tx1"/>
                  </a:solidFill>
                </a:rPr>
                <a:t>Hi!</a:t>
              </a:r>
              <a:endParaRPr lang="en-US" sz="4000" dirty="0">
                <a:solidFill>
                  <a:schemeClr val="tx1"/>
                </a:solidFill>
              </a:endParaRPr>
            </a:p>
          </p:txBody>
        </p:sp>
        <p:sp>
          <p:nvSpPr>
            <p:cNvPr id="25" name="Document 58"/>
            <p:cNvSpPr/>
            <p:nvPr/>
          </p:nvSpPr>
          <p:spPr>
            <a:xfrm>
              <a:off x="3176882" y="5445630"/>
              <a:ext cx="1945835" cy="1339345"/>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800" dirty="0">
                  <a:solidFill>
                    <a:schemeClr val="tx1"/>
                  </a:solidFill>
                </a:rPr>
                <a:t>Hope you’re well</a:t>
              </a:r>
            </a:p>
          </p:txBody>
        </p:sp>
        <p:cxnSp>
          <p:nvCxnSpPr>
            <p:cNvPr id="26" name="Straight Arrow Connector 25"/>
            <p:cNvCxnSpPr/>
            <p:nvPr/>
          </p:nvCxnSpPr>
          <p:spPr>
            <a:xfrm>
              <a:off x="2886435" y="5380489"/>
              <a:ext cx="4859826" cy="1589"/>
            </a:xfrm>
            <a:prstGeom prst="straightConnector1">
              <a:avLst/>
            </a:prstGeom>
            <a:ln w="539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Connectionless Services</a:t>
            </a:r>
          </a:p>
        </p:txBody>
      </p:sp>
      <p:grpSp>
        <p:nvGrpSpPr>
          <p:cNvPr id="2" name="Group 8"/>
          <p:cNvGrpSpPr>
            <a:grpSpLocks/>
          </p:cNvGrpSpPr>
          <p:nvPr/>
        </p:nvGrpSpPr>
        <p:grpSpPr bwMode="auto">
          <a:xfrm>
            <a:off x="1828800" y="1600200"/>
            <a:ext cx="1828800" cy="457200"/>
            <a:chOff x="1152" y="1056"/>
            <a:chExt cx="1152" cy="288"/>
          </a:xfrm>
        </p:grpSpPr>
        <p:sp>
          <p:nvSpPr>
            <p:cNvPr id="35879" name="Rectangle 5"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80" name="Text Box 6" descr="Paper bag"/>
            <p:cNvSpPr txBox="1">
              <a:spLocks noChangeArrowheads="1"/>
            </p:cNvSpPr>
            <p:nvPr/>
          </p:nvSpPr>
          <p:spPr bwMode="auto">
            <a:xfrm>
              <a:off x="1152" y="1056"/>
              <a:ext cx="1152" cy="288"/>
            </a:xfrm>
            <a:prstGeom prst="rect">
              <a:avLst/>
            </a:prstGeom>
            <a:noFill/>
            <a:ln w="38100">
              <a:noFill/>
              <a:miter lim="800000"/>
              <a:headEnd/>
              <a:tailEnd/>
            </a:ln>
            <a:effectLst/>
          </p:spPr>
          <p:txBody>
            <a:bodyPr>
              <a:spAutoFit/>
            </a:bodyPr>
            <a:lstStyle/>
            <a:p>
              <a:pPr algn="ctr">
                <a:spcBef>
                  <a:spcPct val="50000"/>
                </a:spcBef>
              </a:pPr>
              <a:r>
                <a:rPr lang="en-US" altLang="en-US"/>
                <a:t>socket()</a:t>
              </a:r>
            </a:p>
          </p:txBody>
        </p:sp>
      </p:grpSp>
      <p:grpSp>
        <p:nvGrpSpPr>
          <p:cNvPr id="3" name="Group 9"/>
          <p:cNvGrpSpPr>
            <a:grpSpLocks/>
          </p:cNvGrpSpPr>
          <p:nvPr/>
        </p:nvGrpSpPr>
        <p:grpSpPr bwMode="auto">
          <a:xfrm>
            <a:off x="1828800" y="2362200"/>
            <a:ext cx="1828800" cy="457200"/>
            <a:chOff x="1152" y="1056"/>
            <a:chExt cx="1152" cy="288"/>
          </a:xfrm>
        </p:grpSpPr>
        <p:sp>
          <p:nvSpPr>
            <p:cNvPr id="35877" name="Rectangle 10"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78" name="Text Box 11" descr="Paper bag"/>
            <p:cNvSpPr txBox="1">
              <a:spLocks noChangeArrowheads="1"/>
            </p:cNvSpPr>
            <p:nvPr/>
          </p:nvSpPr>
          <p:spPr bwMode="auto">
            <a:xfrm>
              <a:off x="1152" y="1056"/>
              <a:ext cx="1152" cy="288"/>
            </a:xfrm>
            <a:prstGeom prst="rect">
              <a:avLst/>
            </a:prstGeom>
            <a:noFill/>
            <a:ln w="38100">
              <a:noFill/>
              <a:miter lim="800000"/>
              <a:headEnd/>
              <a:tailEnd/>
            </a:ln>
            <a:effectLst/>
          </p:spPr>
          <p:txBody>
            <a:bodyPr>
              <a:spAutoFit/>
            </a:bodyPr>
            <a:lstStyle/>
            <a:p>
              <a:pPr algn="ctr">
                <a:spcBef>
                  <a:spcPct val="50000"/>
                </a:spcBef>
              </a:pPr>
              <a:r>
                <a:rPr lang="en-US" altLang="en-US"/>
                <a:t>bind()</a:t>
              </a:r>
            </a:p>
          </p:txBody>
        </p:sp>
      </p:grpSp>
      <p:grpSp>
        <p:nvGrpSpPr>
          <p:cNvPr id="4" name="Group 12"/>
          <p:cNvGrpSpPr>
            <a:grpSpLocks/>
          </p:cNvGrpSpPr>
          <p:nvPr/>
        </p:nvGrpSpPr>
        <p:grpSpPr bwMode="auto">
          <a:xfrm>
            <a:off x="1828800" y="3124200"/>
            <a:ext cx="1828800" cy="457200"/>
            <a:chOff x="1152" y="1056"/>
            <a:chExt cx="1152" cy="288"/>
          </a:xfrm>
        </p:grpSpPr>
        <p:sp>
          <p:nvSpPr>
            <p:cNvPr id="35875" name="Rectangle 13"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76" name="Text Box 14" descr="Paper bag"/>
            <p:cNvSpPr txBox="1">
              <a:spLocks noChangeArrowheads="1"/>
            </p:cNvSpPr>
            <p:nvPr/>
          </p:nvSpPr>
          <p:spPr bwMode="auto">
            <a:xfrm>
              <a:off x="1152" y="1056"/>
              <a:ext cx="1152" cy="288"/>
            </a:xfrm>
            <a:prstGeom prst="rect">
              <a:avLst/>
            </a:prstGeom>
            <a:noFill/>
            <a:ln w="38100">
              <a:noFill/>
              <a:miter lim="800000"/>
              <a:headEnd/>
              <a:tailEnd/>
            </a:ln>
            <a:effectLst/>
          </p:spPr>
          <p:txBody>
            <a:bodyPr>
              <a:spAutoFit/>
            </a:bodyPr>
            <a:lstStyle/>
            <a:p>
              <a:pPr algn="ctr">
                <a:spcBef>
                  <a:spcPct val="50000"/>
                </a:spcBef>
              </a:pPr>
              <a:r>
                <a:rPr lang="en-US" altLang="en-US"/>
                <a:t>recvfrom()</a:t>
              </a:r>
            </a:p>
          </p:txBody>
        </p:sp>
      </p:grpSp>
      <p:sp>
        <p:nvSpPr>
          <p:cNvPr id="35846" name="Rectangle 16" descr="Paper bag"/>
          <p:cNvSpPr>
            <a:spLocks noChangeArrowheads="1"/>
          </p:cNvSpPr>
          <p:nvPr/>
        </p:nvSpPr>
        <p:spPr bwMode="auto">
          <a:xfrm>
            <a:off x="1892300" y="4659313"/>
            <a:ext cx="1639888" cy="441325"/>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47" name="Text Box 17" descr="Paper bag"/>
          <p:cNvSpPr txBox="1">
            <a:spLocks noChangeArrowheads="1"/>
          </p:cNvSpPr>
          <p:nvPr/>
        </p:nvSpPr>
        <p:spPr bwMode="auto">
          <a:xfrm>
            <a:off x="1981200" y="4648200"/>
            <a:ext cx="1447800" cy="457200"/>
          </a:xfrm>
          <a:prstGeom prst="rect">
            <a:avLst/>
          </a:prstGeom>
          <a:noFill/>
          <a:ln w="38100">
            <a:noFill/>
            <a:miter lim="800000"/>
            <a:headEnd/>
            <a:tailEnd/>
          </a:ln>
          <a:effectLst/>
        </p:spPr>
        <p:txBody>
          <a:bodyPr>
            <a:spAutoFit/>
          </a:bodyPr>
          <a:lstStyle/>
          <a:p>
            <a:pPr algn="ctr">
              <a:spcBef>
                <a:spcPct val="50000"/>
              </a:spcBef>
            </a:pPr>
            <a:r>
              <a:rPr lang="en-US" altLang="en-US"/>
              <a:t>sendto()</a:t>
            </a:r>
          </a:p>
        </p:txBody>
      </p:sp>
      <p:sp>
        <p:nvSpPr>
          <p:cNvPr id="35848" name="Line 18"/>
          <p:cNvSpPr>
            <a:spLocks noChangeShapeType="1"/>
          </p:cNvSpPr>
          <p:nvPr/>
        </p:nvSpPr>
        <p:spPr bwMode="auto">
          <a:xfrm>
            <a:off x="2667000" y="2057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49" name="Line 19"/>
          <p:cNvSpPr>
            <a:spLocks noChangeShapeType="1"/>
          </p:cNvSpPr>
          <p:nvPr/>
        </p:nvSpPr>
        <p:spPr bwMode="auto">
          <a:xfrm>
            <a:off x="2667000" y="2819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50" name="Line 20"/>
          <p:cNvSpPr>
            <a:spLocks noChangeShapeType="1"/>
          </p:cNvSpPr>
          <p:nvPr/>
        </p:nvSpPr>
        <p:spPr bwMode="auto">
          <a:xfrm>
            <a:off x="2667000" y="3581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51" name="Line 21"/>
          <p:cNvSpPr>
            <a:spLocks noChangeShapeType="1"/>
          </p:cNvSpPr>
          <p:nvPr/>
        </p:nvSpPr>
        <p:spPr bwMode="auto">
          <a:xfrm>
            <a:off x="2667000" y="4343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52" name="Text Box 23" descr="Paper bag"/>
          <p:cNvSpPr txBox="1">
            <a:spLocks noChangeArrowheads="1"/>
          </p:cNvSpPr>
          <p:nvPr/>
        </p:nvSpPr>
        <p:spPr bwMode="auto">
          <a:xfrm>
            <a:off x="1905000" y="3886200"/>
            <a:ext cx="1676400" cy="457200"/>
          </a:xfrm>
          <a:prstGeom prst="rect">
            <a:avLst/>
          </a:prstGeom>
          <a:noFill/>
          <a:ln w="38100">
            <a:noFill/>
            <a:miter lim="800000"/>
            <a:headEnd/>
            <a:tailEnd/>
          </a:ln>
          <a:effectLst/>
        </p:spPr>
        <p:txBody>
          <a:bodyPr>
            <a:spAutoFit/>
          </a:bodyPr>
          <a:lstStyle/>
          <a:p>
            <a:pPr algn="ctr">
              <a:spcBef>
                <a:spcPct val="50000"/>
              </a:spcBef>
            </a:pPr>
            <a:r>
              <a:rPr lang="en-US" altLang="en-US" i="1"/>
              <a:t>[blocked]</a:t>
            </a:r>
          </a:p>
        </p:txBody>
      </p:sp>
      <p:cxnSp>
        <p:nvCxnSpPr>
          <p:cNvPr id="35853" name="AutoShape 25"/>
          <p:cNvCxnSpPr>
            <a:cxnSpLocks noChangeShapeType="1"/>
            <a:endCxn id="35876" idx="1"/>
          </p:cNvCxnSpPr>
          <p:nvPr/>
        </p:nvCxnSpPr>
        <p:spPr bwMode="auto">
          <a:xfrm rot="5400000" flipH="1">
            <a:off x="1371600" y="3810000"/>
            <a:ext cx="1752600" cy="838200"/>
          </a:xfrm>
          <a:prstGeom prst="bentConnector4">
            <a:avLst>
              <a:gd name="adj1" fmla="val -20292"/>
              <a:gd name="adj2" fmla="val 127273"/>
            </a:avLst>
          </a:prstGeom>
          <a:noFill/>
          <a:ln w="38100">
            <a:solidFill>
              <a:schemeClr val="tx1"/>
            </a:solidFill>
            <a:miter lim="800000"/>
            <a:headEnd/>
            <a:tailEnd type="triangle" w="med" len="med"/>
          </a:ln>
          <a:effectLst/>
        </p:spPr>
      </p:cxnSp>
      <p:sp>
        <p:nvSpPr>
          <p:cNvPr id="35854" name="Text Box 26" descr="Paper bag"/>
          <p:cNvSpPr txBox="1">
            <a:spLocks noChangeArrowheads="1"/>
          </p:cNvSpPr>
          <p:nvPr/>
        </p:nvSpPr>
        <p:spPr bwMode="auto">
          <a:xfrm>
            <a:off x="1676400" y="5791200"/>
            <a:ext cx="2057400" cy="457200"/>
          </a:xfrm>
          <a:prstGeom prst="rect">
            <a:avLst/>
          </a:prstGeom>
          <a:noFill/>
          <a:ln w="38100">
            <a:noFill/>
            <a:miter lim="800000"/>
            <a:headEnd/>
            <a:tailEnd/>
          </a:ln>
          <a:effectLst/>
        </p:spPr>
        <p:txBody>
          <a:bodyPr>
            <a:spAutoFit/>
          </a:bodyPr>
          <a:lstStyle/>
          <a:p>
            <a:pPr algn="ctr">
              <a:spcBef>
                <a:spcPct val="50000"/>
              </a:spcBef>
            </a:pPr>
            <a:r>
              <a:rPr lang="en-US" altLang="en-US"/>
              <a:t>SERVER</a:t>
            </a:r>
          </a:p>
        </p:txBody>
      </p:sp>
      <p:grpSp>
        <p:nvGrpSpPr>
          <p:cNvPr id="5" name="Group 27"/>
          <p:cNvGrpSpPr>
            <a:grpSpLocks/>
          </p:cNvGrpSpPr>
          <p:nvPr/>
        </p:nvGrpSpPr>
        <p:grpSpPr bwMode="auto">
          <a:xfrm>
            <a:off x="6096000" y="1600200"/>
            <a:ext cx="1828800" cy="457200"/>
            <a:chOff x="1152" y="1056"/>
            <a:chExt cx="1152" cy="288"/>
          </a:xfrm>
        </p:grpSpPr>
        <p:sp>
          <p:nvSpPr>
            <p:cNvPr id="35873" name="Rectangle 28"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74" name="Text Box 29" descr="Paper bag"/>
            <p:cNvSpPr txBox="1">
              <a:spLocks noChangeArrowheads="1"/>
            </p:cNvSpPr>
            <p:nvPr/>
          </p:nvSpPr>
          <p:spPr bwMode="auto">
            <a:xfrm>
              <a:off x="1152" y="1056"/>
              <a:ext cx="1152" cy="288"/>
            </a:xfrm>
            <a:prstGeom prst="rect">
              <a:avLst/>
            </a:prstGeom>
            <a:noFill/>
            <a:ln w="38100">
              <a:noFill/>
              <a:miter lim="800000"/>
              <a:headEnd/>
              <a:tailEnd/>
            </a:ln>
            <a:effectLst/>
          </p:spPr>
          <p:txBody>
            <a:bodyPr>
              <a:spAutoFit/>
            </a:bodyPr>
            <a:lstStyle/>
            <a:p>
              <a:pPr algn="ctr">
                <a:spcBef>
                  <a:spcPct val="50000"/>
                </a:spcBef>
              </a:pPr>
              <a:r>
                <a:rPr lang="en-US" altLang="en-US"/>
                <a:t>socket()</a:t>
              </a:r>
            </a:p>
          </p:txBody>
        </p:sp>
      </p:grpSp>
      <p:grpSp>
        <p:nvGrpSpPr>
          <p:cNvPr id="6" name="Group 30"/>
          <p:cNvGrpSpPr>
            <a:grpSpLocks/>
          </p:cNvGrpSpPr>
          <p:nvPr/>
        </p:nvGrpSpPr>
        <p:grpSpPr bwMode="auto">
          <a:xfrm>
            <a:off x="6096000" y="2362200"/>
            <a:ext cx="1828800" cy="457200"/>
            <a:chOff x="1152" y="1056"/>
            <a:chExt cx="1152" cy="288"/>
          </a:xfrm>
        </p:grpSpPr>
        <p:sp>
          <p:nvSpPr>
            <p:cNvPr id="35871" name="Rectangle 31"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72" name="Text Box 32" descr="Paper bag"/>
            <p:cNvSpPr txBox="1">
              <a:spLocks noChangeArrowheads="1"/>
            </p:cNvSpPr>
            <p:nvPr/>
          </p:nvSpPr>
          <p:spPr bwMode="auto">
            <a:xfrm>
              <a:off x="1152" y="1056"/>
              <a:ext cx="1152" cy="288"/>
            </a:xfrm>
            <a:prstGeom prst="rect">
              <a:avLst/>
            </a:prstGeom>
            <a:noFill/>
            <a:ln w="38100">
              <a:noFill/>
              <a:miter lim="800000"/>
              <a:headEnd/>
              <a:tailEnd/>
            </a:ln>
            <a:effectLst/>
          </p:spPr>
          <p:txBody>
            <a:bodyPr>
              <a:spAutoFit/>
            </a:bodyPr>
            <a:lstStyle/>
            <a:p>
              <a:pPr algn="ctr">
                <a:spcBef>
                  <a:spcPct val="50000"/>
                </a:spcBef>
              </a:pPr>
              <a:r>
                <a:rPr lang="en-US" altLang="en-US"/>
                <a:t>bind()</a:t>
              </a:r>
            </a:p>
          </p:txBody>
        </p:sp>
      </p:grpSp>
      <p:grpSp>
        <p:nvGrpSpPr>
          <p:cNvPr id="7" name="Group 36"/>
          <p:cNvGrpSpPr>
            <a:grpSpLocks/>
          </p:cNvGrpSpPr>
          <p:nvPr/>
        </p:nvGrpSpPr>
        <p:grpSpPr bwMode="auto">
          <a:xfrm>
            <a:off x="6096000" y="3886200"/>
            <a:ext cx="1828800" cy="457200"/>
            <a:chOff x="1152" y="1056"/>
            <a:chExt cx="1152" cy="288"/>
          </a:xfrm>
        </p:grpSpPr>
        <p:sp>
          <p:nvSpPr>
            <p:cNvPr id="35869" name="Rectangle 37" descr="Paper bag"/>
            <p:cNvSpPr>
              <a:spLocks noChangeArrowheads="1"/>
            </p:cNvSpPr>
            <p:nvPr/>
          </p:nvSpPr>
          <p:spPr bwMode="auto">
            <a:xfrm>
              <a:off x="1192" y="1063"/>
              <a:ext cx="1033" cy="278"/>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70" name="Text Box 38" descr="Paper bag"/>
            <p:cNvSpPr txBox="1">
              <a:spLocks noChangeArrowheads="1"/>
            </p:cNvSpPr>
            <p:nvPr/>
          </p:nvSpPr>
          <p:spPr bwMode="auto">
            <a:xfrm>
              <a:off x="1152" y="1056"/>
              <a:ext cx="1152" cy="288"/>
            </a:xfrm>
            <a:prstGeom prst="rect">
              <a:avLst/>
            </a:prstGeom>
            <a:noFill/>
            <a:ln w="38100">
              <a:noFill/>
              <a:miter lim="800000"/>
              <a:headEnd/>
              <a:tailEnd/>
            </a:ln>
            <a:effectLst/>
          </p:spPr>
          <p:txBody>
            <a:bodyPr>
              <a:spAutoFit/>
            </a:bodyPr>
            <a:lstStyle/>
            <a:p>
              <a:pPr algn="ctr">
                <a:spcBef>
                  <a:spcPct val="50000"/>
                </a:spcBef>
              </a:pPr>
              <a:r>
                <a:rPr lang="en-US" altLang="en-US"/>
                <a:t>recvfrom()</a:t>
              </a:r>
            </a:p>
          </p:txBody>
        </p:sp>
      </p:grpSp>
      <p:sp>
        <p:nvSpPr>
          <p:cNvPr id="35858" name="Line 39"/>
          <p:cNvSpPr>
            <a:spLocks noChangeShapeType="1"/>
          </p:cNvSpPr>
          <p:nvPr/>
        </p:nvSpPr>
        <p:spPr bwMode="auto">
          <a:xfrm>
            <a:off x="6934200" y="2057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59" name="Line 40"/>
          <p:cNvSpPr>
            <a:spLocks noChangeShapeType="1"/>
          </p:cNvSpPr>
          <p:nvPr/>
        </p:nvSpPr>
        <p:spPr bwMode="auto">
          <a:xfrm>
            <a:off x="6934200" y="2819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60" name="Line 41"/>
          <p:cNvSpPr>
            <a:spLocks noChangeShapeType="1"/>
          </p:cNvSpPr>
          <p:nvPr/>
        </p:nvSpPr>
        <p:spPr bwMode="auto">
          <a:xfrm>
            <a:off x="6934200" y="3581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61" name="Line 42"/>
          <p:cNvSpPr>
            <a:spLocks noChangeShapeType="1"/>
          </p:cNvSpPr>
          <p:nvPr/>
        </p:nvSpPr>
        <p:spPr bwMode="auto">
          <a:xfrm>
            <a:off x="6934200" y="5105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62" name="Text Box 43" descr="Paper bag"/>
          <p:cNvSpPr txBox="1">
            <a:spLocks noChangeArrowheads="1"/>
          </p:cNvSpPr>
          <p:nvPr/>
        </p:nvSpPr>
        <p:spPr bwMode="auto">
          <a:xfrm>
            <a:off x="6172200" y="4495800"/>
            <a:ext cx="1676400" cy="457200"/>
          </a:xfrm>
          <a:prstGeom prst="rect">
            <a:avLst/>
          </a:prstGeom>
          <a:noFill/>
          <a:ln w="38100">
            <a:noFill/>
            <a:miter lim="800000"/>
            <a:headEnd/>
            <a:tailEnd/>
          </a:ln>
          <a:effectLst/>
        </p:spPr>
        <p:txBody>
          <a:bodyPr>
            <a:spAutoFit/>
          </a:bodyPr>
          <a:lstStyle/>
          <a:p>
            <a:pPr algn="ctr">
              <a:spcBef>
                <a:spcPct val="50000"/>
              </a:spcBef>
            </a:pPr>
            <a:r>
              <a:rPr lang="en-US" altLang="en-US" i="1"/>
              <a:t>[blocked]</a:t>
            </a:r>
          </a:p>
        </p:txBody>
      </p:sp>
      <p:cxnSp>
        <p:nvCxnSpPr>
          <p:cNvPr id="35863" name="AutoShape 45"/>
          <p:cNvCxnSpPr>
            <a:cxnSpLocks noChangeShapeType="1"/>
            <a:endCxn id="35852" idx="2"/>
          </p:cNvCxnSpPr>
          <p:nvPr/>
        </p:nvCxnSpPr>
        <p:spPr bwMode="auto">
          <a:xfrm rot="10800000" flipV="1">
            <a:off x="2743200" y="3352800"/>
            <a:ext cx="3429000" cy="990600"/>
          </a:xfrm>
          <a:prstGeom prst="bentConnector4">
            <a:avLst>
              <a:gd name="adj1" fmla="val 37778"/>
              <a:gd name="adj2" fmla="val 99995"/>
            </a:avLst>
          </a:prstGeom>
          <a:noFill/>
          <a:ln w="76200">
            <a:solidFill>
              <a:schemeClr val="accent2"/>
            </a:solidFill>
            <a:miter lim="800000"/>
            <a:headEnd/>
            <a:tailEnd type="triangle" w="med" len="med"/>
          </a:ln>
          <a:effectLst/>
        </p:spPr>
      </p:cxnSp>
      <p:cxnSp>
        <p:nvCxnSpPr>
          <p:cNvPr id="35864" name="AutoShape 47"/>
          <p:cNvCxnSpPr>
            <a:cxnSpLocks noChangeShapeType="1"/>
            <a:stCxn id="35846" idx="3"/>
          </p:cNvCxnSpPr>
          <p:nvPr/>
        </p:nvCxnSpPr>
        <p:spPr bwMode="auto">
          <a:xfrm>
            <a:off x="3551238" y="4879975"/>
            <a:ext cx="3306762" cy="301625"/>
          </a:xfrm>
          <a:prstGeom prst="bentConnector3">
            <a:avLst>
              <a:gd name="adj1" fmla="val 39704"/>
            </a:avLst>
          </a:prstGeom>
          <a:noFill/>
          <a:ln w="76200">
            <a:solidFill>
              <a:schemeClr val="accent2"/>
            </a:solidFill>
            <a:miter lim="800000"/>
            <a:headEnd/>
            <a:tailEnd type="triangle" w="med" len="med"/>
          </a:ln>
          <a:effectLst/>
        </p:spPr>
      </p:cxnSp>
      <p:sp>
        <p:nvSpPr>
          <p:cNvPr id="35865" name="Line 48"/>
          <p:cNvSpPr>
            <a:spLocks noChangeShapeType="1"/>
          </p:cNvSpPr>
          <p:nvPr/>
        </p:nvSpPr>
        <p:spPr bwMode="auto">
          <a:xfrm>
            <a:off x="6934200" y="4343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35866" name="Rectangle 49" descr="Paper bag"/>
          <p:cNvSpPr>
            <a:spLocks noChangeArrowheads="1"/>
          </p:cNvSpPr>
          <p:nvPr/>
        </p:nvSpPr>
        <p:spPr bwMode="auto">
          <a:xfrm>
            <a:off x="6132513" y="3135313"/>
            <a:ext cx="1639887" cy="441325"/>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35867" name="Text Box 50" descr="Paper bag"/>
          <p:cNvSpPr txBox="1">
            <a:spLocks noChangeArrowheads="1"/>
          </p:cNvSpPr>
          <p:nvPr/>
        </p:nvSpPr>
        <p:spPr bwMode="auto">
          <a:xfrm>
            <a:off x="6221413" y="3124200"/>
            <a:ext cx="1447800" cy="457200"/>
          </a:xfrm>
          <a:prstGeom prst="rect">
            <a:avLst/>
          </a:prstGeom>
          <a:noFill/>
          <a:ln w="38100">
            <a:noFill/>
            <a:miter lim="800000"/>
            <a:headEnd/>
            <a:tailEnd/>
          </a:ln>
          <a:effectLst/>
        </p:spPr>
        <p:txBody>
          <a:bodyPr>
            <a:spAutoFit/>
          </a:bodyPr>
          <a:lstStyle/>
          <a:p>
            <a:pPr algn="ctr">
              <a:spcBef>
                <a:spcPct val="50000"/>
              </a:spcBef>
            </a:pPr>
            <a:r>
              <a:rPr lang="en-US" altLang="en-US"/>
              <a:t>sendto()</a:t>
            </a:r>
          </a:p>
        </p:txBody>
      </p:sp>
      <p:sp>
        <p:nvSpPr>
          <p:cNvPr id="35868" name="Text Box 51" descr="Paper bag"/>
          <p:cNvSpPr txBox="1">
            <a:spLocks noChangeArrowheads="1"/>
          </p:cNvSpPr>
          <p:nvPr/>
        </p:nvSpPr>
        <p:spPr bwMode="auto">
          <a:xfrm>
            <a:off x="5943600" y="5791200"/>
            <a:ext cx="2057400" cy="457200"/>
          </a:xfrm>
          <a:prstGeom prst="rect">
            <a:avLst/>
          </a:prstGeom>
          <a:noFill/>
          <a:ln w="38100">
            <a:noFill/>
            <a:miter lim="800000"/>
            <a:headEnd/>
            <a:tailEnd/>
          </a:ln>
          <a:effectLst/>
        </p:spPr>
        <p:txBody>
          <a:bodyPr>
            <a:spAutoFit/>
          </a:bodyPr>
          <a:lstStyle/>
          <a:p>
            <a:pPr algn="ctr">
              <a:spcBef>
                <a:spcPct val="50000"/>
              </a:spcBef>
            </a:pPr>
            <a:r>
              <a:rPr lang="en-US" altLang="en-US"/>
              <a:t>CLIENT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smtClean="0"/>
              <a:t>Simple Connectionless Server</a:t>
            </a:r>
          </a:p>
        </p:txBody>
      </p:sp>
      <p:sp>
        <p:nvSpPr>
          <p:cNvPr id="33795" name="Rectangle 3"/>
          <p:cNvSpPr>
            <a:spLocks noGrp="1" noChangeArrowheads="1"/>
          </p:cNvSpPr>
          <p:nvPr>
            <p:ph idx="1"/>
          </p:nvPr>
        </p:nvSpPr>
        <p:spPr>
          <a:xfrm>
            <a:off x="838200" y="1752600"/>
            <a:ext cx="8001000" cy="4233863"/>
          </a:xfrm>
        </p:spPr>
        <p:txBody>
          <a:bodyPr/>
          <a:lstStyle/>
          <a:p>
            <a:pPr marL="0" indent="0" eaLnBrk="1" hangingPunct="1">
              <a:buFontTx/>
              <a:buNone/>
            </a:pPr>
            <a:r>
              <a:rPr lang="en-US" altLang="en-US" sz="2000" b="1" smtClean="0">
                <a:latin typeface="Courier New" pitchFamily="49" charset="0"/>
              </a:rPr>
              <a:t>from socket import socket, AF_INET, SOCK_DGRAM</a:t>
            </a:r>
          </a:p>
          <a:p>
            <a:pPr marL="0" indent="0" eaLnBrk="1" hangingPunct="1">
              <a:buFontTx/>
              <a:buNone/>
            </a:pPr>
            <a:r>
              <a:rPr lang="en-US" altLang="en-US" sz="2000" b="1" smtClean="0">
                <a:latin typeface="Courier New" pitchFamily="49" charset="0"/>
              </a:rPr>
              <a:t>s = socket(AF_INET, SOCK_DGRAM)</a:t>
            </a:r>
          </a:p>
          <a:p>
            <a:pPr marL="0" indent="0" eaLnBrk="1" hangingPunct="1">
              <a:buFontTx/>
              <a:buNone/>
            </a:pPr>
            <a:r>
              <a:rPr lang="en-US" altLang="en-US" sz="2000" b="1" smtClean="0">
                <a:latin typeface="Courier New" pitchFamily="49" charset="0"/>
              </a:rPr>
              <a:t>s.bind(</a:t>
            </a:r>
            <a:r>
              <a:rPr lang="en-US" altLang="en-US" sz="2000" b="1" smtClean="0">
                <a:solidFill>
                  <a:srgbClr val="B40000"/>
                </a:solidFill>
                <a:latin typeface="Courier New" pitchFamily="49" charset="0"/>
              </a:rPr>
              <a:t>('127.0.0.1', 11111)</a:t>
            </a:r>
            <a:r>
              <a:rPr lang="en-US" altLang="en-US" sz="2000" b="1" smtClean="0">
                <a:latin typeface="Courier New" pitchFamily="49" charset="0"/>
              </a:rPr>
              <a:t>)</a:t>
            </a:r>
          </a:p>
          <a:p>
            <a:pPr marL="0" indent="0" eaLnBrk="1" hangingPunct="1">
              <a:buFontTx/>
              <a:buNone/>
            </a:pPr>
            <a:r>
              <a:rPr lang="en-US" altLang="en-US" sz="2000" b="1" smtClean="0">
                <a:latin typeface="Courier New" pitchFamily="49" charset="0"/>
              </a:rPr>
              <a:t>while True:</a:t>
            </a:r>
          </a:p>
          <a:p>
            <a:pPr marL="0" indent="0" eaLnBrk="1" hangingPunct="1">
              <a:buFontTx/>
              <a:buNone/>
            </a:pPr>
            <a:r>
              <a:rPr lang="en-US" altLang="en-US" sz="2000" b="1" smtClean="0">
                <a:latin typeface="Courier New" pitchFamily="49" charset="0"/>
              </a:rPr>
              <a:t>    data, addr = s.recvfrom(1024)</a:t>
            </a:r>
          </a:p>
          <a:p>
            <a:pPr marL="0" indent="0" eaLnBrk="1" hangingPunct="1">
              <a:buFontTx/>
              <a:buNone/>
            </a:pPr>
            <a:r>
              <a:rPr lang="en-US" altLang="en-US" sz="2000" b="1" smtClean="0">
                <a:latin typeface="Courier New" pitchFamily="49" charset="0"/>
              </a:rPr>
              <a:t>    print "Connection from", addr</a:t>
            </a:r>
          </a:p>
          <a:p>
            <a:pPr marL="0" indent="0" eaLnBrk="1" hangingPunct="1">
              <a:buFontTx/>
              <a:buNone/>
            </a:pPr>
            <a:r>
              <a:rPr lang="en-US" altLang="en-US" sz="2000" b="1" smtClean="0">
                <a:latin typeface="Courier New" pitchFamily="49" charset="0"/>
              </a:rPr>
              <a:t>    s.sendto(data.upper(), addr)</a:t>
            </a:r>
          </a:p>
          <a:p>
            <a:pPr marL="0" indent="0" eaLnBrk="1" hangingPunct="1">
              <a:buFontTx/>
              <a:buNone/>
            </a:pPr>
            <a:endParaRPr lang="en-US" altLang="en-US" sz="2000" b="1" smtClean="0">
              <a:latin typeface="Courier New" pitchFamily="49" charset="0"/>
            </a:endParaRPr>
          </a:p>
          <a:p>
            <a:pPr marL="0" indent="0" eaLnBrk="1" hangingPunct="1">
              <a:buFont typeface="Arial" pitchFamily="34" charset="0"/>
              <a:buNone/>
            </a:pPr>
            <a:r>
              <a:rPr lang="en-US" altLang="en-US" smtClean="0"/>
              <a:t/>
            </a:r>
            <a:br>
              <a:rPr lang="en-US" altLang="en-US" smtClean="0"/>
            </a:br>
            <a:r>
              <a:rPr lang="en-US" altLang="en-US" sz="1800" smtClean="0"/>
              <a:t>Note that the </a:t>
            </a:r>
            <a:r>
              <a:rPr lang="en-US" altLang="en-US" sz="1800" i="1" smtClean="0"/>
              <a:t>bind()</a:t>
            </a:r>
            <a:r>
              <a:rPr lang="en-US" altLang="en-US" sz="1800" smtClean="0"/>
              <a:t> argument is a two-element tuple of address and port number</a:t>
            </a:r>
          </a:p>
        </p:txBody>
      </p:sp>
      <p:sp>
        <p:nvSpPr>
          <p:cNvPr id="2" name="TextBox 1"/>
          <p:cNvSpPr txBox="1">
            <a:spLocks noChangeArrowheads="1"/>
          </p:cNvSpPr>
          <p:nvPr/>
        </p:nvSpPr>
        <p:spPr bwMode="auto">
          <a:xfrm>
            <a:off x="6553200" y="3048000"/>
            <a:ext cx="1817688" cy="461963"/>
          </a:xfrm>
          <a:prstGeom prst="rect">
            <a:avLst/>
          </a:prstGeom>
          <a:noFill/>
          <a:ln w="9525">
            <a:noFill/>
            <a:miter lim="800000"/>
            <a:headEnd/>
            <a:tailEnd/>
          </a:ln>
        </p:spPr>
        <p:txBody>
          <a:bodyPr wrap="none">
            <a:spAutoFit/>
          </a:bodyPr>
          <a:lstStyle/>
          <a:p>
            <a:r>
              <a:rPr lang="en-US" altLang="en-US">
                <a:solidFill>
                  <a:srgbClr val="FF0000"/>
                </a:solidFill>
              </a:rPr>
              <a:t>Empty -&gt; all</a:t>
            </a:r>
          </a:p>
        </p:txBody>
      </p:sp>
      <p:cxnSp>
        <p:nvCxnSpPr>
          <p:cNvPr id="4" name="Straight Arrow Connector 3"/>
          <p:cNvCxnSpPr/>
          <p:nvPr/>
        </p:nvCxnSpPr>
        <p:spPr>
          <a:xfrm flipH="1" flipV="1">
            <a:off x="3429000" y="2819400"/>
            <a:ext cx="3124200" cy="457200"/>
          </a:xfrm>
          <a:prstGeom prst="straightConnector1">
            <a:avLst/>
          </a:prstGeom>
          <a:ln>
            <a:solidFill>
              <a:srgbClr val="B4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7" dur="500"/>
                                        <p:tgtEl>
                                          <p:spTgt spid="3379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3795">
                                            <p:txEl>
                                              <p:pRg st="8" end="8"/>
                                            </p:txEl>
                                          </p:spTgt>
                                        </p:tgtEl>
                                        <p:attrNameLst>
                                          <p:attrName>style.visibility</p:attrName>
                                        </p:attrNameLst>
                                      </p:cBhvr>
                                      <p:to>
                                        <p:strVal val="visible"/>
                                      </p:to>
                                    </p:set>
                                    <p:animEffect transition="in" filter="randombar(horizontal)">
                                      <p:cBhvr>
                                        <p:cTn id="12" dur="500"/>
                                        <p:tgtEl>
                                          <p:spTgt spid="33795">
                                            <p:txEl>
                                              <p:pRg st="8" end="8"/>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nodeType="clickEffect">
                                  <p:stCondLst>
                                    <p:cond delay="0"/>
                                  </p:stCondLst>
                                  <p:childTnLst>
                                    <p:set>
                                      <p:cBhvr>
                                        <p:cTn id="28"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9" dur="500"/>
                                        <p:tgtEl>
                                          <p:spTgt spid="33795">
                                            <p:txEl>
                                              <p:pRg st="3" end="3"/>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3795">
                                            <p:txEl>
                                              <p:pRg st="4" end="4"/>
                                            </p:txEl>
                                          </p:spTgt>
                                        </p:tgtEl>
                                        <p:attrNameLst>
                                          <p:attrName>style.visibility</p:attrName>
                                        </p:attrNameLst>
                                      </p:cBhvr>
                                      <p:to>
                                        <p:strVal val="visible"/>
                                      </p:to>
                                    </p:set>
                                    <p:animEffect transition="in" filter="randombar(horizontal)">
                                      <p:cBhvr>
                                        <p:cTn id="32" dur="500"/>
                                        <p:tgtEl>
                                          <p:spTgt spid="33795">
                                            <p:txEl>
                                              <p:pRg st="4" end="4"/>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3795">
                                            <p:txEl>
                                              <p:pRg st="5" end="5"/>
                                            </p:txEl>
                                          </p:spTgt>
                                        </p:tgtEl>
                                        <p:attrNameLst>
                                          <p:attrName>style.visibility</p:attrName>
                                        </p:attrNameLst>
                                      </p:cBhvr>
                                      <p:to>
                                        <p:strVal val="visible"/>
                                      </p:to>
                                    </p:set>
                                    <p:animEffect transition="in" filter="randombar(horizontal)">
                                      <p:cBhvr>
                                        <p:cTn id="35" dur="500"/>
                                        <p:tgtEl>
                                          <p:spTgt spid="33795">
                                            <p:txEl>
                                              <p:pRg st="5" end="5"/>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3795">
                                            <p:txEl>
                                              <p:pRg st="6" end="6"/>
                                            </p:txEl>
                                          </p:spTgt>
                                        </p:tgtEl>
                                        <p:attrNameLst>
                                          <p:attrName>style.visibility</p:attrName>
                                        </p:attrNameLst>
                                      </p:cBhvr>
                                      <p:to>
                                        <p:strVal val="visible"/>
                                      </p:to>
                                    </p:set>
                                    <p:animEffect transition="in" filter="randombar(horizontal)">
                                      <p:cBhvr>
                                        <p:cTn id="38" dur="500"/>
                                        <p:tgtEl>
                                          <p:spTgt spid="33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Simple Connectionless Client</a:t>
            </a:r>
          </a:p>
        </p:txBody>
      </p:sp>
      <p:sp>
        <p:nvSpPr>
          <p:cNvPr id="35843" name="Rectangle 3"/>
          <p:cNvSpPr>
            <a:spLocks noGrp="1" noChangeArrowheads="1"/>
          </p:cNvSpPr>
          <p:nvPr>
            <p:ph idx="1"/>
          </p:nvPr>
        </p:nvSpPr>
        <p:spPr>
          <a:xfrm>
            <a:off x="838200" y="1431925"/>
            <a:ext cx="7924800" cy="4597400"/>
          </a:xfrm>
        </p:spPr>
        <p:txBody>
          <a:bodyPr/>
          <a:lstStyle/>
          <a:p>
            <a:pPr eaLnBrk="1" hangingPunct="1">
              <a:buFontTx/>
              <a:buNone/>
            </a:pPr>
            <a:endParaRPr lang="en-US" altLang="en-US" sz="2000" b="1" smtClean="0">
              <a:latin typeface="Courier New" pitchFamily="49" charset="0"/>
            </a:endParaRPr>
          </a:p>
          <a:p>
            <a:pPr eaLnBrk="1" hangingPunct="1">
              <a:buFontTx/>
              <a:buNone/>
            </a:pPr>
            <a:r>
              <a:rPr lang="en-US" altLang="en-US" sz="2000" b="1" smtClean="0">
                <a:latin typeface="Courier New" pitchFamily="49" charset="0"/>
              </a:rPr>
              <a:t>from socket import socket, AF_INET, SOCK_DGRAM</a:t>
            </a:r>
          </a:p>
          <a:p>
            <a:pPr eaLnBrk="1" hangingPunct="1">
              <a:buFontTx/>
              <a:buNone/>
            </a:pPr>
            <a:r>
              <a:rPr lang="en-US" altLang="en-US" sz="2000" b="1" smtClean="0">
                <a:latin typeface="Courier New" pitchFamily="49" charset="0"/>
              </a:rPr>
              <a:t>s = socket(AF_INET, SOCK_DGRAM)</a:t>
            </a:r>
          </a:p>
          <a:p>
            <a:pPr eaLnBrk="1" hangingPunct="1">
              <a:buFontTx/>
              <a:buNone/>
            </a:pPr>
            <a:r>
              <a:rPr lang="en-US" altLang="en-US" sz="2000" b="1" smtClean="0">
                <a:latin typeface="Courier New" pitchFamily="49" charset="0"/>
              </a:rPr>
              <a:t>s.bind(('127.0.0.1', 0)) </a:t>
            </a:r>
            <a:r>
              <a:rPr lang="en-US" altLang="en-US" sz="2000" b="1" smtClean="0">
                <a:solidFill>
                  <a:srgbClr val="FF0000"/>
                </a:solidFill>
                <a:latin typeface="Courier New" pitchFamily="49" charset="0"/>
              </a:rPr>
              <a:t># OS chooses port</a:t>
            </a:r>
          </a:p>
          <a:p>
            <a:pPr eaLnBrk="1" hangingPunct="1">
              <a:buFontTx/>
              <a:buNone/>
            </a:pPr>
            <a:r>
              <a:rPr lang="en-US" altLang="en-US" sz="2000" b="1" smtClean="0">
                <a:latin typeface="Courier New" pitchFamily="49" charset="0"/>
              </a:rPr>
              <a:t>print "using", s.getsocketname()</a:t>
            </a:r>
          </a:p>
          <a:p>
            <a:pPr eaLnBrk="1" hangingPunct="1">
              <a:buFontTx/>
              <a:buNone/>
            </a:pPr>
            <a:r>
              <a:rPr lang="en-US" altLang="en-US" sz="2000" b="1" smtClean="0">
                <a:latin typeface="Courier New" pitchFamily="49" charset="0"/>
              </a:rPr>
              <a:t>server = ('127.0.0.1', 11111)</a:t>
            </a:r>
          </a:p>
          <a:p>
            <a:pPr eaLnBrk="1" hangingPunct="1">
              <a:buFontTx/>
              <a:buNone/>
            </a:pPr>
            <a:r>
              <a:rPr lang="en-US" altLang="en-US" sz="2000" b="1" smtClean="0">
                <a:latin typeface="Courier New" pitchFamily="49" charset="0"/>
              </a:rPr>
              <a:t>s.sendto("MixedCaseString", server)</a:t>
            </a:r>
          </a:p>
          <a:p>
            <a:pPr eaLnBrk="1" hangingPunct="1">
              <a:buFontTx/>
              <a:buNone/>
            </a:pPr>
            <a:r>
              <a:rPr lang="en-US" altLang="en-US" sz="2000" b="1" smtClean="0">
                <a:latin typeface="Courier New" pitchFamily="49" charset="0"/>
              </a:rPr>
              <a:t>data, addr = s.recvfrom(1024)</a:t>
            </a:r>
          </a:p>
          <a:p>
            <a:pPr eaLnBrk="1" hangingPunct="1">
              <a:buFontTx/>
              <a:buNone/>
            </a:pPr>
            <a:r>
              <a:rPr lang="en-US" altLang="en-US" sz="2000" b="1" smtClean="0">
                <a:latin typeface="Courier New" pitchFamily="49" charset="0"/>
              </a:rPr>
              <a:t>print "received", data, "from", addr</a:t>
            </a:r>
          </a:p>
          <a:p>
            <a:pPr eaLnBrk="1" hangingPunct="1">
              <a:buFontTx/>
              <a:buNone/>
            </a:pPr>
            <a:r>
              <a:rPr lang="en-US" altLang="en-US" sz="2000" b="1" smtClean="0">
                <a:latin typeface="Courier New" pitchFamily="49" charset="0"/>
              </a:rPr>
              <a:t>s.close()</a:t>
            </a:r>
          </a:p>
          <a:p>
            <a:pPr eaLnBrk="1" hangingPunct="1">
              <a:buFontTx/>
              <a:buNone/>
            </a:pPr>
            <a:endParaRPr lang="en-US" altLang="en-US" sz="2000" b="1" smtClean="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animEffect transition="in" filter="randombar(horizontal)">
                                      <p:cBhvr>
                                        <p:cTn id="7" dur="500"/>
                                        <p:tgtEl>
                                          <p:spTgt spid="3584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5843">
                                            <p:txEl>
                                              <p:pRg st="6" end="6"/>
                                            </p:txEl>
                                          </p:spTgt>
                                        </p:tgtEl>
                                        <p:attrNameLst>
                                          <p:attrName>style.visibility</p:attrName>
                                        </p:attrNameLst>
                                      </p:cBhvr>
                                      <p:to>
                                        <p:strVal val="visible"/>
                                      </p:to>
                                    </p:set>
                                    <p:animEffect transition="in" filter="randombar(horizontal)">
                                      <p:cBhvr>
                                        <p:cTn id="12" dur="500"/>
                                        <p:tgtEl>
                                          <p:spTgt spid="35843">
                                            <p:txEl>
                                              <p:pRg st="6" end="6"/>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5843">
                                            <p:txEl>
                                              <p:pRg st="7" end="7"/>
                                            </p:txEl>
                                          </p:spTgt>
                                        </p:tgtEl>
                                        <p:attrNameLst>
                                          <p:attrName>style.visibility</p:attrName>
                                        </p:attrNameLst>
                                      </p:cBhvr>
                                      <p:to>
                                        <p:strVal val="visible"/>
                                      </p:to>
                                    </p:set>
                                    <p:animEffect transition="in" filter="randombar(horizontal)">
                                      <p:cBhvr>
                                        <p:cTn id="15" dur="500"/>
                                        <p:tgtEl>
                                          <p:spTgt spid="35843">
                                            <p:txEl>
                                              <p:pRg st="7" end="7"/>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5843">
                                            <p:txEl>
                                              <p:pRg st="8" end="8"/>
                                            </p:txEl>
                                          </p:spTgt>
                                        </p:tgtEl>
                                        <p:attrNameLst>
                                          <p:attrName>style.visibility</p:attrName>
                                        </p:attrNameLst>
                                      </p:cBhvr>
                                      <p:to>
                                        <p:strVal val="visible"/>
                                      </p:to>
                                    </p:set>
                                    <p:animEffect transition="in" filter="randombar(horizontal)">
                                      <p:cBhvr>
                                        <p:cTn id="18" dur="500"/>
                                        <p:tgtEl>
                                          <p:spTgt spid="35843">
                                            <p:txEl>
                                              <p:pRg st="8" end="8"/>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5843">
                                            <p:txEl>
                                              <p:pRg st="9" end="9"/>
                                            </p:txEl>
                                          </p:spTgt>
                                        </p:tgtEl>
                                        <p:attrNameLst>
                                          <p:attrName>style.visibility</p:attrName>
                                        </p:attrNameLst>
                                      </p:cBhvr>
                                      <p:to>
                                        <p:strVal val="visible"/>
                                      </p:to>
                                    </p:set>
                                    <p:animEffect transition="in" filter="randombar(horizontal)">
                                      <p:cBhvr>
                                        <p:cTn id="21" dur="500"/>
                                        <p:tgtEl>
                                          <p:spTgt spid="358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Connection setup cont’d</a:t>
            </a:r>
          </a:p>
        </p:txBody>
      </p:sp>
      <p:sp>
        <p:nvSpPr>
          <p:cNvPr id="41987" name="Rectangle 3"/>
          <p:cNvSpPr>
            <a:spLocks noGrp="1" noChangeArrowheads="1"/>
          </p:cNvSpPr>
          <p:nvPr>
            <p:ph idx="1"/>
          </p:nvPr>
        </p:nvSpPr>
        <p:spPr>
          <a:xfrm>
            <a:off x="457200" y="1295400"/>
            <a:ext cx="3657600" cy="4830763"/>
          </a:xfrm>
        </p:spPr>
        <p:txBody>
          <a:bodyPr/>
          <a:lstStyle/>
          <a:p>
            <a:pPr eaLnBrk="1" hangingPunct="1">
              <a:lnSpc>
                <a:spcPct val="90000"/>
              </a:lnSpc>
            </a:pPr>
            <a:r>
              <a:rPr lang="en-US" altLang="en-US" sz="2400" smtClean="0"/>
              <a:t>Passive participant</a:t>
            </a:r>
          </a:p>
          <a:p>
            <a:pPr lvl="1" eaLnBrk="1" hangingPunct="1">
              <a:lnSpc>
                <a:spcPct val="90000"/>
              </a:lnSpc>
            </a:pPr>
            <a:r>
              <a:rPr lang="en-US" altLang="en-US" sz="2000" smtClean="0"/>
              <a:t>step 1: </a:t>
            </a:r>
            <a:r>
              <a:rPr lang="en-US" altLang="en-US" sz="2000" smtClean="0">
                <a:solidFill>
                  <a:schemeClr val="accent2"/>
                </a:solidFill>
                <a:latin typeface="Arial" pitchFamily="34" charset="0"/>
              </a:rPr>
              <a:t>listen</a:t>
            </a:r>
            <a:r>
              <a:rPr lang="en-US" altLang="en-US" sz="2000" smtClean="0">
                <a:latin typeface="Arial" pitchFamily="34" charset="0"/>
              </a:rPr>
              <a:t> </a:t>
            </a:r>
            <a:r>
              <a:rPr lang="en-US" altLang="en-US" sz="2000" smtClean="0"/>
              <a:t>(for incoming requests)</a:t>
            </a:r>
          </a:p>
          <a:p>
            <a:pPr lvl="1" eaLnBrk="1" hangingPunct="1">
              <a:lnSpc>
                <a:spcPct val="90000"/>
              </a:lnSpc>
            </a:pPr>
            <a:r>
              <a:rPr lang="en-US" altLang="en-US" sz="2000" smtClean="0"/>
              <a:t>step 3: </a:t>
            </a:r>
            <a:r>
              <a:rPr lang="en-US" altLang="en-US" sz="2000" smtClean="0">
                <a:solidFill>
                  <a:schemeClr val="accent2"/>
                </a:solidFill>
                <a:latin typeface="Arial" pitchFamily="34" charset="0"/>
              </a:rPr>
              <a:t>accept</a:t>
            </a:r>
            <a:r>
              <a:rPr lang="en-US" altLang="en-US" sz="2000" smtClean="0"/>
              <a:t> (a request)</a:t>
            </a:r>
          </a:p>
          <a:p>
            <a:pPr lvl="1" eaLnBrk="1" hangingPunct="1">
              <a:lnSpc>
                <a:spcPct val="90000"/>
              </a:lnSpc>
            </a:pPr>
            <a:r>
              <a:rPr lang="en-US" altLang="en-US" sz="2000" smtClean="0"/>
              <a:t>step 4: data transfer</a:t>
            </a:r>
          </a:p>
          <a:p>
            <a:pPr lvl="1" eaLnBrk="1" hangingPunct="1">
              <a:lnSpc>
                <a:spcPct val="90000"/>
              </a:lnSpc>
            </a:pPr>
            <a:endParaRPr lang="en-US" altLang="en-US" sz="2000" smtClean="0"/>
          </a:p>
          <a:p>
            <a:pPr eaLnBrk="1" hangingPunct="1">
              <a:lnSpc>
                <a:spcPct val="90000"/>
              </a:lnSpc>
            </a:pPr>
            <a:r>
              <a:rPr lang="en-US" altLang="en-US" sz="2400" smtClean="0"/>
              <a:t>The accepted connection is on a new socket</a:t>
            </a:r>
          </a:p>
          <a:p>
            <a:pPr eaLnBrk="1" hangingPunct="1">
              <a:lnSpc>
                <a:spcPct val="90000"/>
              </a:lnSpc>
            </a:pPr>
            <a:r>
              <a:rPr lang="en-US" altLang="en-US" sz="2400" smtClean="0"/>
              <a:t>The old socket continues to listen for other active participants</a:t>
            </a:r>
          </a:p>
        </p:txBody>
      </p:sp>
      <p:sp>
        <p:nvSpPr>
          <p:cNvPr id="41988" name="Slide Number Placeholder 6"/>
          <p:cNvSpPr>
            <a:spLocks noGrp="1"/>
          </p:cNvSpPr>
          <p:nvPr>
            <p:ph type="sldNum" sz="quarter" idx="11"/>
          </p:nvPr>
        </p:nvSpPr>
        <p:spPr bwMode="auto">
          <a:noFill/>
          <a:ln>
            <a:miter lim="800000"/>
            <a:headEnd/>
            <a:tailEnd/>
          </a:ln>
        </p:spPr>
        <p:txBody>
          <a:bodyPr/>
          <a:lstStyle/>
          <a:p>
            <a:fld id="{070818C6-4FC2-4276-9529-19EB8ACE4036}" type="slidenum">
              <a:rPr lang="en-US" altLang="en-US" sz="1400">
                <a:solidFill>
                  <a:schemeClr val="tx1"/>
                </a:solidFill>
                <a:latin typeface="Times New Roman" pitchFamily="18" charset="0"/>
              </a:rPr>
              <a:pPr/>
              <a:t>37</a:t>
            </a:fld>
            <a:endParaRPr lang="en-US" altLang="en-US" sz="1400">
              <a:solidFill>
                <a:schemeClr val="tx1"/>
              </a:solidFill>
              <a:latin typeface="Times New Roman" pitchFamily="18" charset="0"/>
            </a:endParaRPr>
          </a:p>
        </p:txBody>
      </p:sp>
      <p:sp>
        <p:nvSpPr>
          <p:cNvPr id="41989" name="Rectangle 4"/>
          <p:cNvSpPr>
            <a:spLocks noGrp="1" noChangeArrowheads="1"/>
          </p:cNvSpPr>
          <p:nvPr>
            <p:ph type="body" sz="half" idx="4294967295"/>
          </p:nvPr>
        </p:nvSpPr>
        <p:spPr>
          <a:xfrm>
            <a:off x="5037138" y="1287463"/>
            <a:ext cx="3810000" cy="2286000"/>
          </a:xfrm>
        </p:spPr>
        <p:txBody>
          <a:bodyPr/>
          <a:lstStyle/>
          <a:p>
            <a:pPr eaLnBrk="1" hangingPunct="1"/>
            <a:r>
              <a:rPr lang="en-US" altLang="en-US" sz="2400" smtClean="0"/>
              <a:t>Active participant</a:t>
            </a:r>
          </a:p>
          <a:p>
            <a:pPr lvl="1" eaLnBrk="1" hangingPunct="1"/>
            <a:endParaRPr lang="en-US" altLang="en-US" sz="2000" smtClean="0"/>
          </a:p>
          <a:p>
            <a:pPr lvl="1" eaLnBrk="1" hangingPunct="1"/>
            <a:r>
              <a:rPr lang="en-US" altLang="en-US" sz="2000" smtClean="0"/>
              <a:t>step 2: request &amp; establish </a:t>
            </a:r>
            <a:r>
              <a:rPr lang="en-US" altLang="en-US" sz="2000" smtClean="0">
                <a:solidFill>
                  <a:schemeClr val="accent2"/>
                </a:solidFill>
                <a:latin typeface="Arial" pitchFamily="34" charset="0"/>
              </a:rPr>
              <a:t>connect</a:t>
            </a:r>
            <a:r>
              <a:rPr lang="en-US" altLang="en-US" sz="2000" smtClean="0"/>
              <a:t>ion</a:t>
            </a:r>
          </a:p>
          <a:p>
            <a:pPr lvl="1" eaLnBrk="1" hangingPunct="1">
              <a:lnSpc>
                <a:spcPct val="75000"/>
              </a:lnSpc>
            </a:pPr>
            <a:endParaRPr lang="en-US" altLang="en-US" sz="2000" smtClean="0"/>
          </a:p>
          <a:p>
            <a:pPr lvl="1" eaLnBrk="1" hangingPunct="1"/>
            <a:r>
              <a:rPr lang="en-US" altLang="en-US" sz="2000" smtClean="0"/>
              <a:t>step 4: data transfer</a:t>
            </a:r>
          </a:p>
        </p:txBody>
      </p:sp>
      <p:sp>
        <p:nvSpPr>
          <p:cNvPr id="41990" name="Line 5"/>
          <p:cNvSpPr>
            <a:spLocks noChangeShapeType="1"/>
          </p:cNvSpPr>
          <p:nvPr/>
        </p:nvSpPr>
        <p:spPr bwMode="auto">
          <a:xfrm>
            <a:off x="3825875" y="2011363"/>
            <a:ext cx="1584325" cy="381000"/>
          </a:xfrm>
          <a:prstGeom prst="line">
            <a:avLst/>
          </a:prstGeom>
          <a:noFill/>
          <a:ln w="31750">
            <a:solidFill>
              <a:schemeClr val="tx1"/>
            </a:solidFill>
            <a:round/>
            <a:headEnd/>
            <a:tailEnd type="triangle" w="med" len="med"/>
          </a:ln>
          <a:effectLst/>
        </p:spPr>
        <p:txBody>
          <a:bodyPr anchor="ctr" anchorCtr="1">
            <a:spAutoFit/>
          </a:bodyPr>
          <a:lstStyle/>
          <a:p>
            <a:endParaRPr lang="en-IN"/>
          </a:p>
        </p:txBody>
      </p:sp>
      <p:sp>
        <p:nvSpPr>
          <p:cNvPr id="41991" name="Line 6"/>
          <p:cNvSpPr>
            <a:spLocks noChangeShapeType="1"/>
          </p:cNvSpPr>
          <p:nvPr/>
        </p:nvSpPr>
        <p:spPr bwMode="auto">
          <a:xfrm flipH="1">
            <a:off x="4038600" y="2468563"/>
            <a:ext cx="1212850" cy="98425"/>
          </a:xfrm>
          <a:prstGeom prst="line">
            <a:avLst/>
          </a:prstGeom>
          <a:noFill/>
          <a:ln w="31750">
            <a:solidFill>
              <a:schemeClr val="tx1"/>
            </a:solidFill>
            <a:round/>
            <a:headEnd/>
            <a:tailEnd type="triangle" w="med" len="med"/>
          </a:ln>
          <a:effectLst/>
        </p:spPr>
        <p:txBody>
          <a:bodyPr anchor="ctr" anchorCtr="1">
            <a:spAutoFit/>
          </a:bodyPr>
          <a:lstStyle/>
          <a:p>
            <a:endParaRPr lang="en-IN"/>
          </a:p>
        </p:txBody>
      </p:sp>
      <p:sp>
        <p:nvSpPr>
          <p:cNvPr id="41992" name="Text Box 8"/>
          <p:cNvSpPr txBox="1">
            <a:spLocks noChangeArrowheads="1"/>
          </p:cNvSpPr>
          <p:nvPr/>
        </p:nvSpPr>
        <p:spPr bwMode="auto">
          <a:xfrm>
            <a:off x="4724400" y="3810000"/>
            <a:ext cx="3581400" cy="1036638"/>
          </a:xfrm>
          <a:prstGeom prst="rect">
            <a:avLst/>
          </a:prstGeom>
          <a:solidFill>
            <a:srgbClr val="3366FF"/>
          </a:solidFill>
          <a:ln w="31750">
            <a:solidFill>
              <a:schemeClr val="tx1"/>
            </a:solidFill>
            <a:miter lim="800000"/>
            <a:headEnd/>
            <a:tailEnd/>
          </a:ln>
          <a:effectLst/>
        </p:spPr>
        <p:txBody>
          <a:bodyPr anchorCtr="1">
            <a:spAutoFit/>
          </a:bodyPr>
          <a:lstStyle/>
          <a:p>
            <a:pPr>
              <a:spcBef>
                <a:spcPct val="50000"/>
              </a:spcBef>
            </a:pPr>
            <a:r>
              <a:rPr lang="en-US" altLang="en-US">
                <a:latin typeface="Comic Sans MS" pitchFamily="66" charset="0"/>
              </a:rPr>
              <a:t>Passive Participant</a:t>
            </a:r>
          </a:p>
          <a:p>
            <a:pPr>
              <a:spcBef>
                <a:spcPct val="50000"/>
              </a:spcBef>
            </a:pPr>
            <a:endParaRPr lang="en-US" altLang="en-US">
              <a:latin typeface="Comic Sans MS" pitchFamily="66" charset="0"/>
            </a:endParaRPr>
          </a:p>
        </p:txBody>
      </p:sp>
      <p:grpSp>
        <p:nvGrpSpPr>
          <p:cNvPr id="2" name="Group 15"/>
          <p:cNvGrpSpPr>
            <a:grpSpLocks/>
          </p:cNvGrpSpPr>
          <p:nvPr/>
        </p:nvGrpSpPr>
        <p:grpSpPr bwMode="auto">
          <a:xfrm>
            <a:off x="6019800" y="4267200"/>
            <a:ext cx="990600" cy="533400"/>
            <a:chOff x="3024" y="3168"/>
            <a:chExt cx="624" cy="336"/>
          </a:xfrm>
        </p:grpSpPr>
        <p:sp>
          <p:nvSpPr>
            <p:cNvPr id="42012" name="Oval 9"/>
            <p:cNvSpPr>
              <a:spLocks noChangeArrowheads="1"/>
            </p:cNvSpPr>
            <p:nvPr/>
          </p:nvSpPr>
          <p:spPr bwMode="auto">
            <a:xfrm>
              <a:off x="3024" y="3168"/>
              <a:ext cx="624" cy="336"/>
            </a:xfrm>
            <a:prstGeom prst="ellipse">
              <a:avLst/>
            </a:prstGeom>
            <a:solidFill>
              <a:srgbClr val="FFFF00"/>
            </a:solidFill>
            <a:ln w="31750">
              <a:solidFill>
                <a:schemeClr val="tx1"/>
              </a:solidFill>
              <a:round/>
              <a:headEnd/>
              <a:tailEnd/>
            </a:ln>
            <a:effectLst/>
          </p:spPr>
          <p:txBody>
            <a:bodyPr wrap="none" anchor="ctr">
              <a:spAutoFit/>
            </a:bodyPr>
            <a:lstStyle/>
            <a:p>
              <a:endParaRPr lang="en-US" altLang="en-US">
                <a:latin typeface="Comic Sans MS" pitchFamily="66" charset="0"/>
              </a:endParaRPr>
            </a:p>
          </p:txBody>
        </p:sp>
        <p:sp>
          <p:nvSpPr>
            <p:cNvPr id="42013" name="Text Box 10"/>
            <p:cNvSpPr txBox="1">
              <a:spLocks noChangeArrowheads="1"/>
            </p:cNvSpPr>
            <p:nvPr/>
          </p:nvSpPr>
          <p:spPr bwMode="auto">
            <a:xfrm>
              <a:off x="3024" y="3216"/>
              <a:ext cx="624" cy="250"/>
            </a:xfrm>
            <a:prstGeom prst="rect">
              <a:avLst/>
            </a:prstGeom>
            <a:noFill/>
            <a:ln w="31750">
              <a:noFill/>
              <a:miter lim="800000"/>
              <a:headEnd/>
              <a:tailEnd/>
            </a:ln>
            <a:effectLst/>
          </p:spPr>
          <p:txBody>
            <a:bodyPr anchorCtr="1">
              <a:spAutoFit/>
            </a:bodyPr>
            <a:lstStyle/>
            <a:p>
              <a:pPr>
                <a:spcBef>
                  <a:spcPct val="50000"/>
                </a:spcBef>
              </a:pPr>
              <a:r>
                <a:rPr lang="en-US" altLang="en-US" sz="2000">
                  <a:latin typeface="Comic Sans MS" pitchFamily="66" charset="0"/>
                </a:rPr>
                <a:t>l-sock</a:t>
              </a:r>
            </a:p>
          </p:txBody>
        </p:sp>
      </p:grpSp>
      <p:grpSp>
        <p:nvGrpSpPr>
          <p:cNvPr id="3" name="Group 17"/>
          <p:cNvGrpSpPr>
            <a:grpSpLocks/>
          </p:cNvGrpSpPr>
          <p:nvPr/>
        </p:nvGrpSpPr>
        <p:grpSpPr bwMode="auto">
          <a:xfrm>
            <a:off x="4724400" y="4267200"/>
            <a:ext cx="1295400" cy="533400"/>
            <a:chOff x="3888" y="3168"/>
            <a:chExt cx="816" cy="336"/>
          </a:xfrm>
        </p:grpSpPr>
        <p:sp>
          <p:nvSpPr>
            <p:cNvPr id="42010" name="Oval 11"/>
            <p:cNvSpPr>
              <a:spLocks noChangeArrowheads="1"/>
            </p:cNvSpPr>
            <p:nvPr/>
          </p:nvSpPr>
          <p:spPr bwMode="auto">
            <a:xfrm>
              <a:off x="3888" y="3168"/>
              <a:ext cx="816" cy="336"/>
            </a:xfrm>
            <a:prstGeom prst="ellipse">
              <a:avLst/>
            </a:prstGeom>
            <a:solidFill>
              <a:srgbClr val="FFFF00"/>
            </a:solidFill>
            <a:ln w="31750">
              <a:solidFill>
                <a:schemeClr val="tx1"/>
              </a:solidFill>
              <a:round/>
              <a:headEnd/>
              <a:tailEnd/>
            </a:ln>
            <a:effectLst/>
          </p:spPr>
          <p:txBody>
            <a:bodyPr anchor="ctr">
              <a:spAutoFit/>
            </a:bodyPr>
            <a:lstStyle/>
            <a:p>
              <a:endParaRPr lang="en-US" altLang="en-US">
                <a:latin typeface="Comic Sans MS" pitchFamily="66" charset="0"/>
              </a:endParaRPr>
            </a:p>
          </p:txBody>
        </p:sp>
        <p:sp>
          <p:nvSpPr>
            <p:cNvPr id="42011" name="Text Box 12"/>
            <p:cNvSpPr txBox="1">
              <a:spLocks noChangeArrowheads="1"/>
            </p:cNvSpPr>
            <p:nvPr/>
          </p:nvSpPr>
          <p:spPr bwMode="auto">
            <a:xfrm>
              <a:off x="3888" y="3216"/>
              <a:ext cx="816" cy="250"/>
            </a:xfrm>
            <a:prstGeom prst="rect">
              <a:avLst/>
            </a:prstGeom>
            <a:noFill/>
            <a:ln w="31750">
              <a:noFill/>
              <a:miter lim="800000"/>
              <a:headEnd/>
              <a:tailEnd/>
            </a:ln>
            <a:effectLst/>
          </p:spPr>
          <p:txBody>
            <a:bodyPr anchorCtr="1">
              <a:spAutoFit/>
            </a:bodyPr>
            <a:lstStyle/>
            <a:p>
              <a:pPr>
                <a:spcBef>
                  <a:spcPct val="50000"/>
                </a:spcBef>
              </a:pPr>
              <a:r>
                <a:rPr lang="en-US" altLang="en-US" sz="2000">
                  <a:latin typeface="Comic Sans MS" pitchFamily="66" charset="0"/>
                </a:rPr>
                <a:t>a-sock-1</a:t>
              </a:r>
            </a:p>
          </p:txBody>
        </p:sp>
      </p:grpSp>
      <p:grpSp>
        <p:nvGrpSpPr>
          <p:cNvPr id="4" name="Group 16"/>
          <p:cNvGrpSpPr>
            <a:grpSpLocks/>
          </p:cNvGrpSpPr>
          <p:nvPr/>
        </p:nvGrpSpPr>
        <p:grpSpPr bwMode="auto">
          <a:xfrm>
            <a:off x="7010400" y="4267200"/>
            <a:ext cx="1295400" cy="533400"/>
            <a:chOff x="3984" y="3744"/>
            <a:chExt cx="816" cy="336"/>
          </a:xfrm>
        </p:grpSpPr>
        <p:sp>
          <p:nvSpPr>
            <p:cNvPr id="42008" name="Oval 13"/>
            <p:cNvSpPr>
              <a:spLocks noChangeArrowheads="1"/>
            </p:cNvSpPr>
            <p:nvPr/>
          </p:nvSpPr>
          <p:spPr bwMode="auto">
            <a:xfrm>
              <a:off x="3984" y="3744"/>
              <a:ext cx="816" cy="336"/>
            </a:xfrm>
            <a:prstGeom prst="ellipse">
              <a:avLst/>
            </a:prstGeom>
            <a:solidFill>
              <a:srgbClr val="FFFF00"/>
            </a:solidFill>
            <a:ln w="31750">
              <a:solidFill>
                <a:schemeClr val="tx1"/>
              </a:solidFill>
              <a:round/>
              <a:headEnd/>
              <a:tailEnd/>
            </a:ln>
            <a:effectLst/>
          </p:spPr>
          <p:txBody>
            <a:bodyPr anchor="ctr">
              <a:spAutoFit/>
            </a:bodyPr>
            <a:lstStyle/>
            <a:p>
              <a:endParaRPr lang="en-US" altLang="en-US">
                <a:latin typeface="Comic Sans MS" pitchFamily="66" charset="0"/>
              </a:endParaRPr>
            </a:p>
          </p:txBody>
        </p:sp>
        <p:sp>
          <p:nvSpPr>
            <p:cNvPr id="42009" name="Text Box 14"/>
            <p:cNvSpPr txBox="1">
              <a:spLocks noChangeArrowheads="1"/>
            </p:cNvSpPr>
            <p:nvPr/>
          </p:nvSpPr>
          <p:spPr bwMode="auto">
            <a:xfrm>
              <a:off x="3984" y="3792"/>
              <a:ext cx="816" cy="250"/>
            </a:xfrm>
            <a:prstGeom prst="rect">
              <a:avLst/>
            </a:prstGeom>
            <a:noFill/>
            <a:ln w="31750">
              <a:noFill/>
              <a:miter lim="800000"/>
              <a:headEnd/>
              <a:tailEnd/>
            </a:ln>
            <a:effectLst/>
          </p:spPr>
          <p:txBody>
            <a:bodyPr anchorCtr="1">
              <a:spAutoFit/>
            </a:bodyPr>
            <a:lstStyle/>
            <a:p>
              <a:pPr>
                <a:spcBef>
                  <a:spcPct val="50000"/>
                </a:spcBef>
              </a:pPr>
              <a:r>
                <a:rPr lang="en-US" altLang="en-US" sz="2000">
                  <a:latin typeface="Comic Sans MS" pitchFamily="66" charset="0"/>
                </a:rPr>
                <a:t>a-sock-2</a:t>
              </a:r>
            </a:p>
          </p:txBody>
        </p:sp>
      </p:grpSp>
      <p:sp>
        <p:nvSpPr>
          <p:cNvPr id="41996" name="Text Box 18"/>
          <p:cNvSpPr txBox="1">
            <a:spLocks noChangeArrowheads="1"/>
          </p:cNvSpPr>
          <p:nvPr/>
        </p:nvSpPr>
        <p:spPr bwMode="auto">
          <a:xfrm>
            <a:off x="4724400" y="5562600"/>
            <a:ext cx="1371600" cy="1036638"/>
          </a:xfrm>
          <a:prstGeom prst="rect">
            <a:avLst/>
          </a:prstGeom>
          <a:solidFill>
            <a:srgbClr val="3366FF"/>
          </a:solidFill>
          <a:ln w="31750">
            <a:solidFill>
              <a:schemeClr val="tx1"/>
            </a:solidFill>
            <a:miter lim="800000"/>
            <a:headEnd/>
            <a:tailEnd/>
          </a:ln>
          <a:effectLst/>
        </p:spPr>
        <p:txBody>
          <a:bodyPr anchorCtr="1">
            <a:spAutoFit/>
          </a:bodyPr>
          <a:lstStyle/>
          <a:p>
            <a:pPr>
              <a:spcBef>
                <a:spcPct val="50000"/>
              </a:spcBef>
            </a:pPr>
            <a:endParaRPr lang="en-US" altLang="en-US">
              <a:latin typeface="Comic Sans MS" pitchFamily="66" charset="0"/>
            </a:endParaRPr>
          </a:p>
          <a:p>
            <a:pPr>
              <a:spcBef>
                <a:spcPct val="50000"/>
              </a:spcBef>
            </a:pPr>
            <a:r>
              <a:rPr lang="en-US" altLang="en-US">
                <a:latin typeface="Comic Sans MS" pitchFamily="66" charset="0"/>
              </a:rPr>
              <a:t>Active 1</a:t>
            </a:r>
          </a:p>
        </p:txBody>
      </p:sp>
      <p:grpSp>
        <p:nvGrpSpPr>
          <p:cNvPr id="5" name="Group 22"/>
          <p:cNvGrpSpPr>
            <a:grpSpLocks/>
          </p:cNvGrpSpPr>
          <p:nvPr/>
        </p:nvGrpSpPr>
        <p:grpSpPr bwMode="auto">
          <a:xfrm>
            <a:off x="4800600" y="5638800"/>
            <a:ext cx="1295400" cy="533400"/>
            <a:chOff x="3888" y="3168"/>
            <a:chExt cx="816" cy="336"/>
          </a:xfrm>
        </p:grpSpPr>
        <p:sp>
          <p:nvSpPr>
            <p:cNvPr id="42006" name="Oval 23"/>
            <p:cNvSpPr>
              <a:spLocks noChangeArrowheads="1"/>
            </p:cNvSpPr>
            <p:nvPr/>
          </p:nvSpPr>
          <p:spPr bwMode="auto">
            <a:xfrm>
              <a:off x="3888" y="3168"/>
              <a:ext cx="816" cy="336"/>
            </a:xfrm>
            <a:prstGeom prst="ellipse">
              <a:avLst/>
            </a:prstGeom>
            <a:solidFill>
              <a:srgbClr val="FFFF00"/>
            </a:solidFill>
            <a:ln w="31750">
              <a:solidFill>
                <a:schemeClr val="tx1"/>
              </a:solidFill>
              <a:round/>
              <a:headEnd/>
              <a:tailEnd/>
            </a:ln>
            <a:effectLst/>
          </p:spPr>
          <p:txBody>
            <a:bodyPr anchor="ctr">
              <a:spAutoFit/>
            </a:bodyPr>
            <a:lstStyle/>
            <a:p>
              <a:endParaRPr lang="en-US" altLang="en-US">
                <a:latin typeface="Comic Sans MS" pitchFamily="66" charset="0"/>
              </a:endParaRPr>
            </a:p>
          </p:txBody>
        </p:sp>
        <p:sp>
          <p:nvSpPr>
            <p:cNvPr id="42007" name="Text Box 24"/>
            <p:cNvSpPr txBox="1">
              <a:spLocks noChangeArrowheads="1"/>
            </p:cNvSpPr>
            <p:nvPr/>
          </p:nvSpPr>
          <p:spPr bwMode="auto">
            <a:xfrm>
              <a:off x="3888" y="3216"/>
              <a:ext cx="816" cy="250"/>
            </a:xfrm>
            <a:prstGeom prst="rect">
              <a:avLst/>
            </a:prstGeom>
            <a:noFill/>
            <a:ln w="31750">
              <a:noFill/>
              <a:miter lim="800000"/>
              <a:headEnd/>
              <a:tailEnd/>
            </a:ln>
            <a:effectLst/>
          </p:spPr>
          <p:txBody>
            <a:bodyPr anchorCtr="1">
              <a:spAutoFit/>
            </a:bodyPr>
            <a:lstStyle/>
            <a:p>
              <a:pPr>
                <a:spcBef>
                  <a:spcPct val="50000"/>
                </a:spcBef>
              </a:pPr>
              <a:r>
                <a:rPr lang="en-US" altLang="en-US" sz="2000">
                  <a:latin typeface="Comic Sans MS" pitchFamily="66" charset="0"/>
                </a:rPr>
                <a:t>socket</a:t>
              </a:r>
            </a:p>
          </p:txBody>
        </p:sp>
      </p:grpSp>
      <p:sp>
        <p:nvSpPr>
          <p:cNvPr id="41998" name="Text Box 20"/>
          <p:cNvSpPr txBox="1">
            <a:spLocks noChangeArrowheads="1"/>
          </p:cNvSpPr>
          <p:nvPr/>
        </p:nvSpPr>
        <p:spPr bwMode="auto">
          <a:xfrm>
            <a:off x="6934200" y="5562600"/>
            <a:ext cx="1600200" cy="1036638"/>
          </a:xfrm>
          <a:prstGeom prst="rect">
            <a:avLst/>
          </a:prstGeom>
          <a:solidFill>
            <a:srgbClr val="3366FF"/>
          </a:solidFill>
          <a:ln w="31750">
            <a:solidFill>
              <a:schemeClr val="tx1"/>
            </a:solidFill>
            <a:miter lim="800000"/>
            <a:headEnd/>
            <a:tailEnd/>
          </a:ln>
          <a:effectLst/>
        </p:spPr>
        <p:txBody>
          <a:bodyPr anchorCtr="1">
            <a:spAutoFit/>
          </a:bodyPr>
          <a:lstStyle/>
          <a:p>
            <a:pPr>
              <a:spcBef>
                <a:spcPct val="50000"/>
              </a:spcBef>
            </a:pPr>
            <a:endParaRPr lang="en-US" altLang="en-US">
              <a:latin typeface="Comic Sans MS" pitchFamily="66" charset="0"/>
            </a:endParaRPr>
          </a:p>
          <a:p>
            <a:pPr>
              <a:spcBef>
                <a:spcPct val="50000"/>
              </a:spcBef>
            </a:pPr>
            <a:r>
              <a:rPr lang="en-US" altLang="en-US">
                <a:latin typeface="Comic Sans MS" pitchFamily="66" charset="0"/>
              </a:rPr>
              <a:t>Active 2</a:t>
            </a:r>
          </a:p>
        </p:txBody>
      </p:sp>
      <p:grpSp>
        <p:nvGrpSpPr>
          <p:cNvPr id="6" name="Group 25"/>
          <p:cNvGrpSpPr>
            <a:grpSpLocks/>
          </p:cNvGrpSpPr>
          <p:nvPr/>
        </p:nvGrpSpPr>
        <p:grpSpPr bwMode="auto">
          <a:xfrm>
            <a:off x="7086600" y="5638800"/>
            <a:ext cx="1295400" cy="533400"/>
            <a:chOff x="3888" y="3168"/>
            <a:chExt cx="816" cy="336"/>
          </a:xfrm>
        </p:grpSpPr>
        <p:sp>
          <p:nvSpPr>
            <p:cNvPr id="42004" name="Oval 26"/>
            <p:cNvSpPr>
              <a:spLocks noChangeArrowheads="1"/>
            </p:cNvSpPr>
            <p:nvPr/>
          </p:nvSpPr>
          <p:spPr bwMode="auto">
            <a:xfrm>
              <a:off x="3888" y="3168"/>
              <a:ext cx="816" cy="336"/>
            </a:xfrm>
            <a:prstGeom prst="ellipse">
              <a:avLst/>
            </a:prstGeom>
            <a:solidFill>
              <a:srgbClr val="FFFF00"/>
            </a:solidFill>
            <a:ln w="31750">
              <a:solidFill>
                <a:schemeClr val="tx1"/>
              </a:solidFill>
              <a:round/>
              <a:headEnd/>
              <a:tailEnd/>
            </a:ln>
            <a:effectLst/>
          </p:spPr>
          <p:txBody>
            <a:bodyPr anchor="ctr">
              <a:spAutoFit/>
            </a:bodyPr>
            <a:lstStyle/>
            <a:p>
              <a:endParaRPr lang="en-US" altLang="en-US">
                <a:latin typeface="Comic Sans MS" pitchFamily="66" charset="0"/>
              </a:endParaRPr>
            </a:p>
          </p:txBody>
        </p:sp>
        <p:sp>
          <p:nvSpPr>
            <p:cNvPr id="42005" name="Text Box 27"/>
            <p:cNvSpPr txBox="1">
              <a:spLocks noChangeArrowheads="1"/>
            </p:cNvSpPr>
            <p:nvPr/>
          </p:nvSpPr>
          <p:spPr bwMode="auto">
            <a:xfrm>
              <a:off x="3888" y="3216"/>
              <a:ext cx="816" cy="250"/>
            </a:xfrm>
            <a:prstGeom prst="rect">
              <a:avLst/>
            </a:prstGeom>
            <a:noFill/>
            <a:ln w="31750">
              <a:noFill/>
              <a:miter lim="800000"/>
              <a:headEnd/>
              <a:tailEnd/>
            </a:ln>
            <a:effectLst/>
          </p:spPr>
          <p:txBody>
            <a:bodyPr anchorCtr="1">
              <a:spAutoFit/>
            </a:bodyPr>
            <a:lstStyle/>
            <a:p>
              <a:pPr>
                <a:spcBef>
                  <a:spcPct val="50000"/>
                </a:spcBef>
              </a:pPr>
              <a:r>
                <a:rPr lang="en-US" altLang="en-US" sz="2000">
                  <a:latin typeface="Comic Sans MS" pitchFamily="66" charset="0"/>
                </a:rPr>
                <a:t>socket</a:t>
              </a:r>
            </a:p>
          </p:txBody>
        </p:sp>
      </p:grpSp>
      <p:sp>
        <p:nvSpPr>
          <p:cNvPr id="19484" name="Line 28"/>
          <p:cNvSpPr>
            <a:spLocks noChangeShapeType="1"/>
          </p:cNvSpPr>
          <p:nvPr/>
        </p:nvSpPr>
        <p:spPr bwMode="auto">
          <a:xfrm flipV="1">
            <a:off x="5638800" y="4800600"/>
            <a:ext cx="838200" cy="914400"/>
          </a:xfrm>
          <a:prstGeom prst="line">
            <a:avLst/>
          </a:prstGeom>
          <a:noFill/>
          <a:ln w="41275">
            <a:solidFill>
              <a:srgbClr val="FF3300"/>
            </a:solidFill>
            <a:round/>
            <a:headEnd/>
            <a:tailEnd type="triangle" w="med" len="lg"/>
          </a:ln>
          <a:effectLst/>
        </p:spPr>
        <p:txBody>
          <a:bodyPr anchor="ctr" anchorCtr="1">
            <a:spAutoFit/>
          </a:bodyPr>
          <a:lstStyle/>
          <a:p>
            <a:endParaRPr lang="en-IN"/>
          </a:p>
        </p:txBody>
      </p:sp>
      <p:sp>
        <p:nvSpPr>
          <p:cNvPr id="19485" name="Line 29"/>
          <p:cNvSpPr>
            <a:spLocks noChangeShapeType="1"/>
          </p:cNvSpPr>
          <p:nvPr/>
        </p:nvSpPr>
        <p:spPr bwMode="auto">
          <a:xfrm flipH="1">
            <a:off x="5410200" y="4800600"/>
            <a:ext cx="0" cy="838200"/>
          </a:xfrm>
          <a:prstGeom prst="line">
            <a:avLst/>
          </a:prstGeom>
          <a:noFill/>
          <a:ln w="41275">
            <a:solidFill>
              <a:srgbClr val="FF3300"/>
            </a:solidFill>
            <a:round/>
            <a:headEnd type="triangle" w="med" len="lg"/>
            <a:tailEnd type="triangle" w="med" len="lg"/>
          </a:ln>
          <a:effectLst/>
        </p:spPr>
        <p:txBody>
          <a:bodyPr anchor="ctr" anchorCtr="1">
            <a:spAutoFit/>
          </a:bodyPr>
          <a:lstStyle/>
          <a:p>
            <a:endParaRPr lang="en-IN"/>
          </a:p>
        </p:txBody>
      </p:sp>
      <p:sp>
        <p:nvSpPr>
          <p:cNvPr id="19486" name="Line 30"/>
          <p:cNvSpPr>
            <a:spLocks noChangeShapeType="1"/>
          </p:cNvSpPr>
          <p:nvPr/>
        </p:nvSpPr>
        <p:spPr bwMode="auto">
          <a:xfrm flipH="1" flipV="1">
            <a:off x="6553200" y="4800600"/>
            <a:ext cx="990600" cy="914400"/>
          </a:xfrm>
          <a:prstGeom prst="line">
            <a:avLst/>
          </a:prstGeom>
          <a:noFill/>
          <a:ln w="41275">
            <a:solidFill>
              <a:srgbClr val="FF3300"/>
            </a:solidFill>
            <a:round/>
            <a:headEnd/>
            <a:tailEnd type="triangle" w="med" len="lg"/>
          </a:ln>
          <a:effectLst/>
        </p:spPr>
        <p:txBody>
          <a:bodyPr anchor="ctr" anchorCtr="1">
            <a:spAutoFit/>
          </a:bodyPr>
          <a:lstStyle/>
          <a:p>
            <a:endParaRPr lang="en-IN"/>
          </a:p>
        </p:txBody>
      </p:sp>
      <p:sp>
        <p:nvSpPr>
          <p:cNvPr id="19487" name="Line 31"/>
          <p:cNvSpPr>
            <a:spLocks noChangeShapeType="1"/>
          </p:cNvSpPr>
          <p:nvPr/>
        </p:nvSpPr>
        <p:spPr bwMode="auto">
          <a:xfrm flipH="1">
            <a:off x="7696200" y="4800600"/>
            <a:ext cx="0" cy="838200"/>
          </a:xfrm>
          <a:prstGeom prst="line">
            <a:avLst/>
          </a:prstGeom>
          <a:noFill/>
          <a:ln w="41275">
            <a:solidFill>
              <a:srgbClr val="FF3300"/>
            </a:solidFill>
            <a:round/>
            <a:headEnd type="triangle" w="med" len="lg"/>
            <a:tailEnd type="triangle" w="med" len="lg"/>
          </a:ln>
          <a:effectLst/>
        </p:spPr>
        <p:txBody>
          <a:bodyPr anchor="ctr" anchorCtr="1">
            <a:spAutoFit/>
          </a:bodyPr>
          <a:lstStyle/>
          <a:p>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9484"/>
                                        </p:tgtEl>
                                        <p:attrNameLst>
                                          <p:attrName>style.visibility</p:attrName>
                                        </p:attrNameLst>
                                      </p:cBhvr>
                                      <p:to>
                                        <p:strVal val="visible"/>
                                      </p:to>
                                    </p:set>
                                    <p:animEffect transition="in" filter="wipe(down)">
                                      <p:cBhvr>
                                        <p:cTn id="11" dur="500"/>
                                        <p:tgtEl>
                                          <p:spTgt spid="19484"/>
                                        </p:tgtEl>
                                      </p:cBhvr>
                                    </p:animEffect>
                                  </p:childTnLst>
                                  <p:subTnLst>
                                    <p:set>
                                      <p:cBhvr override="childStyle">
                                        <p:cTn dur="1" fill="hold" display="0" masterRel="nextClick" afterEffect="1"/>
                                        <p:tgtEl>
                                          <p:spTgt spid="19484"/>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19485"/>
                                        </p:tgtEl>
                                        <p:attrNameLst>
                                          <p:attrName>style.visibility</p:attrName>
                                        </p:attrNameLst>
                                      </p:cBhvr>
                                      <p:to>
                                        <p:strVal val="visible"/>
                                      </p:to>
                                    </p:set>
                                    <p:animEffect transition="in" filter="barn(outVertical)">
                                      <p:cBhvr>
                                        <p:cTn id="21" dur="500"/>
                                        <p:tgtEl>
                                          <p:spTgt spid="1948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9486"/>
                                        </p:tgtEl>
                                        <p:attrNameLst>
                                          <p:attrName>style.visibility</p:attrName>
                                        </p:attrNameLst>
                                      </p:cBhvr>
                                      <p:to>
                                        <p:strVal val="visible"/>
                                      </p:to>
                                    </p:set>
                                    <p:animEffect transition="in" filter="wipe(down)">
                                      <p:cBhvr>
                                        <p:cTn id="30" dur="500"/>
                                        <p:tgtEl>
                                          <p:spTgt spid="19486"/>
                                        </p:tgtEl>
                                      </p:cBhvr>
                                    </p:animEffect>
                                  </p:childTnLst>
                                  <p:subTnLst>
                                    <p:set>
                                      <p:cBhvr override="childStyle">
                                        <p:cTn dur="1" fill="hold" display="0" masterRel="nextClick" afterEffect="1"/>
                                        <p:tgtEl>
                                          <p:spTgt spid="1948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19487"/>
                                        </p:tgtEl>
                                        <p:attrNameLst>
                                          <p:attrName>style.visibility</p:attrName>
                                        </p:attrNameLst>
                                      </p:cBhvr>
                                      <p:to>
                                        <p:strVal val="visible"/>
                                      </p:to>
                                    </p:set>
                                    <p:animEffect transition="in" filter="barn(outHorizontal)">
                                      <p:cBhvr>
                                        <p:cTn id="39" dur="500"/>
                                        <p:tgtEl>
                                          <p:spTgt spid="19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4" grpId="0" animBg="1"/>
      <p:bldP spid="19485" grpId="0" animBg="1"/>
      <p:bldP spid="19486" grpId="0" animBg="1"/>
      <p:bldP spid="1948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7"/>
          <p:cNvPicPr>
            <a:picLocks noChangeAspect="1" noChangeArrowheads="1"/>
          </p:cNvPicPr>
          <p:nvPr/>
        </p:nvPicPr>
        <p:blipFill>
          <a:blip r:embed="rId2" cstate="print"/>
          <a:srcRect/>
          <a:stretch>
            <a:fillRect/>
          </a:stretch>
        </p:blipFill>
        <p:spPr bwMode="auto">
          <a:xfrm>
            <a:off x="1906588" y="0"/>
            <a:ext cx="7237412" cy="6858000"/>
          </a:xfrm>
          <a:prstGeom prst="rect">
            <a:avLst/>
          </a:prstGeom>
          <a:noFill/>
          <a:ln w="9525">
            <a:noFill/>
            <a:miter lim="800000"/>
            <a:headEnd/>
            <a:tailEnd/>
          </a:ln>
        </p:spPr>
      </p:pic>
      <p:pic>
        <p:nvPicPr>
          <p:cNvPr id="43011" name="Picture 8"/>
          <p:cNvPicPr>
            <a:picLocks noChangeAspect="1" noChangeArrowheads="1"/>
          </p:cNvPicPr>
          <p:nvPr/>
        </p:nvPicPr>
        <p:blipFill>
          <a:blip r:embed="rId3" cstate="print"/>
          <a:srcRect/>
          <a:stretch>
            <a:fillRect/>
          </a:stretch>
        </p:blipFill>
        <p:spPr bwMode="auto">
          <a:xfrm>
            <a:off x="0" y="3135313"/>
            <a:ext cx="3810000" cy="914400"/>
          </a:xfrm>
          <a:prstGeom prst="rect">
            <a:avLst/>
          </a:prstGeom>
          <a:noFill/>
          <a:ln w="9525">
            <a:noFill/>
            <a:miter lim="800000"/>
            <a:headEnd/>
            <a:tailEnd/>
          </a:ln>
        </p:spPr>
      </p:pic>
      <p:sp>
        <p:nvSpPr>
          <p:cNvPr id="43012" name="Rectangle 18"/>
          <p:cNvSpPr>
            <a:spLocks noChangeArrowheads="1"/>
          </p:cNvSpPr>
          <p:nvPr/>
        </p:nvSpPr>
        <p:spPr bwMode="auto">
          <a:xfrm>
            <a:off x="304800" y="327025"/>
            <a:ext cx="2840038" cy="523875"/>
          </a:xfrm>
          <a:prstGeom prst="rect">
            <a:avLst/>
          </a:prstGeom>
          <a:noFill/>
          <a:ln w="9525">
            <a:noFill/>
            <a:miter lim="800000"/>
            <a:headEnd/>
            <a:tailEnd/>
          </a:ln>
        </p:spPr>
        <p:txBody>
          <a:bodyPr wrap="none">
            <a:spAutoFit/>
          </a:bodyPr>
          <a:lstStyle/>
          <a:p>
            <a:r>
              <a:rPr lang="en-US" altLang="en-US" sz="2800">
                <a:solidFill>
                  <a:srgbClr val="FF0000"/>
                </a:solidFill>
                <a:latin typeface="Times New Roman" pitchFamily="18" charset="0"/>
              </a:rPr>
              <a:t>TCP state diagram</a:t>
            </a:r>
          </a:p>
        </p:txBody>
      </p:sp>
    </p:spTree>
  </p:cSld>
  <p:clrMapOvr>
    <a:masterClrMapping/>
  </p:clrMapOvr>
  <p:transition>
    <p:fade thruBlk="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88640"/>
            <a:ext cx="8229600" cy="1143000"/>
          </a:xfrm>
        </p:spPr>
        <p:txBody>
          <a:bodyPr/>
          <a:lstStyle/>
          <a:p>
            <a:pPr eaLnBrk="1" hangingPunct="1"/>
            <a:r>
              <a:rPr lang="en-US" altLang="en-US" dirty="0" smtClean="0">
                <a:effectLst>
                  <a:outerShdw blurRad="38100" dist="38100" dir="2700000" algn="tl">
                    <a:srgbClr val="000000">
                      <a:alpha val="43137"/>
                    </a:srgbClr>
                  </a:outerShdw>
                </a:effectLst>
              </a:rPr>
              <a:t>Connection-Oriented Services</a:t>
            </a:r>
          </a:p>
        </p:txBody>
      </p:sp>
      <p:grpSp>
        <p:nvGrpSpPr>
          <p:cNvPr id="2" name="Group 7"/>
          <p:cNvGrpSpPr>
            <a:grpSpLocks/>
          </p:cNvGrpSpPr>
          <p:nvPr/>
        </p:nvGrpSpPr>
        <p:grpSpPr bwMode="auto">
          <a:xfrm>
            <a:off x="2209800" y="1270000"/>
            <a:ext cx="1219200" cy="366713"/>
            <a:chOff x="1200" y="896"/>
            <a:chExt cx="768" cy="231"/>
          </a:xfrm>
        </p:grpSpPr>
        <p:sp>
          <p:nvSpPr>
            <p:cNvPr id="44087" name="Rectangle 4"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88" name="Text Box 5"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socket()</a:t>
              </a:r>
            </a:p>
          </p:txBody>
        </p:sp>
      </p:grpSp>
      <p:grpSp>
        <p:nvGrpSpPr>
          <p:cNvPr id="3" name="Group 8"/>
          <p:cNvGrpSpPr>
            <a:grpSpLocks/>
          </p:cNvGrpSpPr>
          <p:nvPr/>
        </p:nvGrpSpPr>
        <p:grpSpPr bwMode="auto">
          <a:xfrm>
            <a:off x="2209800" y="1855788"/>
            <a:ext cx="1219200" cy="366712"/>
            <a:chOff x="1200" y="896"/>
            <a:chExt cx="768" cy="231"/>
          </a:xfrm>
        </p:grpSpPr>
        <p:sp>
          <p:nvSpPr>
            <p:cNvPr id="44085" name="Rectangle 9"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86" name="Text Box 10"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bind()</a:t>
              </a:r>
            </a:p>
          </p:txBody>
        </p:sp>
      </p:grpSp>
      <p:grpSp>
        <p:nvGrpSpPr>
          <p:cNvPr id="4" name="Group 11"/>
          <p:cNvGrpSpPr>
            <a:grpSpLocks/>
          </p:cNvGrpSpPr>
          <p:nvPr/>
        </p:nvGrpSpPr>
        <p:grpSpPr bwMode="auto">
          <a:xfrm>
            <a:off x="2209800" y="2454275"/>
            <a:ext cx="1219200" cy="366713"/>
            <a:chOff x="1200" y="896"/>
            <a:chExt cx="768" cy="231"/>
          </a:xfrm>
        </p:grpSpPr>
        <p:sp>
          <p:nvSpPr>
            <p:cNvPr id="44083" name="Rectangle 12"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84" name="Text Box 13"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listen()</a:t>
              </a:r>
            </a:p>
          </p:txBody>
        </p:sp>
      </p:grpSp>
      <p:grpSp>
        <p:nvGrpSpPr>
          <p:cNvPr id="5" name="Group 14"/>
          <p:cNvGrpSpPr>
            <a:grpSpLocks/>
          </p:cNvGrpSpPr>
          <p:nvPr/>
        </p:nvGrpSpPr>
        <p:grpSpPr bwMode="auto">
          <a:xfrm>
            <a:off x="2209800" y="3049588"/>
            <a:ext cx="1219200" cy="366712"/>
            <a:chOff x="1200" y="896"/>
            <a:chExt cx="768" cy="231"/>
          </a:xfrm>
        </p:grpSpPr>
        <p:sp>
          <p:nvSpPr>
            <p:cNvPr id="44081" name="Rectangle 15"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82" name="Text Box 16"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accept()</a:t>
              </a:r>
            </a:p>
          </p:txBody>
        </p:sp>
      </p:grpSp>
      <p:grpSp>
        <p:nvGrpSpPr>
          <p:cNvPr id="6" name="Group 17"/>
          <p:cNvGrpSpPr>
            <a:grpSpLocks/>
          </p:cNvGrpSpPr>
          <p:nvPr/>
        </p:nvGrpSpPr>
        <p:grpSpPr bwMode="auto">
          <a:xfrm>
            <a:off x="2209800" y="4267200"/>
            <a:ext cx="1219200" cy="366713"/>
            <a:chOff x="1200" y="896"/>
            <a:chExt cx="768" cy="231"/>
          </a:xfrm>
        </p:grpSpPr>
        <p:sp>
          <p:nvSpPr>
            <p:cNvPr id="44079" name="Rectangle 18"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80" name="Text Box 19"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read()</a:t>
              </a:r>
            </a:p>
          </p:txBody>
        </p:sp>
      </p:grpSp>
      <p:grpSp>
        <p:nvGrpSpPr>
          <p:cNvPr id="7" name="Group 20"/>
          <p:cNvGrpSpPr>
            <a:grpSpLocks/>
          </p:cNvGrpSpPr>
          <p:nvPr/>
        </p:nvGrpSpPr>
        <p:grpSpPr bwMode="auto">
          <a:xfrm>
            <a:off x="2209800" y="5449888"/>
            <a:ext cx="1219200" cy="366712"/>
            <a:chOff x="1200" y="896"/>
            <a:chExt cx="768" cy="231"/>
          </a:xfrm>
        </p:grpSpPr>
        <p:sp>
          <p:nvSpPr>
            <p:cNvPr id="44077" name="Rectangle 21"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78" name="Text Box 22"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write()</a:t>
              </a:r>
            </a:p>
          </p:txBody>
        </p:sp>
      </p:grpSp>
      <p:sp>
        <p:nvSpPr>
          <p:cNvPr id="44041" name="Line 23"/>
          <p:cNvSpPr>
            <a:spLocks noChangeShapeType="1"/>
          </p:cNvSpPr>
          <p:nvPr/>
        </p:nvSpPr>
        <p:spPr bwMode="auto">
          <a:xfrm>
            <a:off x="2819400" y="16002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42" name="Line 24"/>
          <p:cNvSpPr>
            <a:spLocks noChangeShapeType="1"/>
          </p:cNvSpPr>
          <p:nvPr/>
        </p:nvSpPr>
        <p:spPr bwMode="auto">
          <a:xfrm>
            <a:off x="2819400" y="2184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43" name="Line 25"/>
          <p:cNvSpPr>
            <a:spLocks noChangeShapeType="1"/>
          </p:cNvSpPr>
          <p:nvPr/>
        </p:nvSpPr>
        <p:spPr bwMode="auto">
          <a:xfrm>
            <a:off x="2819400" y="2782888"/>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44" name="Line 26"/>
          <p:cNvSpPr>
            <a:spLocks noChangeShapeType="1"/>
          </p:cNvSpPr>
          <p:nvPr/>
        </p:nvSpPr>
        <p:spPr bwMode="auto">
          <a:xfrm>
            <a:off x="2819400" y="33655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45" name="Text Box 27" descr="Paper bag"/>
          <p:cNvSpPr txBox="1">
            <a:spLocks noChangeArrowheads="1"/>
          </p:cNvSpPr>
          <p:nvPr/>
        </p:nvSpPr>
        <p:spPr bwMode="auto">
          <a:xfrm>
            <a:off x="1905000" y="3581400"/>
            <a:ext cx="1905000" cy="366713"/>
          </a:xfrm>
          <a:prstGeom prst="rect">
            <a:avLst/>
          </a:prstGeom>
          <a:noFill/>
          <a:ln w="38100">
            <a:noFill/>
            <a:miter lim="800000"/>
            <a:headEnd/>
            <a:tailEnd/>
          </a:ln>
          <a:effectLst/>
        </p:spPr>
        <p:txBody>
          <a:bodyPr>
            <a:spAutoFit/>
          </a:bodyPr>
          <a:lstStyle/>
          <a:p>
            <a:pPr algn="ctr">
              <a:spcBef>
                <a:spcPct val="50000"/>
              </a:spcBef>
            </a:pPr>
            <a:r>
              <a:rPr lang="en-US" altLang="en-US" sz="1800" i="1"/>
              <a:t>[blocked]</a:t>
            </a:r>
          </a:p>
        </p:txBody>
      </p:sp>
      <p:grpSp>
        <p:nvGrpSpPr>
          <p:cNvPr id="8" name="Group 28"/>
          <p:cNvGrpSpPr>
            <a:grpSpLocks/>
          </p:cNvGrpSpPr>
          <p:nvPr/>
        </p:nvGrpSpPr>
        <p:grpSpPr bwMode="auto">
          <a:xfrm>
            <a:off x="6731000" y="1981200"/>
            <a:ext cx="1219200" cy="366713"/>
            <a:chOff x="1200" y="896"/>
            <a:chExt cx="768" cy="231"/>
          </a:xfrm>
        </p:grpSpPr>
        <p:sp>
          <p:nvSpPr>
            <p:cNvPr id="44075" name="Rectangle 29"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76" name="Text Box 30"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socket()</a:t>
              </a:r>
            </a:p>
          </p:txBody>
        </p:sp>
      </p:grpSp>
      <p:grpSp>
        <p:nvGrpSpPr>
          <p:cNvPr id="9" name="Group 31"/>
          <p:cNvGrpSpPr>
            <a:grpSpLocks/>
          </p:cNvGrpSpPr>
          <p:nvPr/>
        </p:nvGrpSpPr>
        <p:grpSpPr bwMode="auto">
          <a:xfrm>
            <a:off x="6731000" y="2590800"/>
            <a:ext cx="1219200" cy="366713"/>
            <a:chOff x="1200" y="896"/>
            <a:chExt cx="768" cy="231"/>
          </a:xfrm>
        </p:grpSpPr>
        <p:sp>
          <p:nvSpPr>
            <p:cNvPr id="44073" name="Rectangle 32"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74" name="Text Box 33"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connect()</a:t>
              </a:r>
            </a:p>
          </p:txBody>
        </p:sp>
      </p:grpSp>
      <p:grpSp>
        <p:nvGrpSpPr>
          <p:cNvPr id="10" name="Group 34"/>
          <p:cNvGrpSpPr>
            <a:grpSpLocks/>
          </p:cNvGrpSpPr>
          <p:nvPr/>
        </p:nvGrpSpPr>
        <p:grpSpPr bwMode="auto">
          <a:xfrm>
            <a:off x="6731000" y="3200400"/>
            <a:ext cx="1219200" cy="366713"/>
            <a:chOff x="1200" y="896"/>
            <a:chExt cx="768" cy="231"/>
          </a:xfrm>
        </p:grpSpPr>
        <p:sp>
          <p:nvSpPr>
            <p:cNvPr id="44071" name="Rectangle 35"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72" name="Text Box 36"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write()</a:t>
              </a:r>
            </a:p>
          </p:txBody>
        </p:sp>
      </p:grpSp>
      <p:grpSp>
        <p:nvGrpSpPr>
          <p:cNvPr id="11" name="Group 37"/>
          <p:cNvGrpSpPr>
            <a:grpSpLocks/>
          </p:cNvGrpSpPr>
          <p:nvPr/>
        </p:nvGrpSpPr>
        <p:grpSpPr bwMode="auto">
          <a:xfrm>
            <a:off x="6731000" y="3795713"/>
            <a:ext cx="1219200" cy="366712"/>
            <a:chOff x="1200" y="896"/>
            <a:chExt cx="768" cy="231"/>
          </a:xfrm>
        </p:grpSpPr>
        <p:sp>
          <p:nvSpPr>
            <p:cNvPr id="44069" name="Rectangle 38" descr="Paper bag"/>
            <p:cNvSpPr>
              <a:spLocks noChangeArrowheads="1"/>
            </p:cNvSpPr>
            <p:nvPr/>
          </p:nvSpPr>
          <p:spPr bwMode="auto">
            <a:xfrm>
              <a:off x="1200" y="912"/>
              <a:ext cx="768" cy="192"/>
            </a:xfrm>
            <a:prstGeom prst="rect">
              <a:avLst/>
            </a:prstGeom>
            <a:noFill/>
            <a:ln w="38100">
              <a:solidFill>
                <a:schemeClr val="tx1"/>
              </a:solidFill>
              <a:miter lim="800000"/>
              <a:headEnd/>
              <a:tailEnd/>
            </a:ln>
            <a:effectLst/>
          </p:spPr>
          <p:txBody>
            <a:bodyPr wrap="none" anchor="ctr"/>
            <a:lstStyle/>
            <a:p>
              <a:pPr algn="ctr"/>
              <a:endParaRPr lang="en-US" altLang="en-US"/>
            </a:p>
          </p:txBody>
        </p:sp>
        <p:sp>
          <p:nvSpPr>
            <p:cNvPr id="44070" name="Text Box 39" descr="Paper bag"/>
            <p:cNvSpPr txBox="1">
              <a:spLocks noChangeArrowheads="1"/>
            </p:cNvSpPr>
            <p:nvPr/>
          </p:nvSpPr>
          <p:spPr bwMode="auto">
            <a:xfrm>
              <a:off x="1200" y="896"/>
              <a:ext cx="768" cy="231"/>
            </a:xfrm>
            <a:prstGeom prst="rect">
              <a:avLst/>
            </a:prstGeom>
            <a:noFill/>
            <a:ln w="38100">
              <a:noFill/>
              <a:miter lim="800000"/>
              <a:headEnd/>
              <a:tailEnd/>
            </a:ln>
            <a:effectLst/>
          </p:spPr>
          <p:txBody>
            <a:bodyPr>
              <a:spAutoFit/>
            </a:bodyPr>
            <a:lstStyle/>
            <a:p>
              <a:pPr algn="ctr">
                <a:spcBef>
                  <a:spcPct val="50000"/>
                </a:spcBef>
              </a:pPr>
              <a:r>
                <a:rPr lang="en-US" altLang="en-US" sz="1800"/>
                <a:t>read()</a:t>
              </a:r>
            </a:p>
          </p:txBody>
        </p:sp>
      </p:grpSp>
      <p:sp>
        <p:nvSpPr>
          <p:cNvPr id="44050" name="Line 40"/>
          <p:cNvSpPr>
            <a:spLocks noChangeShapeType="1"/>
          </p:cNvSpPr>
          <p:nvPr/>
        </p:nvSpPr>
        <p:spPr bwMode="auto">
          <a:xfrm>
            <a:off x="7340600" y="2311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51" name="Line 41"/>
          <p:cNvSpPr>
            <a:spLocks noChangeShapeType="1"/>
          </p:cNvSpPr>
          <p:nvPr/>
        </p:nvSpPr>
        <p:spPr bwMode="auto">
          <a:xfrm>
            <a:off x="7340600" y="2919413"/>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52" name="Line 42"/>
          <p:cNvSpPr>
            <a:spLocks noChangeShapeType="1"/>
          </p:cNvSpPr>
          <p:nvPr/>
        </p:nvSpPr>
        <p:spPr bwMode="auto">
          <a:xfrm>
            <a:off x="7340600" y="3529013"/>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53" name="Line 43"/>
          <p:cNvSpPr>
            <a:spLocks noChangeShapeType="1"/>
          </p:cNvSpPr>
          <p:nvPr/>
        </p:nvSpPr>
        <p:spPr bwMode="auto">
          <a:xfrm>
            <a:off x="7340600" y="4111625"/>
            <a:ext cx="0" cy="304800"/>
          </a:xfrm>
          <a:prstGeom prst="line">
            <a:avLst/>
          </a:prstGeom>
          <a:noFill/>
          <a:ln w="38100">
            <a:solidFill>
              <a:schemeClr val="tx1"/>
            </a:solidFill>
            <a:round/>
            <a:headEnd/>
            <a:tailEnd type="triangle" w="med" len="med"/>
          </a:ln>
          <a:effectLst/>
        </p:spPr>
        <p:txBody>
          <a:bodyPr wrap="none" anchor="ctr"/>
          <a:lstStyle/>
          <a:p>
            <a:endParaRPr lang="en-IN"/>
          </a:p>
        </p:txBody>
      </p:sp>
      <p:cxnSp>
        <p:nvCxnSpPr>
          <p:cNvPr id="44054" name="AutoShape 44"/>
          <p:cNvCxnSpPr>
            <a:cxnSpLocks noChangeShapeType="1"/>
            <a:endCxn id="44045" idx="2"/>
          </p:cNvCxnSpPr>
          <p:nvPr/>
        </p:nvCxnSpPr>
        <p:spPr bwMode="auto">
          <a:xfrm rot="10800000" flipV="1">
            <a:off x="2857500" y="2794000"/>
            <a:ext cx="3886200" cy="1154113"/>
          </a:xfrm>
          <a:prstGeom prst="bentConnector4">
            <a:avLst>
              <a:gd name="adj1" fmla="val 68421"/>
              <a:gd name="adj2" fmla="val 101787"/>
            </a:avLst>
          </a:prstGeom>
          <a:noFill/>
          <a:ln w="38100">
            <a:solidFill>
              <a:schemeClr val="tx1"/>
            </a:solidFill>
            <a:prstDash val="sysDot"/>
            <a:miter lim="800000"/>
            <a:headEnd type="triangle" w="med" len="med"/>
            <a:tailEnd type="triangle" w="med" len="med"/>
          </a:ln>
          <a:effectLst/>
        </p:spPr>
      </p:cxnSp>
      <p:sp>
        <p:nvSpPr>
          <p:cNvPr id="44055" name="Line 45"/>
          <p:cNvSpPr>
            <a:spLocks noChangeShapeType="1"/>
          </p:cNvSpPr>
          <p:nvPr/>
        </p:nvSpPr>
        <p:spPr bwMode="auto">
          <a:xfrm>
            <a:off x="2819400" y="39624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56" name="Line 46"/>
          <p:cNvSpPr>
            <a:spLocks noChangeShapeType="1"/>
          </p:cNvSpPr>
          <p:nvPr/>
        </p:nvSpPr>
        <p:spPr bwMode="auto">
          <a:xfrm>
            <a:off x="2819400" y="45847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57" name="Text Box 47" descr="Paper bag"/>
          <p:cNvSpPr txBox="1">
            <a:spLocks noChangeArrowheads="1"/>
          </p:cNvSpPr>
          <p:nvPr/>
        </p:nvSpPr>
        <p:spPr bwMode="auto">
          <a:xfrm>
            <a:off x="1905000" y="4800600"/>
            <a:ext cx="1905000" cy="366713"/>
          </a:xfrm>
          <a:prstGeom prst="rect">
            <a:avLst/>
          </a:prstGeom>
          <a:noFill/>
          <a:ln w="38100">
            <a:noFill/>
            <a:miter lim="800000"/>
            <a:headEnd/>
            <a:tailEnd/>
          </a:ln>
          <a:effectLst/>
        </p:spPr>
        <p:txBody>
          <a:bodyPr>
            <a:spAutoFit/>
          </a:bodyPr>
          <a:lstStyle/>
          <a:p>
            <a:pPr algn="ctr">
              <a:spcBef>
                <a:spcPct val="50000"/>
              </a:spcBef>
            </a:pPr>
            <a:r>
              <a:rPr lang="en-US" altLang="en-US" sz="1800" i="1"/>
              <a:t>[blocked]</a:t>
            </a:r>
          </a:p>
        </p:txBody>
      </p:sp>
      <p:sp>
        <p:nvSpPr>
          <p:cNvPr id="44058" name="Line 48"/>
          <p:cNvSpPr>
            <a:spLocks noChangeShapeType="1"/>
          </p:cNvSpPr>
          <p:nvPr/>
        </p:nvSpPr>
        <p:spPr bwMode="auto">
          <a:xfrm>
            <a:off x="2819400" y="5181600"/>
            <a:ext cx="0" cy="304800"/>
          </a:xfrm>
          <a:prstGeom prst="line">
            <a:avLst/>
          </a:prstGeom>
          <a:noFill/>
          <a:ln w="38100">
            <a:solidFill>
              <a:schemeClr val="tx1"/>
            </a:solidFill>
            <a:round/>
            <a:headEnd/>
            <a:tailEnd type="triangle" w="med" len="med"/>
          </a:ln>
          <a:effectLst/>
        </p:spPr>
        <p:txBody>
          <a:bodyPr wrap="none" anchor="ctr"/>
          <a:lstStyle/>
          <a:p>
            <a:endParaRPr lang="en-IN"/>
          </a:p>
        </p:txBody>
      </p:sp>
      <p:sp>
        <p:nvSpPr>
          <p:cNvPr id="44059" name="Text Box 49" descr="Paper bag"/>
          <p:cNvSpPr txBox="1">
            <a:spLocks noChangeArrowheads="1"/>
          </p:cNvSpPr>
          <p:nvPr/>
        </p:nvSpPr>
        <p:spPr bwMode="auto">
          <a:xfrm>
            <a:off x="6400800" y="4343400"/>
            <a:ext cx="1905000" cy="366713"/>
          </a:xfrm>
          <a:prstGeom prst="rect">
            <a:avLst/>
          </a:prstGeom>
          <a:noFill/>
          <a:ln w="38100">
            <a:noFill/>
            <a:miter lim="800000"/>
            <a:headEnd/>
            <a:tailEnd/>
          </a:ln>
          <a:effectLst/>
        </p:spPr>
        <p:txBody>
          <a:bodyPr>
            <a:spAutoFit/>
          </a:bodyPr>
          <a:lstStyle/>
          <a:p>
            <a:pPr algn="ctr">
              <a:spcBef>
                <a:spcPct val="50000"/>
              </a:spcBef>
            </a:pPr>
            <a:r>
              <a:rPr lang="en-US" altLang="en-US" sz="1800" i="1"/>
              <a:t>[blocked]</a:t>
            </a:r>
          </a:p>
        </p:txBody>
      </p:sp>
      <p:cxnSp>
        <p:nvCxnSpPr>
          <p:cNvPr id="44060" name="AutoShape 51"/>
          <p:cNvCxnSpPr>
            <a:cxnSpLocks noChangeShapeType="1"/>
          </p:cNvCxnSpPr>
          <p:nvPr/>
        </p:nvCxnSpPr>
        <p:spPr bwMode="auto">
          <a:xfrm rot="10800000" flipV="1">
            <a:off x="2871788" y="3378200"/>
            <a:ext cx="3854450" cy="1789113"/>
          </a:xfrm>
          <a:prstGeom prst="bentConnector4">
            <a:avLst>
              <a:gd name="adj1" fmla="val 52509"/>
              <a:gd name="adj2" fmla="val 99644"/>
            </a:avLst>
          </a:prstGeom>
          <a:noFill/>
          <a:ln w="76200">
            <a:solidFill>
              <a:schemeClr val="accent2"/>
            </a:solidFill>
            <a:miter lim="800000"/>
            <a:headEnd/>
            <a:tailEnd type="triangle" w="med" len="med"/>
          </a:ln>
          <a:effectLst/>
        </p:spPr>
      </p:cxnSp>
      <p:cxnSp>
        <p:nvCxnSpPr>
          <p:cNvPr id="44061" name="AutoShape 52"/>
          <p:cNvCxnSpPr>
            <a:cxnSpLocks noChangeShapeType="1"/>
            <a:stCxn id="44078" idx="3"/>
          </p:cNvCxnSpPr>
          <p:nvPr/>
        </p:nvCxnSpPr>
        <p:spPr bwMode="auto">
          <a:xfrm flipV="1">
            <a:off x="3429000" y="4705350"/>
            <a:ext cx="3937000" cy="928688"/>
          </a:xfrm>
          <a:prstGeom prst="bentConnector3">
            <a:avLst>
              <a:gd name="adj1" fmla="val 50000"/>
            </a:avLst>
          </a:prstGeom>
          <a:noFill/>
          <a:ln w="76200">
            <a:solidFill>
              <a:schemeClr val="accent2"/>
            </a:solidFill>
            <a:miter lim="800000"/>
            <a:headEnd/>
            <a:tailEnd type="triangle" w="med" len="med"/>
          </a:ln>
          <a:effectLst/>
        </p:spPr>
      </p:cxnSp>
      <p:cxnSp>
        <p:nvCxnSpPr>
          <p:cNvPr id="44062" name="AutoShape 53"/>
          <p:cNvCxnSpPr>
            <a:cxnSpLocks noChangeShapeType="1"/>
            <a:endCxn id="44080" idx="1"/>
          </p:cNvCxnSpPr>
          <p:nvPr/>
        </p:nvCxnSpPr>
        <p:spPr bwMode="auto">
          <a:xfrm rot="5400000" flipH="1">
            <a:off x="1771650" y="4889500"/>
            <a:ext cx="1333500" cy="457200"/>
          </a:xfrm>
          <a:prstGeom prst="bentConnector4">
            <a:avLst>
              <a:gd name="adj1" fmla="val -19884"/>
              <a:gd name="adj2" fmla="val 197569"/>
            </a:avLst>
          </a:prstGeom>
          <a:noFill/>
          <a:ln w="38100">
            <a:solidFill>
              <a:schemeClr val="tx1"/>
            </a:solidFill>
            <a:miter lim="800000"/>
            <a:headEnd/>
            <a:tailEnd type="triangle" w="med" len="med"/>
          </a:ln>
          <a:effectLst/>
        </p:spPr>
      </p:cxnSp>
      <p:cxnSp>
        <p:nvCxnSpPr>
          <p:cNvPr id="44063" name="AutoShape 54"/>
          <p:cNvCxnSpPr>
            <a:cxnSpLocks noChangeShapeType="1"/>
            <a:stCxn id="44059" idx="2"/>
            <a:endCxn id="44072" idx="3"/>
          </p:cNvCxnSpPr>
          <p:nvPr/>
        </p:nvCxnSpPr>
        <p:spPr bwMode="auto">
          <a:xfrm rot="5400000" flipH="1" flipV="1">
            <a:off x="6988968" y="3748882"/>
            <a:ext cx="1325563" cy="596900"/>
          </a:xfrm>
          <a:prstGeom prst="bentConnector4">
            <a:avLst>
              <a:gd name="adj1" fmla="val -17245"/>
              <a:gd name="adj2" fmla="val 197870"/>
            </a:avLst>
          </a:prstGeom>
          <a:noFill/>
          <a:ln w="38100">
            <a:solidFill>
              <a:schemeClr val="tx1"/>
            </a:solidFill>
            <a:miter lim="800000"/>
            <a:headEnd/>
            <a:tailEnd type="triangle" w="med" len="med"/>
          </a:ln>
          <a:effectLst/>
        </p:spPr>
      </p:cxnSp>
      <p:sp>
        <p:nvSpPr>
          <p:cNvPr id="44064" name="Text Box 55" descr="Paper bag"/>
          <p:cNvSpPr txBox="1">
            <a:spLocks noChangeArrowheads="1"/>
          </p:cNvSpPr>
          <p:nvPr/>
        </p:nvSpPr>
        <p:spPr bwMode="auto">
          <a:xfrm>
            <a:off x="3505200" y="1219200"/>
            <a:ext cx="2057400" cy="457200"/>
          </a:xfrm>
          <a:prstGeom prst="rect">
            <a:avLst/>
          </a:prstGeom>
          <a:noFill/>
          <a:ln w="38100">
            <a:noFill/>
            <a:miter lim="800000"/>
            <a:headEnd/>
            <a:tailEnd/>
          </a:ln>
          <a:effectLst/>
        </p:spPr>
        <p:txBody>
          <a:bodyPr>
            <a:spAutoFit/>
          </a:bodyPr>
          <a:lstStyle/>
          <a:p>
            <a:pPr>
              <a:spcBef>
                <a:spcPct val="50000"/>
              </a:spcBef>
            </a:pPr>
            <a:r>
              <a:rPr lang="en-US" altLang="en-US"/>
              <a:t>Server</a:t>
            </a:r>
          </a:p>
        </p:txBody>
      </p:sp>
      <p:sp>
        <p:nvSpPr>
          <p:cNvPr id="44065" name="Text Box 56" descr="Paper bag"/>
          <p:cNvSpPr txBox="1">
            <a:spLocks noChangeArrowheads="1"/>
          </p:cNvSpPr>
          <p:nvPr/>
        </p:nvSpPr>
        <p:spPr bwMode="auto">
          <a:xfrm>
            <a:off x="6324600" y="1219200"/>
            <a:ext cx="2057400" cy="457200"/>
          </a:xfrm>
          <a:prstGeom prst="rect">
            <a:avLst/>
          </a:prstGeom>
          <a:noFill/>
          <a:ln w="38100">
            <a:noFill/>
            <a:miter lim="800000"/>
            <a:headEnd/>
            <a:tailEnd/>
          </a:ln>
          <a:effectLst/>
        </p:spPr>
        <p:txBody>
          <a:bodyPr>
            <a:spAutoFit/>
          </a:bodyPr>
          <a:lstStyle/>
          <a:p>
            <a:pPr algn="ctr">
              <a:spcBef>
                <a:spcPct val="50000"/>
              </a:spcBef>
            </a:pPr>
            <a:r>
              <a:rPr lang="en-US" altLang="en-US"/>
              <a:t>Client</a:t>
            </a:r>
          </a:p>
        </p:txBody>
      </p:sp>
      <p:cxnSp>
        <p:nvCxnSpPr>
          <p:cNvPr id="44066" name="AutoShape 57"/>
          <p:cNvCxnSpPr>
            <a:cxnSpLocks noChangeShapeType="1"/>
            <a:endCxn id="44082" idx="1"/>
          </p:cNvCxnSpPr>
          <p:nvPr/>
        </p:nvCxnSpPr>
        <p:spPr bwMode="auto">
          <a:xfrm rot="5400000" flipH="1">
            <a:off x="1316037" y="4127501"/>
            <a:ext cx="2549525" cy="762000"/>
          </a:xfrm>
          <a:prstGeom prst="bentConnector4">
            <a:avLst>
              <a:gd name="adj1" fmla="val -20736"/>
              <a:gd name="adj2" fmla="val 263333"/>
            </a:avLst>
          </a:prstGeom>
          <a:noFill/>
          <a:ln w="38100">
            <a:solidFill>
              <a:schemeClr val="tx1"/>
            </a:solidFill>
            <a:miter lim="800000"/>
            <a:headEnd/>
            <a:tailEnd type="triangle" w="med" len="med"/>
          </a:ln>
          <a:effectLst/>
        </p:spPr>
      </p:cxnSp>
      <p:sp>
        <p:nvSpPr>
          <p:cNvPr id="44067" name="Text Box 58" descr="Paper bag"/>
          <p:cNvSpPr txBox="1">
            <a:spLocks noChangeArrowheads="1"/>
          </p:cNvSpPr>
          <p:nvPr/>
        </p:nvSpPr>
        <p:spPr bwMode="auto">
          <a:xfrm>
            <a:off x="3184525" y="5754688"/>
            <a:ext cx="5426075" cy="457200"/>
          </a:xfrm>
          <a:prstGeom prst="rect">
            <a:avLst/>
          </a:prstGeom>
          <a:noFill/>
          <a:ln w="38100">
            <a:noFill/>
            <a:miter lim="800000"/>
            <a:headEnd/>
            <a:tailEnd/>
          </a:ln>
          <a:effectLst/>
        </p:spPr>
        <p:txBody>
          <a:bodyPr>
            <a:spAutoFit/>
          </a:bodyPr>
          <a:lstStyle/>
          <a:p>
            <a:pPr algn="ctr"/>
            <a:endParaRPr lang="en-US" altLang="en-US"/>
          </a:p>
        </p:txBody>
      </p:sp>
      <p:sp>
        <p:nvSpPr>
          <p:cNvPr id="44068" name="Text Box 59" descr="Paper bag"/>
          <p:cNvSpPr txBox="1">
            <a:spLocks noChangeArrowheads="1"/>
          </p:cNvSpPr>
          <p:nvPr/>
        </p:nvSpPr>
        <p:spPr bwMode="auto">
          <a:xfrm>
            <a:off x="2971800" y="5791200"/>
            <a:ext cx="3048000" cy="517525"/>
          </a:xfrm>
          <a:prstGeom prst="rect">
            <a:avLst/>
          </a:prstGeom>
          <a:noFill/>
          <a:ln w="38100">
            <a:noFill/>
            <a:miter lim="800000"/>
            <a:headEnd/>
            <a:tailEnd/>
          </a:ln>
          <a:effectLst/>
        </p:spPr>
        <p:txBody>
          <a:bodyPr>
            <a:spAutoFit/>
          </a:bodyPr>
          <a:lstStyle/>
          <a:p>
            <a:pPr>
              <a:spcBef>
                <a:spcPct val="50000"/>
              </a:spcBef>
            </a:pPr>
            <a:r>
              <a:rPr lang="en-US" altLang="en-US" sz="1400" b="1"/>
              <a:t>When interaction is over, server loops to accept a new connection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Socket API</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Socket API</a:t>
            </a:r>
          </a:p>
          <a:p>
            <a:pPr lvl="1"/>
            <a:r>
              <a:rPr lang="en-US" dirty="0" smtClean="0"/>
              <a:t>Network programming interface</a:t>
            </a:r>
          </a:p>
          <a:p>
            <a:pPr lvl="1"/>
            <a:endParaRPr lang="en-US" dirty="0"/>
          </a:p>
        </p:txBody>
      </p:sp>
      <p:pic>
        <p:nvPicPr>
          <p:cNvPr id="5" name="Picture 4"/>
          <p:cNvPicPr>
            <a:picLocks noChangeAspect="1"/>
          </p:cNvPicPr>
          <p:nvPr/>
        </p:nvPicPr>
        <p:blipFill>
          <a:blip r:embed="rId2" cstate="print"/>
          <a:stretch>
            <a:fillRect/>
          </a:stretch>
        </p:blipFill>
        <p:spPr>
          <a:xfrm>
            <a:off x="2948721" y="2768009"/>
            <a:ext cx="1236114" cy="1236114"/>
          </a:xfrm>
          <a:prstGeom prst="rect">
            <a:avLst/>
          </a:prstGeom>
        </p:spPr>
      </p:pic>
      <p:pic>
        <p:nvPicPr>
          <p:cNvPr id="6" name="Picture 5"/>
          <p:cNvPicPr>
            <a:picLocks noChangeAspect="1"/>
          </p:cNvPicPr>
          <p:nvPr/>
        </p:nvPicPr>
        <p:blipFill>
          <a:blip r:embed="rId3" cstate="print"/>
          <a:stretch>
            <a:fillRect/>
          </a:stretch>
        </p:blipFill>
        <p:spPr>
          <a:xfrm>
            <a:off x="5969221" y="2768009"/>
            <a:ext cx="1152025" cy="1236114"/>
          </a:xfrm>
          <a:prstGeom prst="rect">
            <a:avLst/>
          </a:prstGeom>
        </p:spPr>
      </p:pic>
      <p:pic>
        <p:nvPicPr>
          <p:cNvPr id="8" name="Picture 7"/>
          <p:cNvPicPr>
            <a:picLocks noChangeAspect="1"/>
          </p:cNvPicPr>
          <p:nvPr/>
        </p:nvPicPr>
        <p:blipFill>
          <a:blip r:embed="rId4" cstate="print"/>
          <a:stretch>
            <a:fillRect/>
          </a:stretch>
        </p:blipFill>
        <p:spPr>
          <a:xfrm>
            <a:off x="4462814" y="2768009"/>
            <a:ext cx="1236114" cy="1236114"/>
          </a:xfrm>
          <a:prstGeom prst="rect">
            <a:avLst/>
          </a:prstGeom>
        </p:spPr>
      </p:pic>
      <p:cxnSp>
        <p:nvCxnSpPr>
          <p:cNvPr id="12" name="Straight Connector 11"/>
          <p:cNvCxnSpPr/>
          <p:nvPr/>
        </p:nvCxnSpPr>
        <p:spPr>
          <a:xfrm>
            <a:off x="277591" y="4324818"/>
            <a:ext cx="7084320" cy="1588"/>
          </a:xfrm>
          <a:prstGeom prst="line">
            <a:avLst/>
          </a:prstGeom>
          <a:ln w="889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7361911" y="3772408"/>
            <a:ext cx="1548721" cy="1323439"/>
          </a:xfrm>
          <a:prstGeom prst="rect">
            <a:avLst/>
          </a:prstGeom>
          <a:noFill/>
        </p:spPr>
        <p:txBody>
          <a:bodyPr wrap="none" rtlCol="0">
            <a:spAutoFit/>
          </a:bodyPr>
          <a:lstStyle/>
          <a:p>
            <a:r>
              <a:rPr lang="en-US" sz="4000" dirty="0" smtClean="0">
                <a:solidFill>
                  <a:srgbClr val="FF0000"/>
                </a:solidFill>
              </a:rPr>
              <a:t>Socket</a:t>
            </a:r>
          </a:p>
          <a:p>
            <a:r>
              <a:rPr lang="en-US" sz="4000" dirty="0" smtClean="0">
                <a:solidFill>
                  <a:srgbClr val="FF0000"/>
                </a:solidFill>
              </a:rPr>
              <a:t>API</a:t>
            </a:r>
            <a:endParaRPr lang="en-US" sz="4000" dirty="0">
              <a:solidFill>
                <a:srgbClr val="FF0000"/>
              </a:solidFill>
            </a:endParaRPr>
          </a:p>
        </p:txBody>
      </p:sp>
      <p:sp>
        <p:nvSpPr>
          <p:cNvPr id="15" name="Rounded Rectangle 14"/>
          <p:cNvSpPr/>
          <p:nvPr/>
        </p:nvSpPr>
        <p:spPr>
          <a:xfrm>
            <a:off x="3427788" y="4752123"/>
            <a:ext cx="1514093" cy="6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TCP</a:t>
            </a:r>
            <a:endParaRPr lang="en-US" sz="3600" dirty="0"/>
          </a:p>
        </p:txBody>
      </p:sp>
      <p:sp>
        <p:nvSpPr>
          <p:cNvPr id="16" name="Rounded Rectangle 15"/>
          <p:cNvSpPr/>
          <p:nvPr/>
        </p:nvSpPr>
        <p:spPr>
          <a:xfrm>
            <a:off x="5212174" y="4752124"/>
            <a:ext cx="1514093" cy="6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UDP</a:t>
            </a:r>
            <a:endParaRPr lang="en-US" sz="3600" dirty="0"/>
          </a:p>
        </p:txBody>
      </p:sp>
      <p:sp>
        <p:nvSpPr>
          <p:cNvPr id="17" name="Rounded Rectangle 16"/>
          <p:cNvSpPr/>
          <p:nvPr/>
        </p:nvSpPr>
        <p:spPr>
          <a:xfrm>
            <a:off x="4337234" y="5796526"/>
            <a:ext cx="1514093" cy="63738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smtClean="0"/>
              <a:t>IP</a:t>
            </a:r>
            <a:endParaRPr lang="en-US" sz="3600" dirty="0"/>
          </a:p>
        </p:txBody>
      </p:sp>
      <p:sp>
        <p:nvSpPr>
          <p:cNvPr id="19" name="TextBox 18"/>
          <p:cNvSpPr txBox="1"/>
          <p:nvPr/>
        </p:nvSpPr>
        <p:spPr>
          <a:xfrm>
            <a:off x="277591" y="3244334"/>
            <a:ext cx="1830123" cy="523220"/>
          </a:xfrm>
          <a:prstGeom prst="rect">
            <a:avLst/>
          </a:prstGeom>
          <a:noFill/>
        </p:spPr>
        <p:txBody>
          <a:bodyPr wrap="none" rtlCol="0">
            <a:spAutoFit/>
          </a:bodyPr>
          <a:lstStyle/>
          <a:p>
            <a:r>
              <a:rPr lang="en-US" sz="2800" dirty="0" smtClean="0"/>
              <a:t>Application</a:t>
            </a:r>
            <a:endParaRPr lang="en-US" sz="2800" dirty="0"/>
          </a:p>
        </p:txBody>
      </p:sp>
      <p:sp>
        <p:nvSpPr>
          <p:cNvPr id="20" name="TextBox 19"/>
          <p:cNvSpPr txBox="1"/>
          <p:nvPr/>
        </p:nvSpPr>
        <p:spPr>
          <a:xfrm>
            <a:off x="277591" y="4752123"/>
            <a:ext cx="1579754" cy="523220"/>
          </a:xfrm>
          <a:prstGeom prst="rect">
            <a:avLst/>
          </a:prstGeom>
          <a:noFill/>
        </p:spPr>
        <p:txBody>
          <a:bodyPr wrap="none" rtlCol="0">
            <a:spAutoFit/>
          </a:bodyPr>
          <a:lstStyle/>
          <a:p>
            <a:r>
              <a:rPr lang="en-US" sz="2800" dirty="0" smtClean="0"/>
              <a:t>Transport</a:t>
            </a:r>
            <a:endParaRPr lang="en-US" sz="2800" dirty="0"/>
          </a:p>
        </p:txBody>
      </p:sp>
      <p:sp>
        <p:nvSpPr>
          <p:cNvPr id="21" name="TextBox 20"/>
          <p:cNvSpPr txBox="1"/>
          <p:nvPr/>
        </p:nvSpPr>
        <p:spPr>
          <a:xfrm>
            <a:off x="277591" y="5796526"/>
            <a:ext cx="1444576" cy="523220"/>
          </a:xfrm>
          <a:prstGeom prst="rect">
            <a:avLst/>
          </a:prstGeom>
          <a:noFill/>
        </p:spPr>
        <p:txBody>
          <a:bodyPr wrap="none" rtlCol="0">
            <a:spAutoFit/>
          </a:bodyPr>
          <a:lstStyle/>
          <a:p>
            <a:r>
              <a:rPr lang="en-US" sz="2800" dirty="0" smtClean="0"/>
              <a:t>Network </a:t>
            </a:r>
            <a:endParaRPr lang="en-US" sz="2800" dirty="0"/>
          </a:p>
        </p:txBody>
      </p:sp>
      <p:cxnSp>
        <p:nvCxnSpPr>
          <p:cNvPr id="23" name="Straight Arrow Connector 22"/>
          <p:cNvCxnSpPr>
            <a:stCxn id="5" idx="2"/>
            <a:endCxn id="15" idx="0"/>
          </p:cNvCxnSpPr>
          <p:nvPr/>
        </p:nvCxnSpPr>
        <p:spPr>
          <a:xfrm rot="16200000" flipH="1">
            <a:off x="3501806" y="4069094"/>
            <a:ext cx="748000" cy="618057"/>
          </a:xfrm>
          <a:prstGeom prst="straightConnector1">
            <a:avLst/>
          </a:prstGeom>
          <a:ln w="508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0"/>
            <a:endCxn id="8" idx="2"/>
          </p:cNvCxnSpPr>
          <p:nvPr/>
        </p:nvCxnSpPr>
        <p:spPr>
          <a:xfrm rot="5400000" flipH="1" flipV="1">
            <a:off x="4258853" y="3930105"/>
            <a:ext cx="748000" cy="896036"/>
          </a:xfrm>
          <a:prstGeom prst="straightConnector1">
            <a:avLst/>
          </a:prstGeom>
          <a:ln w="508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6" idx="2"/>
            <a:endCxn id="16" idx="0"/>
          </p:cNvCxnSpPr>
          <p:nvPr/>
        </p:nvCxnSpPr>
        <p:spPr>
          <a:xfrm rot="5400000">
            <a:off x="5883228" y="4090117"/>
            <a:ext cx="748001" cy="576013"/>
          </a:xfrm>
          <a:prstGeom prst="straightConnector1">
            <a:avLst/>
          </a:prstGeom>
          <a:ln w="508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5" idx="2"/>
            <a:endCxn id="17" idx="0"/>
          </p:cNvCxnSpPr>
          <p:nvPr/>
        </p:nvCxnSpPr>
        <p:spPr>
          <a:xfrm rot="16200000" flipH="1">
            <a:off x="4436051" y="5138296"/>
            <a:ext cx="407014" cy="909446"/>
          </a:xfrm>
          <a:prstGeom prst="straightConnector1">
            <a:avLst/>
          </a:prstGeom>
          <a:ln w="508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6" idx="2"/>
            <a:endCxn id="17" idx="0"/>
          </p:cNvCxnSpPr>
          <p:nvPr/>
        </p:nvCxnSpPr>
        <p:spPr>
          <a:xfrm rot="5400000">
            <a:off x="5328245" y="5155549"/>
            <a:ext cx="407013" cy="874940"/>
          </a:xfrm>
          <a:prstGeom prst="straightConnector1">
            <a:avLst/>
          </a:prstGeom>
          <a:ln w="50800">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Connection-Oriented Server</a:t>
            </a:r>
          </a:p>
        </p:txBody>
      </p:sp>
      <p:sp>
        <p:nvSpPr>
          <p:cNvPr id="50179" name="Rectangle 3"/>
          <p:cNvSpPr>
            <a:spLocks noGrp="1" noChangeArrowheads="1"/>
          </p:cNvSpPr>
          <p:nvPr>
            <p:ph idx="1"/>
          </p:nvPr>
        </p:nvSpPr>
        <p:spPr>
          <a:xfrm>
            <a:off x="838200" y="1431925"/>
            <a:ext cx="7924800" cy="5049838"/>
          </a:xfrm>
        </p:spPr>
        <p:txBody>
          <a:bodyPr/>
          <a:lstStyle/>
          <a:p>
            <a:pPr marL="0" indent="0" eaLnBrk="1" hangingPunct="1">
              <a:lnSpc>
                <a:spcPct val="90000"/>
              </a:lnSpc>
              <a:spcBef>
                <a:spcPct val="0"/>
              </a:spcBef>
              <a:buFontTx/>
              <a:buNone/>
            </a:pPr>
            <a:r>
              <a:rPr lang="en-US" altLang="en-US" sz="2400" b="1" smtClean="0">
                <a:latin typeface="Courier New" pitchFamily="49" charset="0"/>
              </a:rPr>
              <a:t>from socket import socket, AF_INET, SOCK_STREAM</a:t>
            </a:r>
          </a:p>
          <a:p>
            <a:pPr marL="0" indent="0" eaLnBrk="1" hangingPunct="1">
              <a:lnSpc>
                <a:spcPct val="90000"/>
              </a:lnSpc>
              <a:spcBef>
                <a:spcPct val="0"/>
              </a:spcBef>
              <a:buFontTx/>
              <a:buNone/>
            </a:pPr>
            <a:r>
              <a:rPr lang="en-US" altLang="en-US" sz="2400" b="1" smtClean="0">
                <a:latin typeface="Courier New" pitchFamily="49" charset="0"/>
              </a:rPr>
              <a:t>s = socket(AF_INET, SOCK_STREAM)</a:t>
            </a:r>
          </a:p>
          <a:p>
            <a:pPr marL="0" indent="0" eaLnBrk="1" hangingPunct="1">
              <a:lnSpc>
                <a:spcPct val="90000"/>
              </a:lnSpc>
              <a:spcBef>
                <a:spcPct val="0"/>
              </a:spcBef>
              <a:buFontTx/>
              <a:buNone/>
            </a:pPr>
            <a:r>
              <a:rPr lang="en-US" altLang="en-US" sz="2400" b="1" smtClean="0">
                <a:latin typeface="Courier New" pitchFamily="49" charset="0"/>
              </a:rPr>
              <a:t>s.bind(('127.0.0.1', 9999))</a:t>
            </a:r>
          </a:p>
          <a:p>
            <a:pPr marL="0" indent="0" eaLnBrk="1" hangingPunct="1">
              <a:lnSpc>
                <a:spcPct val="90000"/>
              </a:lnSpc>
              <a:spcBef>
                <a:spcPct val="0"/>
              </a:spcBef>
              <a:buFontTx/>
              <a:buNone/>
            </a:pPr>
            <a:r>
              <a:rPr lang="en-US" altLang="en-US" sz="2400" b="1" smtClean="0">
                <a:latin typeface="Courier New" pitchFamily="49" charset="0"/>
              </a:rPr>
              <a:t>s.listen(5) # max queued connections</a:t>
            </a:r>
          </a:p>
          <a:p>
            <a:pPr marL="0" indent="0" eaLnBrk="1" hangingPunct="1">
              <a:lnSpc>
                <a:spcPct val="90000"/>
              </a:lnSpc>
              <a:spcBef>
                <a:spcPct val="0"/>
              </a:spcBef>
              <a:buFontTx/>
              <a:buNone/>
            </a:pPr>
            <a:r>
              <a:rPr lang="en-US" altLang="en-US" sz="2400" b="1" smtClean="0">
                <a:latin typeface="Courier New" pitchFamily="49" charset="0"/>
              </a:rPr>
              <a:t>while True:</a:t>
            </a:r>
          </a:p>
          <a:p>
            <a:pPr marL="0" indent="0" eaLnBrk="1" hangingPunct="1">
              <a:lnSpc>
                <a:spcPct val="90000"/>
              </a:lnSpc>
              <a:spcBef>
                <a:spcPct val="0"/>
              </a:spcBef>
              <a:buFontTx/>
              <a:buNone/>
            </a:pPr>
            <a:r>
              <a:rPr lang="en-US" altLang="en-US" sz="2400" b="1" smtClean="0">
                <a:latin typeface="Courier New" pitchFamily="49" charset="0"/>
              </a:rPr>
              <a:t>    sock, addr = s.accept()</a:t>
            </a:r>
            <a:br>
              <a:rPr lang="en-US" altLang="en-US" sz="2400" b="1" smtClean="0">
                <a:latin typeface="Courier New" pitchFamily="49" charset="0"/>
              </a:rPr>
            </a:br>
            <a:r>
              <a:rPr lang="en-US" altLang="en-US" sz="2400" b="1" smtClean="0">
                <a:latin typeface="Courier New" pitchFamily="49" charset="0"/>
              </a:rPr>
              <a:t>    # use socket </a:t>
            </a:r>
            <a:r>
              <a:rPr lang="en-US" altLang="en-US" sz="2400" b="1" i="1" smtClean="0">
                <a:latin typeface="Courier New" pitchFamily="49" charset="0"/>
              </a:rPr>
              <a:t>sock</a:t>
            </a:r>
            <a:r>
              <a:rPr lang="en-US" altLang="en-US" sz="2400" b="1" smtClean="0">
                <a:latin typeface="Courier New" pitchFamily="49" charset="0"/>
              </a:rPr>
              <a:t> to communicate</a:t>
            </a:r>
            <a:br>
              <a:rPr lang="en-US" altLang="en-US" sz="2400" b="1" smtClean="0">
                <a:latin typeface="Courier New" pitchFamily="49" charset="0"/>
              </a:rPr>
            </a:br>
            <a:r>
              <a:rPr lang="en-US" altLang="en-US" sz="2400" b="1" smtClean="0">
                <a:latin typeface="Courier New" pitchFamily="49" charset="0"/>
              </a:rPr>
              <a:t>    # with client process</a:t>
            </a:r>
            <a:br>
              <a:rPr lang="en-US" altLang="en-US" sz="2400" b="1" smtClean="0">
                <a:latin typeface="Courier New" pitchFamily="49" charset="0"/>
              </a:rPr>
            </a:br>
            <a:endParaRPr lang="en-US" altLang="en-US" sz="2400" b="1" smtClean="0">
              <a:latin typeface="Courier New" pitchFamily="49" charset="0"/>
            </a:endParaRPr>
          </a:p>
          <a:p>
            <a:pPr marL="0" indent="0" eaLnBrk="1" hangingPunct="1">
              <a:lnSpc>
                <a:spcPct val="90000"/>
              </a:lnSpc>
            </a:pPr>
            <a:r>
              <a:rPr lang="en-US" altLang="en-US" smtClean="0">
                <a:latin typeface="Arial Unicode MS" pitchFamily="34" charset="-128"/>
              </a:rPr>
              <a:t>  Client connection creates new socket</a:t>
            </a:r>
          </a:p>
          <a:p>
            <a:pPr lvl="1" indent="-396875" eaLnBrk="1" hangingPunct="1">
              <a:lnSpc>
                <a:spcPct val="90000"/>
              </a:lnSpc>
            </a:pPr>
            <a:r>
              <a:rPr lang="en-US" altLang="en-US" smtClean="0">
                <a:latin typeface="Arial Unicode MS" pitchFamily="34" charset="-128"/>
              </a:rPr>
              <a:t>Returned with address by </a:t>
            </a:r>
            <a:r>
              <a:rPr lang="en-US" altLang="en-US" b="1" i="1" smtClean="0">
                <a:latin typeface="Courier New" pitchFamily="49" charset="0"/>
              </a:rPr>
              <a:t>accept()</a:t>
            </a:r>
            <a:endParaRPr lang="en-US" altLang="en-US" smtClean="0">
              <a:latin typeface="Courier New" pitchFamily="49" charset="0"/>
            </a:endParaRPr>
          </a:p>
          <a:p>
            <a:pPr marL="0" indent="0" eaLnBrk="1" hangingPunct="1">
              <a:lnSpc>
                <a:spcPct val="90000"/>
              </a:lnSpc>
            </a:pPr>
            <a:r>
              <a:rPr lang="en-US" altLang="en-US" smtClean="0">
                <a:latin typeface="Arial Unicode MS" pitchFamily="34" charset="-128"/>
              </a:rPr>
              <a:t>  Server handles one client at a time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animEffect transition="in" filter="randombar(horizontal)">
                                      <p:cBhvr>
                                        <p:cTn id="7" dur="500"/>
                                        <p:tgtEl>
                                          <p:spTgt spid="50179">
                                            <p:txEl>
                                              <p:pRg st="4" end="4"/>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0179">
                                            <p:txEl>
                                              <p:pRg st="5" end="5"/>
                                            </p:txEl>
                                          </p:spTgt>
                                        </p:tgtEl>
                                        <p:attrNameLst>
                                          <p:attrName>style.visibility</p:attrName>
                                        </p:attrNameLst>
                                      </p:cBhvr>
                                      <p:to>
                                        <p:strVal val="visible"/>
                                      </p:to>
                                    </p:set>
                                    <p:animEffect transition="in" filter="randombar(horizontal)">
                                      <p:cBhvr>
                                        <p:cTn id="10" dur="500"/>
                                        <p:tgtEl>
                                          <p:spTgt spid="50179">
                                            <p:txEl>
                                              <p:pRg st="5" end="5"/>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0179">
                                            <p:txEl>
                                              <p:pRg st="6" end="6"/>
                                            </p:txEl>
                                          </p:spTgt>
                                        </p:tgtEl>
                                        <p:attrNameLst>
                                          <p:attrName>style.visibility</p:attrName>
                                        </p:attrNameLst>
                                      </p:cBhvr>
                                      <p:to>
                                        <p:strVal val="visible"/>
                                      </p:to>
                                    </p:set>
                                    <p:animEffect transition="in" filter="randombar(horizontal)">
                                      <p:cBhvr>
                                        <p:cTn id="13" dur="500"/>
                                        <p:tgtEl>
                                          <p:spTgt spid="50179">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0179">
                                            <p:txEl>
                                              <p:pRg st="7" end="7"/>
                                            </p:txEl>
                                          </p:spTgt>
                                        </p:tgtEl>
                                        <p:attrNameLst>
                                          <p:attrName>style.visibility</p:attrName>
                                        </p:attrNameLst>
                                      </p:cBhvr>
                                      <p:to>
                                        <p:strVal val="visible"/>
                                      </p:to>
                                    </p:set>
                                    <p:animEffect transition="in" filter="randombar(horizontal)">
                                      <p:cBhvr>
                                        <p:cTn id="16" dur="500"/>
                                        <p:tgtEl>
                                          <p:spTgt spid="50179">
                                            <p:txEl>
                                              <p:pRg st="7" end="7"/>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0179">
                                            <p:txEl>
                                              <p:pRg st="8" end="8"/>
                                            </p:txEl>
                                          </p:spTgt>
                                        </p:tgtEl>
                                        <p:attrNameLst>
                                          <p:attrName>style.visibility</p:attrName>
                                        </p:attrNameLst>
                                      </p:cBhvr>
                                      <p:to>
                                        <p:strVal val="visible"/>
                                      </p:to>
                                    </p:set>
                                    <p:animEffect transition="in" filter="randombar(horizontal)">
                                      <p:cBhvr>
                                        <p:cTn id="19" dur="500"/>
                                        <p:tgtEl>
                                          <p:spTgt spid="50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Connection-Oriented Client</a:t>
            </a:r>
          </a:p>
        </p:txBody>
      </p:sp>
      <p:sp>
        <p:nvSpPr>
          <p:cNvPr id="48131" name="Rectangle 3"/>
          <p:cNvSpPr>
            <a:spLocks noGrp="1" noChangeArrowheads="1"/>
          </p:cNvSpPr>
          <p:nvPr>
            <p:ph idx="1"/>
          </p:nvPr>
        </p:nvSpPr>
        <p:spPr>
          <a:xfrm>
            <a:off x="914400" y="1431925"/>
            <a:ext cx="7848600" cy="4222750"/>
          </a:xfrm>
        </p:spPr>
        <p:txBody>
          <a:bodyPr>
            <a:normAutofit fontScale="92500" lnSpcReduction="10000"/>
          </a:bodyPr>
          <a:lstStyle/>
          <a:p>
            <a:pPr eaLnBrk="1" hangingPunct="1">
              <a:spcBef>
                <a:spcPct val="0"/>
              </a:spcBef>
              <a:buFont typeface="Arial" pitchFamily="34" charset="0"/>
              <a:buNone/>
            </a:pPr>
            <a:r>
              <a:rPr lang="en-US" altLang="en-US" sz="2400" b="1" smtClean="0">
                <a:latin typeface="Courier New" pitchFamily="49" charset="0"/>
              </a:rPr>
              <a:t>from socket import socket, AF_INET, SOCK_STREAM</a:t>
            </a:r>
          </a:p>
          <a:p>
            <a:pPr eaLnBrk="1" hangingPunct="1">
              <a:spcBef>
                <a:spcPct val="0"/>
              </a:spcBef>
              <a:buFont typeface="Arial" pitchFamily="34" charset="0"/>
              <a:buNone/>
            </a:pPr>
            <a:r>
              <a:rPr lang="en-US" altLang="en-US" sz="2400" b="1" smtClean="0">
                <a:latin typeface="Courier New" pitchFamily="49" charset="0"/>
              </a:rPr>
              <a:t>(SERVER, PORT) = ('127.0.0.1', 9999)</a:t>
            </a:r>
          </a:p>
          <a:p>
            <a:pPr eaLnBrk="1" hangingPunct="1">
              <a:spcBef>
                <a:spcPct val="0"/>
              </a:spcBef>
              <a:buFontTx/>
              <a:buNone/>
            </a:pPr>
            <a:r>
              <a:rPr lang="en-US" altLang="en-US" sz="2400" b="1" smtClean="0">
                <a:latin typeface="Courier New" pitchFamily="49" charset="0"/>
              </a:rPr>
              <a:t>s = socket(AF_INET, SOCK_STREAM)</a:t>
            </a:r>
          </a:p>
          <a:p>
            <a:pPr eaLnBrk="1" hangingPunct="1">
              <a:spcBef>
                <a:spcPct val="0"/>
              </a:spcBef>
              <a:buFontTx/>
              <a:buNone/>
            </a:pPr>
            <a:r>
              <a:rPr lang="en-US" altLang="en-US" sz="2400" b="1" smtClean="0">
                <a:latin typeface="Courier New" pitchFamily="49" charset="0"/>
              </a:rPr>
              <a:t>s.connect((SERVER, PORT))</a:t>
            </a:r>
          </a:p>
          <a:p>
            <a:pPr eaLnBrk="1" hangingPunct="1">
              <a:spcBef>
                <a:spcPct val="0"/>
              </a:spcBef>
              <a:buFontTx/>
              <a:buNone/>
            </a:pPr>
            <a:r>
              <a:rPr lang="en-US" altLang="en-US" sz="2400" b="1" smtClean="0">
                <a:latin typeface="Courier New" pitchFamily="49" charset="0"/>
              </a:rPr>
              <a:t>s.send('Hello, world')</a:t>
            </a:r>
          </a:p>
          <a:p>
            <a:pPr eaLnBrk="1" hangingPunct="1">
              <a:spcBef>
                <a:spcPct val="0"/>
              </a:spcBef>
              <a:buFontTx/>
              <a:buNone/>
            </a:pPr>
            <a:r>
              <a:rPr lang="en-US" altLang="en-US" sz="2400" b="1" smtClean="0">
                <a:latin typeface="Courier New" pitchFamily="49" charset="0"/>
              </a:rPr>
              <a:t>data = s.recv(1024)</a:t>
            </a:r>
          </a:p>
          <a:p>
            <a:pPr eaLnBrk="1" hangingPunct="1">
              <a:spcBef>
                <a:spcPct val="0"/>
              </a:spcBef>
              <a:buFontTx/>
              <a:buNone/>
            </a:pPr>
            <a:r>
              <a:rPr lang="en-US" altLang="en-US" sz="2400" b="1" smtClean="0">
                <a:latin typeface="Courier New" pitchFamily="49" charset="0"/>
              </a:rPr>
              <a:t>s.close()</a:t>
            </a:r>
          </a:p>
          <a:p>
            <a:pPr eaLnBrk="1" hangingPunct="1">
              <a:spcBef>
                <a:spcPct val="0"/>
              </a:spcBef>
              <a:buFontTx/>
              <a:buNone/>
            </a:pPr>
            <a:r>
              <a:rPr lang="en-US" altLang="en-US" sz="2400" b="1" smtClean="0">
                <a:latin typeface="Courier New" pitchFamily="49" charset="0"/>
              </a:rPr>
              <a:t>print 'Received', data</a:t>
            </a:r>
          </a:p>
          <a:p>
            <a:pPr eaLnBrk="1" hangingPunct="1">
              <a:spcBef>
                <a:spcPct val="0"/>
              </a:spcBef>
              <a:buFontTx/>
              <a:buNone/>
            </a:pPr>
            <a:endParaRPr lang="en-US" altLang="en-US" sz="1600" b="1" smtClean="0">
              <a:latin typeface="Courier New" pitchFamily="49" charset="0"/>
            </a:endParaRPr>
          </a:p>
          <a:p>
            <a:pPr eaLnBrk="1" hangingPunct="1">
              <a:spcBef>
                <a:spcPct val="0"/>
              </a:spcBef>
              <a:buFontTx/>
              <a:buNone/>
            </a:pPr>
            <a:r>
              <a:rPr lang="en-US" altLang="en-US" smtClean="0"/>
              <a:t>This is a simple example	</a:t>
            </a:r>
          </a:p>
          <a:p>
            <a:pPr lvl="1" eaLnBrk="1" hangingPunct="1">
              <a:spcBef>
                <a:spcPct val="0"/>
              </a:spcBef>
            </a:pPr>
            <a:r>
              <a:rPr lang="en-US" altLang="en-US" smtClean="0"/>
              <a:t>Sends message, receives response</a:t>
            </a:r>
          </a:p>
          <a:p>
            <a:pPr lvl="1" eaLnBrk="1" hangingPunct="1">
              <a:spcBef>
                <a:spcPct val="0"/>
              </a:spcBef>
            </a:pPr>
            <a:r>
              <a:rPr lang="en-US" altLang="en-US" smtClean="0"/>
              <a:t>Server receives 0 bytes after </a:t>
            </a:r>
            <a:r>
              <a:rPr lang="en-US" altLang="en-US" b="1" i="1" smtClean="0">
                <a:latin typeface="Courier New" pitchFamily="49" charset="0"/>
              </a:rPr>
              <a:t>close()</a:t>
            </a:r>
            <a:endParaRPr lang="en-US" altLang="en-US" smtClean="0">
              <a:latin typeface="Courier New" pitchFamily="49" charset="0"/>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Some socket Utility Functions</a:t>
            </a:r>
          </a:p>
        </p:txBody>
      </p:sp>
      <p:sp>
        <p:nvSpPr>
          <p:cNvPr id="54275" name="Rectangle 5"/>
          <p:cNvSpPr>
            <a:spLocks noGrp="1" noChangeArrowheads="1"/>
          </p:cNvSpPr>
          <p:nvPr>
            <p:ph idx="1"/>
          </p:nvPr>
        </p:nvSpPr>
        <p:spPr>
          <a:xfrm>
            <a:off x="609600" y="1447800"/>
            <a:ext cx="7772400" cy="3298825"/>
          </a:xfrm>
        </p:spPr>
        <p:txBody>
          <a:bodyPr>
            <a:normAutofit fontScale="92500" lnSpcReduction="10000"/>
          </a:bodyPr>
          <a:lstStyle/>
          <a:p>
            <a:pPr eaLnBrk="1" hangingPunct="1">
              <a:spcBef>
                <a:spcPts val="1200"/>
              </a:spcBef>
            </a:pPr>
            <a:r>
              <a:rPr lang="en-US" altLang="en-US" sz="2400" b="1" smtClean="0">
                <a:latin typeface="Courier New" pitchFamily="49" charset="0"/>
              </a:rPr>
              <a:t>htonl(i), htons(i)</a:t>
            </a:r>
          </a:p>
          <a:p>
            <a:pPr lvl="1" eaLnBrk="1" hangingPunct="1">
              <a:spcBef>
                <a:spcPts val="1200"/>
              </a:spcBef>
            </a:pPr>
            <a:r>
              <a:rPr lang="en-US" altLang="en-US" smtClean="0"/>
              <a:t>32-bit or 16-bit integer to network format</a:t>
            </a:r>
          </a:p>
          <a:p>
            <a:pPr eaLnBrk="1" hangingPunct="1">
              <a:spcBef>
                <a:spcPts val="1200"/>
              </a:spcBef>
            </a:pPr>
            <a:r>
              <a:rPr lang="en-US" altLang="en-US" sz="2400" b="1" smtClean="0">
                <a:latin typeface="Courier New" pitchFamily="49" charset="0"/>
              </a:rPr>
              <a:t>ntohl(i), ntohs(i)</a:t>
            </a:r>
          </a:p>
          <a:p>
            <a:pPr lvl="1" eaLnBrk="1" hangingPunct="1">
              <a:spcBef>
                <a:spcPts val="1200"/>
              </a:spcBef>
            </a:pPr>
            <a:r>
              <a:rPr lang="en-US" altLang="en-US" smtClean="0"/>
              <a:t>32-bit or 16-bit integer to host format</a:t>
            </a:r>
          </a:p>
          <a:p>
            <a:pPr eaLnBrk="1" hangingPunct="1">
              <a:spcBef>
                <a:spcPts val="1200"/>
              </a:spcBef>
            </a:pPr>
            <a:r>
              <a:rPr lang="en-US" altLang="en-US" sz="2400" b="1" smtClean="0">
                <a:latin typeface="Courier New" pitchFamily="49" charset="0"/>
              </a:rPr>
              <a:t>inet_aton(ipstr), inet_ntoa(packed)</a:t>
            </a:r>
          </a:p>
          <a:p>
            <a:pPr lvl="1" eaLnBrk="1" hangingPunct="1">
              <a:spcBef>
                <a:spcPts val="1200"/>
              </a:spcBef>
            </a:pPr>
            <a:r>
              <a:rPr lang="en-US" altLang="en-US" smtClean="0"/>
              <a:t>Convert addresses between regular strings and 4-byte packed strings</a:t>
            </a:r>
          </a:p>
        </p:txBody>
      </p:sp>
      <p:sp>
        <p:nvSpPr>
          <p:cNvPr id="50180" name="Rectangle 22"/>
          <p:cNvSpPr>
            <a:spLocks noChangeArrowheads="1"/>
          </p:cNvSpPr>
          <p:nvPr/>
        </p:nvSpPr>
        <p:spPr bwMode="auto">
          <a:xfrm>
            <a:off x="5257800" y="5257800"/>
            <a:ext cx="3657600" cy="1371600"/>
          </a:xfrm>
          <a:prstGeom prst="rect">
            <a:avLst/>
          </a:prstGeom>
          <a:solidFill>
            <a:schemeClr val="accent2"/>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50181" name="Rectangle 20"/>
          <p:cNvSpPr>
            <a:spLocks noChangeArrowheads="1"/>
          </p:cNvSpPr>
          <p:nvPr/>
        </p:nvSpPr>
        <p:spPr bwMode="auto">
          <a:xfrm>
            <a:off x="228600" y="5334000"/>
            <a:ext cx="3886200" cy="1371600"/>
          </a:xfrm>
          <a:prstGeom prst="rect">
            <a:avLst/>
          </a:prstGeom>
          <a:solidFill>
            <a:schemeClr val="accent2"/>
          </a:solidFill>
          <a:ln w="31750">
            <a:solidFill>
              <a:schemeClr val="tx1"/>
            </a:solidFill>
            <a:miter lim="800000"/>
            <a:headEnd/>
            <a:tailEnd/>
          </a:ln>
          <a:effectLst/>
        </p:spPr>
        <p:txBody>
          <a:bodyPr anchor="ctr">
            <a:spAutoFit/>
          </a:bodyPr>
          <a:lstStyle/>
          <a:p>
            <a:endParaRPr lang="en-US" altLang="en-US">
              <a:latin typeface="Comic Sans MS" pitchFamily="66" charset="0"/>
            </a:endParaRPr>
          </a:p>
        </p:txBody>
      </p:sp>
      <p:sp>
        <p:nvSpPr>
          <p:cNvPr id="50182" name="Text Box 6"/>
          <p:cNvSpPr txBox="1">
            <a:spLocks noChangeArrowheads="1"/>
          </p:cNvSpPr>
          <p:nvPr/>
        </p:nvSpPr>
        <p:spPr bwMode="auto">
          <a:xfrm>
            <a:off x="381000" y="5638800"/>
            <a:ext cx="1905000" cy="366713"/>
          </a:xfrm>
          <a:prstGeom prst="rect">
            <a:avLst/>
          </a:prstGeom>
          <a:noFill/>
          <a:ln w="31750">
            <a:noFill/>
            <a:miter lim="800000"/>
            <a:headEnd/>
            <a:tailEnd/>
          </a:ln>
          <a:effectLst/>
        </p:spPr>
        <p:txBody>
          <a:bodyPr anchorCtr="1">
            <a:spAutoFit/>
          </a:bodyPr>
          <a:lstStyle/>
          <a:p>
            <a:pPr>
              <a:spcBef>
                <a:spcPct val="50000"/>
              </a:spcBef>
            </a:pPr>
            <a:r>
              <a:rPr lang="en-US" altLang="en-US" sz="1800">
                <a:latin typeface="Comic Sans MS" pitchFamily="66" charset="0"/>
              </a:rPr>
              <a:t>128.119.40.12</a:t>
            </a:r>
          </a:p>
        </p:txBody>
      </p:sp>
      <p:grpSp>
        <p:nvGrpSpPr>
          <p:cNvPr id="2" name="Group 13"/>
          <p:cNvGrpSpPr>
            <a:grpSpLocks/>
          </p:cNvGrpSpPr>
          <p:nvPr/>
        </p:nvGrpSpPr>
        <p:grpSpPr bwMode="auto">
          <a:xfrm>
            <a:off x="1447800" y="6248400"/>
            <a:ext cx="2438400" cy="398463"/>
            <a:chOff x="1392" y="3936"/>
            <a:chExt cx="1536" cy="251"/>
          </a:xfrm>
        </p:grpSpPr>
        <p:sp>
          <p:nvSpPr>
            <p:cNvPr id="50194" name="Text Box 8"/>
            <p:cNvSpPr txBox="1">
              <a:spLocks noChangeArrowheads="1"/>
            </p:cNvSpPr>
            <p:nvPr/>
          </p:nvSpPr>
          <p:spPr bwMode="auto">
            <a:xfrm>
              <a:off x="1392"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128</a:t>
              </a:r>
            </a:p>
          </p:txBody>
        </p:sp>
        <p:sp>
          <p:nvSpPr>
            <p:cNvPr id="50195" name="Text Box 9"/>
            <p:cNvSpPr txBox="1">
              <a:spLocks noChangeArrowheads="1"/>
            </p:cNvSpPr>
            <p:nvPr/>
          </p:nvSpPr>
          <p:spPr bwMode="auto">
            <a:xfrm>
              <a:off x="1776"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119</a:t>
              </a:r>
            </a:p>
          </p:txBody>
        </p:sp>
        <p:sp>
          <p:nvSpPr>
            <p:cNvPr id="50196" name="Text Box 10"/>
            <p:cNvSpPr txBox="1">
              <a:spLocks noChangeArrowheads="1"/>
            </p:cNvSpPr>
            <p:nvPr/>
          </p:nvSpPr>
          <p:spPr bwMode="auto">
            <a:xfrm>
              <a:off x="2160"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40</a:t>
              </a:r>
            </a:p>
          </p:txBody>
        </p:sp>
        <p:sp>
          <p:nvSpPr>
            <p:cNvPr id="50197" name="Text Box 11"/>
            <p:cNvSpPr txBox="1">
              <a:spLocks noChangeArrowheads="1"/>
            </p:cNvSpPr>
            <p:nvPr/>
          </p:nvSpPr>
          <p:spPr bwMode="auto">
            <a:xfrm>
              <a:off x="2544"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12</a:t>
              </a:r>
            </a:p>
          </p:txBody>
        </p:sp>
      </p:grpSp>
      <p:sp>
        <p:nvSpPr>
          <p:cNvPr id="13" name="Text Box 12"/>
          <p:cNvSpPr txBox="1">
            <a:spLocks noChangeArrowheads="1"/>
          </p:cNvSpPr>
          <p:nvPr/>
        </p:nvSpPr>
        <p:spPr bwMode="auto">
          <a:xfrm>
            <a:off x="7010400" y="5486400"/>
            <a:ext cx="1905000" cy="366713"/>
          </a:xfrm>
          <a:prstGeom prst="rect">
            <a:avLst/>
          </a:prstGeom>
          <a:noFill/>
          <a:ln w="31750">
            <a:noFill/>
            <a:miter lim="800000"/>
            <a:headEnd/>
            <a:tailEnd/>
          </a:ln>
          <a:effectLst/>
        </p:spPr>
        <p:txBody>
          <a:bodyPr anchorCtr="1">
            <a:spAutoFit/>
          </a:bodyPr>
          <a:lstStyle/>
          <a:p>
            <a:pPr>
              <a:spcBef>
                <a:spcPct val="50000"/>
              </a:spcBef>
            </a:pPr>
            <a:r>
              <a:rPr lang="en-US" altLang="en-US" sz="1800">
                <a:latin typeface="Comic Sans MS" pitchFamily="66" charset="0"/>
              </a:rPr>
              <a:t>12.40.119.128</a:t>
            </a:r>
          </a:p>
        </p:txBody>
      </p:sp>
      <p:grpSp>
        <p:nvGrpSpPr>
          <p:cNvPr id="3" name="Group 14"/>
          <p:cNvGrpSpPr>
            <a:grpSpLocks/>
          </p:cNvGrpSpPr>
          <p:nvPr/>
        </p:nvGrpSpPr>
        <p:grpSpPr bwMode="auto">
          <a:xfrm>
            <a:off x="5486400" y="6172200"/>
            <a:ext cx="2438400" cy="398463"/>
            <a:chOff x="1392" y="3936"/>
            <a:chExt cx="1536" cy="251"/>
          </a:xfrm>
        </p:grpSpPr>
        <p:sp>
          <p:nvSpPr>
            <p:cNvPr id="50190" name="Text Box 15"/>
            <p:cNvSpPr txBox="1">
              <a:spLocks noChangeArrowheads="1"/>
            </p:cNvSpPr>
            <p:nvPr/>
          </p:nvSpPr>
          <p:spPr bwMode="auto">
            <a:xfrm>
              <a:off x="1392"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128</a:t>
              </a:r>
            </a:p>
          </p:txBody>
        </p:sp>
        <p:sp>
          <p:nvSpPr>
            <p:cNvPr id="50191" name="Text Box 16"/>
            <p:cNvSpPr txBox="1">
              <a:spLocks noChangeArrowheads="1"/>
            </p:cNvSpPr>
            <p:nvPr/>
          </p:nvSpPr>
          <p:spPr bwMode="auto">
            <a:xfrm>
              <a:off x="1776"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119</a:t>
              </a:r>
            </a:p>
          </p:txBody>
        </p:sp>
        <p:sp>
          <p:nvSpPr>
            <p:cNvPr id="50192" name="Text Box 17"/>
            <p:cNvSpPr txBox="1">
              <a:spLocks noChangeArrowheads="1"/>
            </p:cNvSpPr>
            <p:nvPr/>
          </p:nvSpPr>
          <p:spPr bwMode="auto">
            <a:xfrm>
              <a:off x="2160"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40</a:t>
              </a:r>
            </a:p>
          </p:txBody>
        </p:sp>
        <p:sp>
          <p:nvSpPr>
            <p:cNvPr id="50193" name="Text Box 18"/>
            <p:cNvSpPr txBox="1">
              <a:spLocks noChangeArrowheads="1"/>
            </p:cNvSpPr>
            <p:nvPr/>
          </p:nvSpPr>
          <p:spPr bwMode="auto">
            <a:xfrm>
              <a:off x="2544" y="3936"/>
              <a:ext cx="384" cy="251"/>
            </a:xfrm>
            <a:prstGeom prst="rect">
              <a:avLst/>
            </a:prstGeom>
            <a:solidFill>
              <a:srgbClr val="FFFF00"/>
            </a:solidFill>
            <a:ln w="31750">
              <a:solidFill>
                <a:schemeClr val="tx1"/>
              </a:solidFill>
              <a:miter lim="800000"/>
              <a:headEnd/>
              <a:tailEnd/>
            </a:ln>
            <a:effectLst/>
          </p:spPr>
          <p:txBody>
            <a:bodyPr anchorCtr="1">
              <a:spAutoFit/>
            </a:bodyPr>
            <a:lstStyle/>
            <a:p>
              <a:pPr>
                <a:spcBef>
                  <a:spcPct val="50000"/>
                </a:spcBef>
              </a:pPr>
              <a:r>
                <a:rPr lang="en-US" altLang="en-US" sz="1800">
                  <a:latin typeface="Comic Sans MS" pitchFamily="66" charset="0"/>
                </a:rPr>
                <a:t>12</a:t>
              </a:r>
            </a:p>
          </p:txBody>
        </p:sp>
      </p:grpSp>
      <p:sp>
        <p:nvSpPr>
          <p:cNvPr id="50186" name="Text Box 21"/>
          <p:cNvSpPr txBox="1">
            <a:spLocks noChangeArrowheads="1"/>
          </p:cNvSpPr>
          <p:nvPr/>
        </p:nvSpPr>
        <p:spPr bwMode="auto">
          <a:xfrm>
            <a:off x="2416175" y="5183188"/>
            <a:ext cx="1698625" cy="838200"/>
          </a:xfrm>
          <a:prstGeom prst="rect">
            <a:avLst/>
          </a:prstGeom>
          <a:solidFill>
            <a:schemeClr val="bg1"/>
          </a:solidFill>
          <a:ln w="15875">
            <a:solidFill>
              <a:schemeClr val="tx1"/>
            </a:solidFill>
            <a:miter lim="800000"/>
            <a:headEnd/>
            <a:tailEnd/>
          </a:ln>
          <a:effectLst/>
        </p:spPr>
        <p:txBody>
          <a:bodyPr wrap="none" anchorCtr="1">
            <a:spAutoFit/>
          </a:bodyPr>
          <a:lstStyle/>
          <a:p>
            <a:r>
              <a:rPr lang="en-US" altLang="en-US">
                <a:latin typeface="Comic Sans MS" pitchFamily="66" charset="0"/>
              </a:rPr>
              <a:t>Big-Endian</a:t>
            </a:r>
          </a:p>
          <a:p>
            <a:r>
              <a:rPr lang="en-US" altLang="en-US">
                <a:latin typeface="Comic Sans MS" pitchFamily="66" charset="0"/>
              </a:rPr>
              <a:t>machine</a:t>
            </a:r>
          </a:p>
        </p:txBody>
      </p:sp>
      <p:sp>
        <p:nvSpPr>
          <p:cNvPr id="50187" name="Text Box 23"/>
          <p:cNvSpPr txBox="1">
            <a:spLocks noChangeArrowheads="1"/>
          </p:cNvSpPr>
          <p:nvPr/>
        </p:nvSpPr>
        <p:spPr bwMode="auto">
          <a:xfrm>
            <a:off x="4778375" y="5181600"/>
            <a:ext cx="2049463" cy="838200"/>
          </a:xfrm>
          <a:prstGeom prst="rect">
            <a:avLst/>
          </a:prstGeom>
          <a:solidFill>
            <a:schemeClr val="bg1"/>
          </a:solidFill>
          <a:ln w="15875">
            <a:solidFill>
              <a:schemeClr val="tx1"/>
            </a:solidFill>
            <a:miter lim="800000"/>
            <a:headEnd/>
            <a:tailEnd/>
          </a:ln>
          <a:effectLst/>
        </p:spPr>
        <p:txBody>
          <a:bodyPr wrap="none" anchorCtr="1">
            <a:spAutoFit/>
          </a:bodyPr>
          <a:lstStyle/>
          <a:p>
            <a:r>
              <a:rPr lang="en-US" altLang="en-US">
                <a:latin typeface="Comic Sans MS" pitchFamily="66" charset="0"/>
              </a:rPr>
              <a:t>Little-Endian</a:t>
            </a:r>
          </a:p>
          <a:p>
            <a:r>
              <a:rPr lang="en-US" altLang="en-US">
                <a:latin typeface="Comic Sans MS" pitchFamily="66" charset="0"/>
              </a:rPr>
              <a:t>machine</a:t>
            </a:r>
          </a:p>
        </p:txBody>
      </p:sp>
      <p:sp>
        <p:nvSpPr>
          <p:cNvPr id="21" name="Line 19"/>
          <p:cNvSpPr>
            <a:spLocks noChangeShapeType="1"/>
          </p:cNvSpPr>
          <p:nvPr/>
        </p:nvSpPr>
        <p:spPr bwMode="auto">
          <a:xfrm>
            <a:off x="3962400" y="6400800"/>
            <a:ext cx="1524000" cy="0"/>
          </a:xfrm>
          <a:prstGeom prst="line">
            <a:avLst/>
          </a:prstGeom>
          <a:noFill/>
          <a:ln w="31750">
            <a:solidFill>
              <a:schemeClr val="tx1"/>
            </a:solidFill>
            <a:round/>
            <a:headEnd/>
            <a:tailEnd type="triangle" w="med" len="med"/>
          </a:ln>
          <a:effectLst/>
        </p:spPr>
        <p:txBody>
          <a:bodyPr anchor="ctr" anchorCtr="1">
            <a:spAutoFit/>
          </a:bodyPr>
          <a:lstStyle/>
          <a:p>
            <a:endParaRPr lang="en-IN"/>
          </a:p>
        </p:txBody>
      </p:sp>
      <p:sp>
        <p:nvSpPr>
          <p:cNvPr id="22" name="Text Box 24"/>
          <p:cNvSpPr txBox="1">
            <a:spLocks noChangeArrowheads="1"/>
          </p:cNvSpPr>
          <p:nvPr/>
        </p:nvSpPr>
        <p:spPr bwMode="auto">
          <a:xfrm rot="-1800000">
            <a:off x="5257800" y="5638800"/>
            <a:ext cx="2590800" cy="641350"/>
          </a:xfrm>
          <a:prstGeom prst="rect">
            <a:avLst/>
          </a:prstGeom>
          <a:noFill/>
          <a:ln w="31750">
            <a:noFill/>
            <a:miter lim="800000"/>
            <a:headEnd/>
            <a:tailEnd/>
          </a:ln>
          <a:effectLst/>
        </p:spPr>
        <p:txBody>
          <a:bodyPr anchorCtr="1">
            <a:spAutoFit/>
          </a:bodyPr>
          <a:lstStyle/>
          <a:p>
            <a:pPr>
              <a:spcBef>
                <a:spcPct val="50000"/>
              </a:spcBef>
            </a:pPr>
            <a:r>
              <a:rPr lang="en-US" altLang="en-US" sz="3600">
                <a:solidFill>
                  <a:srgbClr val="FF3300"/>
                </a:solidFill>
                <a:latin typeface="Comic Sans MS" pitchFamily="66" charset="0"/>
              </a:rPr>
              <a:t>WRONG!!!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righ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32"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strVal val="4*#ppt_w"/>
                                          </p:val>
                                        </p:tav>
                                        <p:tav tm="100000">
                                          <p:val>
                                            <p:strVal val="#ppt_w"/>
                                          </p:val>
                                        </p:tav>
                                      </p:tavLst>
                                    </p:anim>
                                    <p:anim calcmode="lin" valueType="num">
                                      <p:cBhvr>
                                        <p:cTn id="28" dur="500" fill="hold"/>
                                        <p:tgtEl>
                                          <p:spTgt spid="22"/>
                                        </p:tgtEl>
                                        <p:attrNameLst>
                                          <p:attrName>ppt_h</p:attrName>
                                        </p:attrNameLst>
                                      </p:cBhvr>
                                      <p:tavLst>
                                        <p:tav tm="0">
                                          <p:val>
                                            <p:strVal val="4*#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nodeType="clickEffect">
                                  <p:stCondLst>
                                    <p:cond delay="0"/>
                                  </p:stCondLst>
                                  <p:childTnLst>
                                    <p:set>
                                      <p:cBhvr>
                                        <p:cTn id="32" dur="1" fill="hold">
                                          <p:stCondLst>
                                            <p:cond delay="0"/>
                                          </p:stCondLst>
                                        </p:cTn>
                                        <p:tgtEl>
                                          <p:spTgt spid="54275">
                                            <p:txEl>
                                              <p:pRg st="0" end="0"/>
                                            </p:txEl>
                                          </p:spTgt>
                                        </p:tgtEl>
                                        <p:attrNameLst>
                                          <p:attrName>style.visibility</p:attrName>
                                        </p:attrNameLst>
                                      </p:cBhvr>
                                      <p:to>
                                        <p:strVal val="visible"/>
                                      </p:to>
                                    </p:set>
                                    <p:animEffect transition="in" filter="randombar(horizontal)">
                                      <p:cBhvr>
                                        <p:cTn id="33" dur="500"/>
                                        <p:tgtEl>
                                          <p:spTgt spid="54275">
                                            <p:txEl>
                                              <p:pRg st="0" end="0"/>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4275">
                                            <p:txEl>
                                              <p:pRg st="1" end="1"/>
                                            </p:txEl>
                                          </p:spTgt>
                                        </p:tgtEl>
                                        <p:attrNameLst>
                                          <p:attrName>style.visibility</p:attrName>
                                        </p:attrNameLst>
                                      </p:cBhvr>
                                      <p:to>
                                        <p:strVal val="visible"/>
                                      </p:to>
                                    </p:set>
                                    <p:animEffect transition="in" filter="randombar(horizontal)">
                                      <p:cBhvr>
                                        <p:cTn id="36" dur="500"/>
                                        <p:tgtEl>
                                          <p:spTgt spid="54275">
                                            <p:txEl>
                                              <p:pRg st="1" end="1"/>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54275">
                                            <p:txEl>
                                              <p:pRg st="2" end="2"/>
                                            </p:txEl>
                                          </p:spTgt>
                                        </p:tgtEl>
                                        <p:attrNameLst>
                                          <p:attrName>style.visibility</p:attrName>
                                        </p:attrNameLst>
                                      </p:cBhvr>
                                      <p:to>
                                        <p:strVal val="visible"/>
                                      </p:to>
                                    </p:set>
                                    <p:animEffect transition="in" filter="randombar(horizontal)">
                                      <p:cBhvr>
                                        <p:cTn id="39" dur="500"/>
                                        <p:tgtEl>
                                          <p:spTgt spid="54275">
                                            <p:txEl>
                                              <p:pRg st="2" end="2"/>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54275">
                                            <p:txEl>
                                              <p:pRg st="3" end="3"/>
                                            </p:txEl>
                                          </p:spTgt>
                                        </p:tgtEl>
                                        <p:attrNameLst>
                                          <p:attrName>style.visibility</p:attrName>
                                        </p:attrNameLst>
                                      </p:cBhvr>
                                      <p:to>
                                        <p:strVal val="visible"/>
                                      </p:to>
                                    </p:set>
                                    <p:animEffect transition="in" filter="randombar(horizontal)">
                                      <p:cBhvr>
                                        <p:cTn id="42" dur="500"/>
                                        <p:tgtEl>
                                          <p:spTgt spid="54275">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nodeType="clickEffect">
                                  <p:stCondLst>
                                    <p:cond delay="0"/>
                                  </p:stCondLst>
                                  <p:childTnLst>
                                    <p:set>
                                      <p:cBhvr>
                                        <p:cTn id="46" dur="1" fill="hold">
                                          <p:stCondLst>
                                            <p:cond delay="0"/>
                                          </p:stCondLst>
                                        </p:cTn>
                                        <p:tgtEl>
                                          <p:spTgt spid="54275">
                                            <p:txEl>
                                              <p:pRg st="4" end="4"/>
                                            </p:txEl>
                                          </p:spTgt>
                                        </p:tgtEl>
                                        <p:attrNameLst>
                                          <p:attrName>style.visibility</p:attrName>
                                        </p:attrNameLst>
                                      </p:cBhvr>
                                      <p:to>
                                        <p:strVal val="visible"/>
                                      </p:to>
                                    </p:set>
                                    <p:animEffect transition="in" filter="randombar(horizontal)">
                                      <p:cBhvr>
                                        <p:cTn id="47" dur="500"/>
                                        <p:tgtEl>
                                          <p:spTgt spid="54275">
                                            <p:txEl>
                                              <p:pRg st="4" end="4"/>
                                            </p:txEl>
                                          </p:spTgt>
                                        </p:tgtEl>
                                      </p:cBhvr>
                                    </p:animEffect>
                                  </p:childTnLst>
                                </p:cTn>
                              </p:par>
                              <p:par>
                                <p:cTn id="48" presetID="14" presetClass="entr" presetSubtype="10" fill="hold" nodeType="withEffect">
                                  <p:stCondLst>
                                    <p:cond delay="0"/>
                                  </p:stCondLst>
                                  <p:childTnLst>
                                    <p:set>
                                      <p:cBhvr>
                                        <p:cTn id="49" dur="1" fill="hold">
                                          <p:stCondLst>
                                            <p:cond delay="0"/>
                                          </p:stCondLst>
                                        </p:cTn>
                                        <p:tgtEl>
                                          <p:spTgt spid="54275">
                                            <p:txEl>
                                              <p:pRg st="5" end="5"/>
                                            </p:txEl>
                                          </p:spTgt>
                                        </p:tgtEl>
                                        <p:attrNameLst>
                                          <p:attrName>style.visibility</p:attrName>
                                        </p:attrNameLst>
                                      </p:cBhvr>
                                      <p:to>
                                        <p:strVal val="visible"/>
                                      </p:to>
                                    </p:set>
                                    <p:animEffect transition="in" filter="randombar(horizontal)">
                                      <p:cBhvr>
                                        <p:cTn id="50"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21" grpId="0" animBg="1"/>
      <p:bldP spid="2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Handling Names &amp; Addresses</a:t>
            </a:r>
          </a:p>
        </p:txBody>
      </p:sp>
      <p:sp>
        <p:nvSpPr>
          <p:cNvPr id="56323" name="Rectangle 5"/>
          <p:cNvSpPr>
            <a:spLocks noGrp="1" noChangeArrowheads="1"/>
          </p:cNvSpPr>
          <p:nvPr>
            <p:ph idx="1"/>
          </p:nvPr>
        </p:nvSpPr>
        <p:spPr>
          <a:xfrm>
            <a:off x="685800" y="1544638"/>
            <a:ext cx="7772400" cy="4243387"/>
          </a:xfrm>
        </p:spPr>
        <p:txBody>
          <a:bodyPr/>
          <a:lstStyle/>
          <a:p>
            <a:pPr eaLnBrk="1" hangingPunct="1"/>
            <a:r>
              <a:rPr lang="en-US" altLang="en-US" sz="2400" b="1" smtClean="0">
                <a:latin typeface="Courier New" pitchFamily="49" charset="0"/>
              </a:rPr>
              <a:t>getfqdn(host='')</a:t>
            </a:r>
          </a:p>
          <a:p>
            <a:pPr lvl="1" eaLnBrk="1" hangingPunct="1"/>
            <a:r>
              <a:rPr lang="en-US" altLang="en-US" smtClean="0"/>
              <a:t>Get  canonical host name for host</a:t>
            </a:r>
          </a:p>
          <a:p>
            <a:pPr lvl="1" eaLnBrk="1" hangingPunct="1"/>
            <a:endParaRPr lang="en-US" altLang="en-US" smtClean="0"/>
          </a:p>
          <a:p>
            <a:pPr eaLnBrk="1" hangingPunct="1"/>
            <a:r>
              <a:rPr lang="en-US" altLang="en-US" sz="2400" b="1" smtClean="0">
                <a:latin typeface="Courier New" pitchFamily="49" charset="0"/>
              </a:rPr>
              <a:t>gethostbyaddr(ipaddr)</a:t>
            </a:r>
          </a:p>
          <a:p>
            <a:pPr eaLnBrk="1" hangingPunct="1"/>
            <a:r>
              <a:rPr lang="en-US" altLang="en-US" sz="2400" b="1" smtClean="0">
                <a:latin typeface="Courier New" pitchFamily="49" charset="0"/>
              </a:rPr>
              <a:t>gethostbyname_ex(hostname)</a:t>
            </a:r>
          </a:p>
          <a:p>
            <a:pPr lvl="1" eaLnBrk="1" hangingPunct="1"/>
            <a:r>
              <a:rPr lang="en-US" altLang="en-US" smtClean="0"/>
              <a:t>Returns (hostname, aliases, addresses)</a:t>
            </a:r>
          </a:p>
          <a:p>
            <a:pPr lvl="2" eaLnBrk="1" hangingPunct="1"/>
            <a:r>
              <a:rPr lang="en-US" altLang="en-US" smtClean="0"/>
              <a:t>Hostname is canonical name</a:t>
            </a:r>
          </a:p>
          <a:p>
            <a:pPr lvl="2" eaLnBrk="1" hangingPunct="1"/>
            <a:r>
              <a:rPr lang="en-US" altLang="en-US" smtClean="0"/>
              <a:t>Aliases is a list of other names</a:t>
            </a:r>
          </a:p>
          <a:p>
            <a:pPr lvl="2" eaLnBrk="1" hangingPunct="1"/>
            <a:r>
              <a:rPr lang="en-US" altLang="en-US" smtClean="0"/>
              <a:t>Addresses is a list of IP address strings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6323">
                                            <p:txEl>
                                              <p:pRg st="3" end="3"/>
                                            </p:txEl>
                                          </p:spTgt>
                                        </p:tgtEl>
                                        <p:attrNameLst>
                                          <p:attrName>style.visibility</p:attrName>
                                        </p:attrNameLst>
                                      </p:cBhvr>
                                      <p:to>
                                        <p:strVal val="visible"/>
                                      </p:to>
                                    </p:set>
                                    <p:animEffect transition="in" filter="randombar(horizontal)">
                                      <p:cBhvr>
                                        <p:cTn id="7" dur="500"/>
                                        <p:tgtEl>
                                          <p:spTgt spid="5632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6323">
                                            <p:txEl>
                                              <p:pRg st="4" end="4"/>
                                            </p:txEl>
                                          </p:spTgt>
                                        </p:tgtEl>
                                        <p:attrNameLst>
                                          <p:attrName>style.visibility</p:attrName>
                                        </p:attrNameLst>
                                      </p:cBhvr>
                                      <p:to>
                                        <p:strVal val="visible"/>
                                      </p:to>
                                    </p:set>
                                    <p:animEffect transition="in" filter="randombar(horizontal)">
                                      <p:cBhvr>
                                        <p:cTn id="10" dur="500"/>
                                        <p:tgtEl>
                                          <p:spTgt spid="56323">
                                            <p:txEl>
                                              <p:pRg st="4" end="4"/>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6323">
                                            <p:txEl>
                                              <p:pRg st="5" end="5"/>
                                            </p:txEl>
                                          </p:spTgt>
                                        </p:tgtEl>
                                        <p:attrNameLst>
                                          <p:attrName>style.visibility</p:attrName>
                                        </p:attrNameLst>
                                      </p:cBhvr>
                                      <p:to>
                                        <p:strVal val="visible"/>
                                      </p:to>
                                    </p:set>
                                    <p:animEffect transition="in" filter="randombar(horizontal)">
                                      <p:cBhvr>
                                        <p:cTn id="13" dur="500"/>
                                        <p:tgtEl>
                                          <p:spTgt spid="56323">
                                            <p:txEl>
                                              <p:pRg st="5" end="5"/>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6323">
                                            <p:txEl>
                                              <p:pRg st="6" end="6"/>
                                            </p:txEl>
                                          </p:spTgt>
                                        </p:tgtEl>
                                        <p:attrNameLst>
                                          <p:attrName>style.visibility</p:attrName>
                                        </p:attrNameLst>
                                      </p:cBhvr>
                                      <p:to>
                                        <p:strVal val="visible"/>
                                      </p:to>
                                    </p:set>
                                    <p:animEffect transition="in" filter="randombar(horizontal)">
                                      <p:cBhvr>
                                        <p:cTn id="16" dur="500"/>
                                        <p:tgtEl>
                                          <p:spTgt spid="56323">
                                            <p:txEl>
                                              <p:pRg st="6" end="6"/>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6323">
                                            <p:txEl>
                                              <p:pRg st="7" end="7"/>
                                            </p:txEl>
                                          </p:spTgt>
                                        </p:tgtEl>
                                        <p:attrNameLst>
                                          <p:attrName>style.visibility</p:attrName>
                                        </p:attrNameLst>
                                      </p:cBhvr>
                                      <p:to>
                                        <p:strVal val="visible"/>
                                      </p:to>
                                    </p:set>
                                    <p:animEffect transition="in" filter="randombar(horizontal)">
                                      <p:cBhvr>
                                        <p:cTn id="19" dur="500"/>
                                        <p:tgtEl>
                                          <p:spTgt spid="56323">
                                            <p:txEl>
                                              <p:pRg st="7" end="7"/>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56323">
                                            <p:txEl>
                                              <p:pRg st="8" end="8"/>
                                            </p:txEl>
                                          </p:spTgt>
                                        </p:tgtEl>
                                        <p:attrNameLst>
                                          <p:attrName>style.visibility</p:attrName>
                                        </p:attrNameLst>
                                      </p:cBhvr>
                                      <p:to>
                                        <p:strVal val="visible"/>
                                      </p:to>
                                    </p:set>
                                    <p:animEffect transition="in" filter="randombar(horizontal)">
                                      <p:cBhvr>
                                        <p:cTn id="22" dur="500"/>
                                        <p:tgtEl>
                                          <p:spTgt spid="563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Treating Sockets as Files</a:t>
            </a:r>
          </a:p>
        </p:txBody>
      </p:sp>
      <p:sp>
        <p:nvSpPr>
          <p:cNvPr id="54275" name="Rectangle 5"/>
          <p:cNvSpPr>
            <a:spLocks noGrp="1" noChangeArrowheads="1"/>
          </p:cNvSpPr>
          <p:nvPr>
            <p:ph idx="1"/>
          </p:nvPr>
        </p:nvSpPr>
        <p:spPr>
          <a:xfrm>
            <a:off x="381000" y="2057400"/>
            <a:ext cx="8229600" cy="2459038"/>
          </a:xfrm>
        </p:spPr>
        <p:txBody>
          <a:bodyPr/>
          <a:lstStyle/>
          <a:p>
            <a:pPr eaLnBrk="1" hangingPunct="1"/>
            <a:r>
              <a:rPr lang="en-US" altLang="en-US" b="1" smtClean="0">
                <a:latin typeface="Courier New" pitchFamily="49" charset="0"/>
              </a:rPr>
              <a:t>makefile([mode[, bufsize]])</a:t>
            </a:r>
            <a:r>
              <a:rPr lang="en-US" altLang="en-US" smtClean="0"/>
              <a:t> </a:t>
            </a:r>
          </a:p>
          <a:p>
            <a:pPr lvl="1" eaLnBrk="1" hangingPunct="1"/>
            <a:r>
              <a:rPr lang="en-US" altLang="en-US" smtClean="0"/>
              <a:t>Creates a file object that references the socket</a:t>
            </a:r>
          </a:p>
          <a:p>
            <a:pPr lvl="1" eaLnBrk="1" hangingPunct="1"/>
            <a:r>
              <a:rPr lang="en-US" altLang="en-US" smtClean="0"/>
              <a:t>Makes it easier to program to handle data streams</a:t>
            </a:r>
          </a:p>
          <a:p>
            <a:pPr lvl="2" eaLnBrk="1" hangingPunct="1"/>
            <a:r>
              <a:rPr lang="en-US" altLang="en-US" smtClean="0"/>
              <a:t>No need to assemble stream from buffers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Summary of Address Families</a:t>
            </a:r>
          </a:p>
        </p:txBody>
      </p:sp>
      <p:sp>
        <p:nvSpPr>
          <p:cNvPr id="56323" name="Rectangle 5"/>
          <p:cNvSpPr>
            <a:spLocks noGrp="1" noChangeArrowheads="1"/>
          </p:cNvSpPr>
          <p:nvPr>
            <p:ph idx="1"/>
          </p:nvPr>
        </p:nvSpPr>
        <p:spPr>
          <a:xfrm>
            <a:off x="685800" y="1544638"/>
            <a:ext cx="7772400" cy="4211637"/>
          </a:xfrm>
        </p:spPr>
        <p:txBody>
          <a:bodyPr>
            <a:normAutofit lnSpcReduction="10000"/>
          </a:bodyPr>
          <a:lstStyle/>
          <a:p>
            <a:pPr eaLnBrk="1" hangingPunct="1"/>
            <a:r>
              <a:rPr lang="en-US" altLang="en-US" b="1" smtClean="0">
                <a:latin typeface="Courier New" pitchFamily="49" charset="0"/>
              </a:rPr>
              <a:t>socket.AF_UNIX</a:t>
            </a:r>
          </a:p>
          <a:p>
            <a:pPr lvl="1" eaLnBrk="1" hangingPunct="1"/>
            <a:r>
              <a:rPr lang="en-US" altLang="en-US" smtClean="0"/>
              <a:t>Unix named pipe (NOT Windows…)</a:t>
            </a:r>
          </a:p>
          <a:p>
            <a:pPr eaLnBrk="1" hangingPunct="1"/>
            <a:r>
              <a:rPr lang="en-US" altLang="en-US" b="1" smtClean="0">
                <a:latin typeface="Courier New" pitchFamily="49" charset="0"/>
              </a:rPr>
              <a:t>socket.AF_INET</a:t>
            </a:r>
          </a:p>
          <a:p>
            <a:pPr lvl="1" eaLnBrk="1" hangingPunct="1"/>
            <a:r>
              <a:rPr lang="en-US" altLang="en-US" smtClean="0"/>
              <a:t>Internet – IP version 4</a:t>
            </a:r>
          </a:p>
          <a:p>
            <a:pPr lvl="1" eaLnBrk="1" hangingPunct="1"/>
            <a:r>
              <a:rPr lang="en-US" altLang="en-US" smtClean="0"/>
              <a:t>The basis of this class</a:t>
            </a:r>
          </a:p>
          <a:p>
            <a:pPr eaLnBrk="1" hangingPunct="1"/>
            <a:r>
              <a:rPr lang="en-US" altLang="en-US" b="1" smtClean="0">
                <a:latin typeface="Courier New" pitchFamily="49" charset="0"/>
              </a:rPr>
              <a:t>socket.AF_INET6</a:t>
            </a:r>
          </a:p>
          <a:p>
            <a:pPr lvl="1" eaLnBrk="1" hangingPunct="1"/>
            <a:r>
              <a:rPr lang="en-US" altLang="en-US" smtClean="0"/>
              <a:t>Internet – IP version 6</a:t>
            </a:r>
          </a:p>
          <a:p>
            <a:pPr lvl="1" eaLnBrk="1" hangingPunct="1"/>
            <a:r>
              <a:rPr lang="en-US" altLang="en-US" smtClean="0"/>
              <a:t>Rather more complicated …  </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Summary of Socket Types</a:t>
            </a:r>
          </a:p>
        </p:txBody>
      </p:sp>
      <p:sp>
        <p:nvSpPr>
          <p:cNvPr id="58371" name="Rectangle 5"/>
          <p:cNvSpPr>
            <a:spLocks noGrp="1" noChangeArrowheads="1"/>
          </p:cNvSpPr>
          <p:nvPr>
            <p:ph idx="1"/>
          </p:nvPr>
        </p:nvSpPr>
        <p:spPr>
          <a:xfrm>
            <a:off x="685800" y="1544638"/>
            <a:ext cx="7772400" cy="4248150"/>
          </a:xfrm>
        </p:spPr>
        <p:txBody>
          <a:bodyPr>
            <a:normAutofit lnSpcReduction="10000"/>
          </a:bodyPr>
          <a:lstStyle/>
          <a:p>
            <a:pPr eaLnBrk="1" hangingPunct="1"/>
            <a:r>
              <a:rPr lang="en-US" altLang="en-US" b="1" smtClean="0">
                <a:latin typeface="Courier New" pitchFamily="49" charset="0"/>
              </a:rPr>
              <a:t>socket.SOCK_STREAM</a:t>
            </a:r>
          </a:p>
          <a:p>
            <a:pPr lvl="1" eaLnBrk="1" hangingPunct="1"/>
            <a:r>
              <a:rPr lang="en-US" altLang="en-US" smtClean="0"/>
              <a:t>TCP, connection-oriented</a:t>
            </a:r>
          </a:p>
          <a:p>
            <a:pPr eaLnBrk="1" hangingPunct="1"/>
            <a:r>
              <a:rPr lang="en-US" altLang="en-US" b="1" smtClean="0">
                <a:latin typeface="Courier New" pitchFamily="49" charset="0"/>
              </a:rPr>
              <a:t>socket.SOCK_DGRAM</a:t>
            </a:r>
          </a:p>
          <a:p>
            <a:pPr lvl="1" eaLnBrk="1" hangingPunct="1"/>
            <a:r>
              <a:rPr lang="en-US" altLang="en-US" smtClean="0"/>
              <a:t>UDP, connectionless</a:t>
            </a:r>
          </a:p>
          <a:p>
            <a:pPr eaLnBrk="1" hangingPunct="1"/>
            <a:r>
              <a:rPr lang="en-US" altLang="en-US" b="1" smtClean="0">
                <a:latin typeface="Courier New" pitchFamily="49" charset="0"/>
              </a:rPr>
              <a:t>socket.SOCK_RAW</a:t>
            </a:r>
            <a:r>
              <a:rPr lang="en-US" altLang="en-US" smtClean="0"/>
              <a:t> </a:t>
            </a:r>
          </a:p>
          <a:p>
            <a:pPr lvl="1" eaLnBrk="1" hangingPunct="1"/>
            <a:r>
              <a:rPr lang="en-US" altLang="en-US" smtClean="0"/>
              <a:t>Gives access to subnetwork layer</a:t>
            </a:r>
          </a:p>
          <a:p>
            <a:pPr eaLnBrk="1" hangingPunct="1"/>
            <a:r>
              <a:rPr lang="en-US" altLang="en-US" b="1" smtClean="0">
                <a:latin typeface="Courier New" pitchFamily="49" charset="0"/>
              </a:rPr>
              <a:t>SOCK_RDM, SOCK_SEQPACKET</a:t>
            </a:r>
          </a:p>
          <a:p>
            <a:pPr lvl="1" eaLnBrk="1" hangingPunct="1"/>
            <a:r>
              <a:rPr lang="en-US" altLang="en-US" smtClean="0"/>
              <a:t>Very rarely used</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Timeout Capabilities</a:t>
            </a:r>
          </a:p>
        </p:txBody>
      </p:sp>
      <p:sp>
        <p:nvSpPr>
          <p:cNvPr id="60419" name="Rectangle 5"/>
          <p:cNvSpPr>
            <a:spLocks noGrp="1" noChangeArrowheads="1"/>
          </p:cNvSpPr>
          <p:nvPr>
            <p:ph idx="1"/>
          </p:nvPr>
        </p:nvSpPr>
        <p:spPr>
          <a:xfrm>
            <a:off x="685800" y="1544638"/>
            <a:ext cx="7772400" cy="4489450"/>
          </a:xfrm>
        </p:spPr>
        <p:txBody>
          <a:bodyPr/>
          <a:lstStyle/>
          <a:p>
            <a:pPr eaLnBrk="1" hangingPunct="1"/>
            <a:r>
              <a:rPr lang="en-US" altLang="en-US" smtClean="0"/>
              <a:t>Can set a default for all sockets</a:t>
            </a:r>
          </a:p>
          <a:p>
            <a:pPr lvl="1" eaLnBrk="1" hangingPunct="1"/>
            <a:r>
              <a:rPr lang="en-US" altLang="en-US" sz="2400" b="1" smtClean="0">
                <a:latin typeface="Courier New" pitchFamily="49" charset="0"/>
              </a:rPr>
              <a:t>socket.setdefaulttimeout(seconds)</a:t>
            </a:r>
          </a:p>
          <a:p>
            <a:pPr lvl="1" eaLnBrk="1" hangingPunct="1"/>
            <a:r>
              <a:rPr lang="en-US" altLang="en-US" smtClean="0"/>
              <a:t>Argument is float # of seconds</a:t>
            </a:r>
          </a:p>
          <a:p>
            <a:pPr lvl="1" eaLnBrk="1" hangingPunct="1"/>
            <a:r>
              <a:rPr lang="en-US" altLang="en-US" smtClean="0"/>
              <a:t>Or </a:t>
            </a:r>
            <a:r>
              <a:rPr lang="en-US" altLang="en-US" sz="2400" b="1" smtClean="0">
                <a:latin typeface="Courier New" pitchFamily="49" charset="0"/>
              </a:rPr>
              <a:t>None</a:t>
            </a:r>
            <a:r>
              <a:rPr lang="en-US" altLang="en-US" smtClean="0"/>
              <a:t> (indicates no timeout)</a:t>
            </a:r>
          </a:p>
          <a:p>
            <a:pPr lvl="1" eaLnBrk="1" hangingPunct="1"/>
            <a:endParaRPr lang="en-US" altLang="en-US" smtClean="0"/>
          </a:p>
          <a:p>
            <a:pPr eaLnBrk="1" hangingPunct="1"/>
            <a:r>
              <a:rPr lang="en-US" altLang="en-US" smtClean="0"/>
              <a:t>Can set a timeout on an existing socket </a:t>
            </a:r>
            <a:r>
              <a:rPr lang="en-US" altLang="en-US" b="1" smtClean="0">
                <a:latin typeface="Courier New" pitchFamily="49" charset="0"/>
              </a:rPr>
              <a:t>s</a:t>
            </a:r>
          </a:p>
          <a:p>
            <a:pPr lvl="1" eaLnBrk="1" hangingPunct="1"/>
            <a:r>
              <a:rPr lang="en-US" altLang="en-US" sz="2400" b="1" smtClean="0">
                <a:latin typeface="Courier New" pitchFamily="49" charset="0"/>
              </a:rPr>
              <a:t>s.settimeout(seconds)</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p:cNvSpPr>
            <a:spLocks noGrp="1" noChangeArrowheads="1"/>
          </p:cNvSpPr>
          <p:nvPr>
            <p:ph type="title"/>
          </p:nvPr>
        </p:nvSpPr>
        <p:spPr/>
        <p:txBody>
          <a:bodyPr/>
          <a:lstStyle/>
          <a:p>
            <a:pPr eaLnBrk="1" hangingPunct="1"/>
            <a:r>
              <a:rPr lang="en-US" altLang="en-US" dirty="0" smtClean="0">
                <a:effectLst>
                  <a:outerShdw blurRad="38100" dist="38100" dir="2700000" algn="tl">
                    <a:srgbClr val="000000">
                      <a:alpha val="43137"/>
                    </a:srgbClr>
                  </a:outerShdw>
                </a:effectLst>
              </a:rPr>
              <a:t>Server Libraries</a:t>
            </a:r>
          </a:p>
        </p:txBody>
      </p:sp>
      <p:sp>
        <p:nvSpPr>
          <p:cNvPr id="70659" name="Rectangle 5"/>
          <p:cNvSpPr>
            <a:spLocks noGrp="1" noChangeArrowheads="1"/>
          </p:cNvSpPr>
          <p:nvPr>
            <p:ph idx="1"/>
          </p:nvPr>
        </p:nvSpPr>
        <p:spPr>
          <a:xfrm>
            <a:off x="685800" y="1828800"/>
            <a:ext cx="7772400" cy="3568700"/>
          </a:xfrm>
        </p:spPr>
        <p:txBody>
          <a:bodyPr>
            <a:normAutofit fontScale="92500" lnSpcReduction="20000"/>
          </a:bodyPr>
          <a:lstStyle/>
          <a:p>
            <a:pPr eaLnBrk="1" hangingPunct="1"/>
            <a:r>
              <a:rPr lang="en-US" altLang="en-US" sz="2400" b="1" dirty="0" err="1" smtClean="0">
                <a:latin typeface="Courier New" pitchFamily="49" charset="0"/>
              </a:rPr>
              <a:t>SocketServer</a:t>
            </a:r>
            <a:r>
              <a:rPr lang="en-US" altLang="en-US" dirty="0" smtClean="0"/>
              <a:t> module provides basic server features</a:t>
            </a:r>
          </a:p>
          <a:p>
            <a:pPr eaLnBrk="1" hangingPunct="1"/>
            <a:r>
              <a:rPr lang="en-US" altLang="en-US" dirty="0" smtClean="0"/>
              <a:t>Subclass the </a:t>
            </a:r>
            <a:r>
              <a:rPr lang="en-US" altLang="en-US" sz="2400" b="1" dirty="0" err="1" smtClean="0">
                <a:latin typeface="Courier New" pitchFamily="49" charset="0"/>
              </a:rPr>
              <a:t>TCPServer</a:t>
            </a:r>
            <a:r>
              <a:rPr lang="en-US" altLang="en-US" dirty="0" smtClean="0"/>
              <a:t> and </a:t>
            </a:r>
            <a:r>
              <a:rPr lang="en-US" altLang="en-US" sz="2400" b="1" dirty="0" err="1" smtClean="0">
                <a:latin typeface="Courier New" pitchFamily="49" charset="0"/>
              </a:rPr>
              <a:t>UDPServer</a:t>
            </a:r>
            <a:r>
              <a:rPr lang="en-US" altLang="en-US" dirty="0" smtClean="0"/>
              <a:t> classes to serve specific protocols</a:t>
            </a:r>
          </a:p>
          <a:p>
            <a:pPr eaLnBrk="1" hangingPunct="1"/>
            <a:r>
              <a:rPr lang="en-US" altLang="en-US" dirty="0" smtClean="0"/>
              <a:t>Subclass </a:t>
            </a:r>
            <a:r>
              <a:rPr lang="en-US" altLang="en-US" sz="2400" b="1" dirty="0" err="1" smtClean="0">
                <a:latin typeface="Courier New" pitchFamily="49" charset="0"/>
              </a:rPr>
              <a:t>BaseRequestHandler</a:t>
            </a:r>
            <a:r>
              <a:rPr lang="en-US" altLang="en-US" dirty="0" smtClean="0"/>
              <a:t>, overriding its handle() method, to handle requests</a:t>
            </a:r>
          </a:p>
          <a:p>
            <a:pPr eaLnBrk="1" hangingPunct="1"/>
            <a:r>
              <a:rPr lang="en-US" altLang="en-US" dirty="0" smtClean="0"/>
              <a:t>Mix-in classes allow asynchronous handling via </a:t>
            </a:r>
            <a:r>
              <a:rPr lang="en-US" altLang="en-US" sz="2400" b="1" dirty="0" err="1" smtClean="0">
                <a:latin typeface="Courier New" pitchFamily="49" charset="0"/>
              </a:rPr>
              <a:t>ThreadingMixIn</a:t>
            </a:r>
            <a:r>
              <a:rPr lang="en-US" altLang="en-US" dirty="0" smtClean="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animEffect transition="in" filter="randombar(horizontal)">
                                      <p:cBhvr>
                                        <p:cTn id="7" dur="500"/>
                                        <p:tgtEl>
                                          <p:spTgt spid="7065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0659">
                                            <p:txEl>
                                              <p:pRg st="3" end="3"/>
                                            </p:txEl>
                                          </p:spTgt>
                                        </p:tgtEl>
                                        <p:attrNameLst>
                                          <p:attrName>style.visibility</p:attrName>
                                        </p:attrNameLst>
                                      </p:cBhvr>
                                      <p:to>
                                        <p:strVal val="visible"/>
                                      </p:to>
                                    </p:set>
                                    <p:animEffect transition="in" filter="randombar(horizontal)">
                                      <p:cBhvr>
                                        <p:cTn id="10" dur="500"/>
                                        <p:tgtEl>
                                          <p:spTgt spid="70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685800" y="781050"/>
            <a:ext cx="7772400" cy="585788"/>
          </a:xfrm>
          <a:prstGeom prst="rect">
            <a:avLst/>
          </a:prstGeom>
        </p:spPr>
        <p:txBody>
          <a:bodyPr vert="horz" lIns="91440" tIns="45720" rIns="91440" bIns="45720" rtlCol="0" anchor="ctr">
            <a:normAutofit fontScale="8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mj-lt"/>
                <a:ea typeface="+mj-ea"/>
                <a:cs typeface="+mj-cs"/>
              </a:rPr>
              <a:t>TCP/IP Components</a:t>
            </a:r>
          </a:p>
        </p:txBody>
      </p:sp>
      <p:sp>
        <p:nvSpPr>
          <p:cNvPr id="6" name="Rectangle 6" descr="Paper bag"/>
          <p:cNvSpPr>
            <a:spLocks noChangeArrowheads="1"/>
          </p:cNvSpPr>
          <p:nvPr/>
        </p:nvSpPr>
        <p:spPr bwMode="auto">
          <a:xfrm>
            <a:off x="1143000" y="3124200"/>
            <a:ext cx="6019800" cy="533400"/>
          </a:xfrm>
          <a:prstGeom prst="rect">
            <a:avLst/>
          </a:prstGeom>
          <a:noFill/>
          <a:ln w="38100">
            <a:solidFill>
              <a:schemeClr val="tx1"/>
            </a:solidFill>
            <a:miter lim="800000"/>
            <a:headEnd/>
            <a:tailEnd/>
          </a:ln>
          <a:effectLst/>
        </p:spPr>
        <p:txBody>
          <a:bodyPr wrap="none" anchor="ctr"/>
          <a:lstStyle/>
          <a:p>
            <a:endParaRPr lang="en-IN"/>
          </a:p>
        </p:txBody>
      </p:sp>
      <p:sp>
        <p:nvSpPr>
          <p:cNvPr id="7" name="Text Box 7" descr="Paper bag"/>
          <p:cNvSpPr txBox="1">
            <a:spLocks noChangeArrowheads="1"/>
          </p:cNvSpPr>
          <p:nvPr/>
        </p:nvSpPr>
        <p:spPr bwMode="auto">
          <a:xfrm>
            <a:off x="914400" y="3200400"/>
            <a:ext cx="6477000" cy="369332"/>
          </a:xfrm>
          <a:prstGeom prst="rect">
            <a:avLst/>
          </a:prstGeom>
          <a:noFill/>
          <a:ln w="38100">
            <a:noFill/>
            <a:miter lim="800000"/>
            <a:headEnd/>
            <a:tailEnd/>
          </a:ln>
          <a:effectLst/>
        </p:spPr>
        <p:txBody>
          <a:bodyPr>
            <a:spAutoFit/>
          </a:bodyPr>
          <a:lstStyle/>
          <a:p>
            <a:pPr>
              <a:spcBef>
                <a:spcPct val="50000"/>
              </a:spcBef>
            </a:pPr>
            <a:r>
              <a:rPr lang="en-US" dirty="0"/>
              <a:t> </a:t>
            </a:r>
            <a:r>
              <a:rPr lang="en-US" dirty="0" smtClean="0"/>
              <a:t>          Telnet     SSH        SMTP       FTP      NFS       DNS       SNMP</a:t>
            </a:r>
            <a:endParaRPr lang="en-US" dirty="0"/>
          </a:p>
        </p:txBody>
      </p:sp>
      <p:sp>
        <p:nvSpPr>
          <p:cNvPr id="8" name="Rectangle 8" descr="Paper bag"/>
          <p:cNvSpPr>
            <a:spLocks noChangeArrowheads="1"/>
          </p:cNvSpPr>
          <p:nvPr/>
        </p:nvSpPr>
        <p:spPr bwMode="auto">
          <a:xfrm>
            <a:off x="1143000" y="3657600"/>
            <a:ext cx="6019800" cy="533400"/>
          </a:xfrm>
          <a:prstGeom prst="rect">
            <a:avLst/>
          </a:prstGeom>
          <a:noFill/>
          <a:ln w="38100">
            <a:solidFill>
              <a:schemeClr val="tx1"/>
            </a:solidFill>
            <a:miter lim="800000"/>
            <a:headEnd/>
            <a:tailEnd/>
          </a:ln>
          <a:effectLst/>
        </p:spPr>
        <p:txBody>
          <a:bodyPr wrap="none" anchor="ctr"/>
          <a:lstStyle/>
          <a:p>
            <a:endParaRPr lang="en-IN"/>
          </a:p>
        </p:txBody>
      </p:sp>
      <p:sp>
        <p:nvSpPr>
          <p:cNvPr id="9" name="Line 10"/>
          <p:cNvSpPr>
            <a:spLocks noChangeShapeType="1"/>
          </p:cNvSpPr>
          <p:nvPr/>
        </p:nvSpPr>
        <p:spPr bwMode="auto">
          <a:xfrm>
            <a:off x="2267744" y="3140968"/>
            <a:ext cx="0" cy="533400"/>
          </a:xfrm>
          <a:prstGeom prst="line">
            <a:avLst/>
          </a:prstGeom>
          <a:noFill/>
          <a:ln w="38100">
            <a:solidFill>
              <a:schemeClr val="tx1"/>
            </a:solidFill>
            <a:round/>
            <a:headEnd/>
            <a:tailEnd/>
          </a:ln>
          <a:effectLst/>
        </p:spPr>
        <p:txBody>
          <a:bodyPr wrap="none" anchor="ctr"/>
          <a:lstStyle/>
          <a:p>
            <a:endParaRPr lang="en-IN"/>
          </a:p>
        </p:txBody>
      </p:sp>
      <p:sp>
        <p:nvSpPr>
          <p:cNvPr id="10" name="Line 11"/>
          <p:cNvSpPr>
            <a:spLocks noChangeShapeType="1"/>
          </p:cNvSpPr>
          <p:nvPr/>
        </p:nvSpPr>
        <p:spPr bwMode="auto">
          <a:xfrm flipH="1">
            <a:off x="5289550" y="3124200"/>
            <a:ext cx="0" cy="533400"/>
          </a:xfrm>
          <a:prstGeom prst="line">
            <a:avLst/>
          </a:prstGeom>
          <a:noFill/>
          <a:ln w="38100">
            <a:solidFill>
              <a:schemeClr val="tx1"/>
            </a:solidFill>
            <a:round/>
            <a:headEnd/>
            <a:tailEnd/>
          </a:ln>
          <a:effectLst/>
        </p:spPr>
        <p:txBody>
          <a:bodyPr wrap="none" anchor="ctr"/>
          <a:lstStyle/>
          <a:p>
            <a:endParaRPr lang="en-IN"/>
          </a:p>
        </p:txBody>
      </p:sp>
      <p:sp>
        <p:nvSpPr>
          <p:cNvPr id="11" name="Line 12"/>
          <p:cNvSpPr>
            <a:spLocks noChangeShapeType="1"/>
          </p:cNvSpPr>
          <p:nvPr/>
        </p:nvSpPr>
        <p:spPr bwMode="auto">
          <a:xfrm flipH="1">
            <a:off x="4495800" y="3124200"/>
            <a:ext cx="0" cy="533400"/>
          </a:xfrm>
          <a:prstGeom prst="line">
            <a:avLst/>
          </a:prstGeom>
          <a:noFill/>
          <a:ln w="38100">
            <a:solidFill>
              <a:schemeClr val="tx1"/>
            </a:solidFill>
            <a:round/>
            <a:headEnd/>
            <a:tailEnd/>
          </a:ln>
          <a:effectLst/>
        </p:spPr>
        <p:txBody>
          <a:bodyPr wrap="none" anchor="ctr"/>
          <a:lstStyle/>
          <a:p>
            <a:endParaRPr lang="en-IN"/>
          </a:p>
        </p:txBody>
      </p:sp>
      <p:sp>
        <p:nvSpPr>
          <p:cNvPr id="12" name="Line 13"/>
          <p:cNvSpPr>
            <a:spLocks noChangeShapeType="1"/>
          </p:cNvSpPr>
          <p:nvPr/>
        </p:nvSpPr>
        <p:spPr bwMode="auto">
          <a:xfrm>
            <a:off x="3794125" y="3124200"/>
            <a:ext cx="0" cy="533400"/>
          </a:xfrm>
          <a:prstGeom prst="line">
            <a:avLst/>
          </a:prstGeom>
          <a:noFill/>
          <a:ln w="38100">
            <a:solidFill>
              <a:schemeClr val="tx1"/>
            </a:solidFill>
            <a:round/>
            <a:headEnd/>
            <a:tailEnd/>
          </a:ln>
          <a:effectLst/>
        </p:spPr>
        <p:txBody>
          <a:bodyPr wrap="none" anchor="ctr"/>
          <a:lstStyle/>
          <a:p>
            <a:endParaRPr lang="en-IN"/>
          </a:p>
        </p:txBody>
      </p:sp>
      <p:sp>
        <p:nvSpPr>
          <p:cNvPr id="13" name="Line 15"/>
          <p:cNvSpPr>
            <a:spLocks noChangeShapeType="1"/>
          </p:cNvSpPr>
          <p:nvPr/>
        </p:nvSpPr>
        <p:spPr bwMode="auto">
          <a:xfrm flipH="1">
            <a:off x="6096000" y="3124200"/>
            <a:ext cx="0" cy="533400"/>
          </a:xfrm>
          <a:prstGeom prst="line">
            <a:avLst/>
          </a:prstGeom>
          <a:noFill/>
          <a:ln w="38100">
            <a:solidFill>
              <a:schemeClr val="tx1"/>
            </a:solidFill>
            <a:round/>
            <a:headEnd/>
            <a:tailEnd/>
          </a:ln>
          <a:effectLst/>
        </p:spPr>
        <p:txBody>
          <a:bodyPr wrap="none" anchor="ctr"/>
          <a:lstStyle/>
          <a:p>
            <a:endParaRPr lang="en-IN"/>
          </a:p>
        </p:txBody>
      </p:sp>
      <p:sp>
        <p:nvSpPr>
          <p:cNvPr id="14" name="Text Box 16" descr="Paper bag"/>
          <p:cNvSpPr txBox="1">
            <a:spLocks noChangeArrowheads="1"/>
          </p:cNvSpPr>
          <p:nvPr/>
        </p:nvSpPr>
        <p:spPr bwMode="auto">
          <a:xfrm>
            <a:off x="2057400" y="3733800"/>
            <a:ext cx="1447800" cy="457200"/>
          </a:xfrm>
          <a:prstGeom prst="rect">
            <a:avLst/>
          </a:prstGeom>
          <a:noFill/>
          <a:ln w="38100">
            <a:noFill/>
            <a:miter lim="800000"/>
            <a:headEnd/>
            <a:tailEnd/>
          </a:ln>
          <a:effectLst/>
        </p:spPr>
        <p:txBody>
          <a:bodyPr>
            <a:spAutoFit/>
          </a:bodyPr>
          <a:lstStyle/>
          <a:p>
            <a:pPr>
              <a:spcBef>
                <a:spcPct val="50000"/>
              </a:spcBef>
            </a:pPr>
            <a:r>
              <a:rPr lang="en-US" dirty="0"/>
              <a:t>TCP</a:t>
            </a:r>
          </a:p>
        </p:txBody>
      </p:sp>
      <p:sp>
        <p:nvSpPr>
          <p:cNvPr id="15" name="Text Box 18" descr="Paper bag"/>
          <p:cNvSpPr txBox="1">
            <a:spLocks noChangeArrowheads="1"/>
          </p:cNvSpPr>
          <p:nvPr/>
        </p:nvSpPr>
        <p:spPr bwMode="auto">
          <a:xfrm>
            <a:off x="5076056" y="3717032"/>
            <a:ext cx="1447800" cy="457200"/>
          </a:xfrm>
          <a:prstGeom prst="rect">
            <a:avLst/>
          </a:prstGeom>
          <a:noFill/>
          <a:ln w="38100">
            <a:noFill/>
            <a:miter lim="800000"/>
            <a:headEnd/>
            <a:tailEnd/>
          </a:ln>
          <a:effectLst/>
        </p:spPr>
        <p:txBody>
          <a:bodyPr>
            <a:spAutoFit/>
          </a:bodyPr>
          <a:lstStyle/>
          <a:p>
            <a:pPr>
              <a:spcBef>
                <a:spcPct val="50000"/>
              </a:spcBef>
            </a:pPr>
            <a:r>
              <a:rPr lang="en-US" dirty="0"/>
              <a:t>UDP</a:t>
            </a:r>
          </a:p>
        </p:txBody>
      </p:sp>
      <p:sp>
        <p:nvSpPr>
          <p:cNvPr id="16" name="Rectangle 21" descr="Paper bag"/>
          <p:cNvSpPr>
            <a:spLocks noChangeArrowheads="1"/>
          </p:cNvSpPr>
          <p:nvPr/>
        </p:nvSpPr>
        <p:spPr bwMode="auto">
          <a:xfrm>
            <a:off x="1143000" y="4191000"/>
            <a:ext cx="6019800" cy="533400"/>
          </a:xfrm>
          <a:prstGeom prst="rect">
            <a:avLst/>
          </a:prstGeom>
          <a:noFill/>
          <a:ln w="38100">
            <a:solidFill>
              <a:schemeClr val="tx1"/>
            </a:solidFill>
            <a:miter lim="800000"/>
            <a:headEnd/>
            <a:tailEnd/>
          </a:ln>
          <a:effectLst/>
        </p:spPr>
        <p:txBody>
          <a:bodyPr wrap="none" anchor="ctr"/>
          <a:lstStyle/>
          <a:p>
            <a:endParaRPr lang="en-IN"/>
          </a:p>
        </p:txBody>
      </p:sp>
      <p:sp>
        <p:nvSpPr>
          <p:cNvPr id="17" name="Line 22"/>
          <p:cNvSpPr>
            <a:spLocks noChangeShapeType="1"/>
          </p:cNvSpPr>
          <p:nvPr/>
        </p:nvSpPr>
        <p:spPr bwMode="auto">
          <a:xfrm flipH="1">
            <a:off x="4724400" y="3657600"/>
            <a:ext cx="0" cy="533400"/>
          </a:xfrm>
          <a:prstGeom prst="line">
            <a:avLst/>
          </a:prstGeom>
          <a:noFill/>
          <a:ln w="38100">
            <a:solidFill>
              <a:schemeClr val="tx1"/>
            </a:solidFill>
            <a:round/>
            <a:headEnd/>
            <a:tailEnd/>
          </a:ln>
          <a:effectLst/>
        </p:spPr>
        <p:txBody>
          <a:bodyPr wrap="none" anchor="ctr"/>
          <a:lstStyle/>
          <a:p>
            <a:endParaRPr lang="en-IN"/>
          </a:p>
        </p:txBody>
      </p:sp>
      <p:sp>
        <p:nvSpPr>
          <p:cNvPr id="18" name="Text Box 23" descr="Paper bag"/>
          <p:cNvSpPr txBox="1">
            <a:spLocks noChangeArrowheads="1"/>
          </p:cNvSpPr>
          <p:nvPr/>
        </p:nvSpPr>
        <p:spPr bwMode="auto">
          <a:xfrm>
            <a:off x="3429000" y="4267200"/>
            <a:ext cx="1447800" cy="457200"/>
          </a:xfrm>
          <a:prstGeom prst="rect">
            <a:avLst/>
          </a:prstGeom>
          <a:noFill/>
          <a:ln w="38100">
            <a:noFill/>
            <a:miter lim="800000"/>
            <a:headEnd/>
            <a:tailEnd/>
          </a:ln>
          <a:effectLst/>
        </p:spPr>
        <p:txBody>
          <a:bodyPr>
            <a:spAutoFit/>
          </a:bodyPr>
          <a:lstStyle/>
          <a:p>
            <a:pPr>
              <a:spcBef>
                <a:spcPct val="50000"/>
              </a:spcBef>
            </a:pPr>
            <a:r>
              <a:rPr lang="en-US"/>
              <a:t>IP</a:t>
            </a:r>
          </a:p>
        </p:txBody>
      </p:sp>
      <p:sp>
        <p:nvSpPr>
          <p:cNvPr id="19" name="Rectangle 24" descr="Paper bag"/>
          <p:cNvSpPr>
            <a:spLocks noChangeArrowheads="1"/>
          </p:cNvSpPr>
          <p:nvPr/>
        </p:nvSpPr>
        <p:spPr bwMode="auto">
          <a:xfrm>
            <a:off x="1143000" y="4724400"/>
            <a:ext cx="6019800" cy="762000"/>
          </a:xfrm>
          <a:prstGeom prst="rect">
            <a:avLst/>
          </a:prstGeom>
          <a:noFill/>
          <a:ln w="38100">
            <a:solidFill>
              <a:schemeClr val="tx1"/>
            </a:solidFill>
            <a:miter lim="800000"/>
            <a:headEnd/>
            <a:tailEnd/>
          </a:ln>
          <a:effectLst/>
        </p:spPr>
        <p:txBody>
          <a:bodyPr wrap="none" anchor="ctr"/>
          <a:lstStyle/>
          <a:p>
            <a:endParaRPr lang="en-IN"/>
          </a:p>
        </p:txBody>
      </p:sp>
      <p:sp>
        <p:nvSpPr>
          <p:cNvPr id="20" name="Text Box 25" descr="Paper bag"/>
          <p:cNvSpPr txBox="1">
            <a:spLocks noChangeArrowheads="1"/>
          </p:cNvSpPr>
          <p:nvPr/>
        </p:nvSpPr>
        <p:spPr bwMode="auto">
          <a:xfrm>
            <a:off x="1219200" y="4800600"/>
            <a:ext cx="5791200" cy="641350"/>
          </a:xfrm>
          <a:prstGeom prst="rect">
            <a:avLst/>
          </a:prstGeom>
          <a:noFill/>
          <a:ln w="38100">
            <a:noFill/>
            <a:miter lim="800000"/>
            <a:headEnd/>
            <a:tailEnd/>
          </a:ln>
          <a:effectLst/>
        </p:spPr>
        <p:txBody>
          <a:bodyPr>
            <a:spAutoFit/>
          </a:bodyPr>
          <a:lstStyle/>
          <a:p>
            <a:pPr>
              <a:spcBef>
                <a:spcPct val="50000"/>
              </a:spcBef>
            </a:pPr>
            <a:r>
              <a:rPr lang="en-US" sz="1800" b="1" dirty="0"/>
              <a:t>Ethernet, Token Ring, RS232, IEEE 802.3, HDLC, Frame Relay, Satellite, Wireless Links, Wet String</a:t>
            </a:r>
          </a:p>
        </p:txBody>
      </p:sp>
      <p:sp>
        <p:nvSpPr>
          <p:cNvPr id="21" name="Line 26"/>
          <p:cNvSpPr>
            <a:spLocks noChangeShapeType="1"/>
          </p:cNvSpPr>
          <p:nvPr/>
        </p:nvSpPr>
        <p:spPr bwMode="auto">
          <a:xfrm>
            <a:off x="2867025" y="3124200"/>
            <a:ext cx="0" cy="533400"/>
          </a:xfrm>
          <a:prstGeom prst="line">
            <a:avLst/>
          </a:prstGeom>
          <a:noFill/>
          <a:ln w="38100">
            <a:solidFill>
              <a:schemeClr val="tx1"/>
            </a:solidFill>
            <a:round/>
            <a:headEnd/>
            <a:tailEnd/>
          </a:ln>
          <a:effectLst/>
        </p:spPr>
        <p:txBody>
          <a:bodyPr wrap="none" anchor="ctr"/>
          <a:lstStyle/>
          <a:p>
            <a:endParaRPr lang="en-IN"/>
          </a:p>
        </p:txBody>
      </p:sp>
      <p:sp>
        <p:nvSpPr>
          <p:cNvPr id="22" name="Text Box 27" descr="Paper bag"/>
          <p:cNvSpPr txBox="1">
            <a:spLocks noChangeArrowheads="1"/>
          </p:cNvSpPr>
          <p:nvPr/>
        </p:nvSpPr>
        <p:spPr bwMode="auto">
          <a:xfrm>
            <a:off x="7315200" y="3200400"/>
            <a:ext cx="1524000" cy="336550"/>
          </a:xfrm>
          <a:prstGeom prst="rect">
            <a:avLst/>
          </a:prstGeom>
          <a:noFill/>
          <a:ln w="38100">
            <a:noFill/>
            <a:miter lim="800000"/>
            <a:headEnd/>
            <a:tailEnd/>
          </a:ln>
          <a:effectLst/>
        </p:spPr>
        <p:txBody>
          <a:bodyPr>
            <a:spAutoFit/>
          </a:bodyPr>
          <a:lstStyle/>
          <a:p>
            <a:pPr>
              <a:spcBef>
                <a:spcPct val="50000"/>
              </a:spcBef>
            </a:pPr>
            <a:r>
              <a:rPr lang="en-US" sz="1600" b="1"/>
              <a:t>Application</a:t>
            </a:r>
          </a:p>
        </p:txBody>
      </p:sp>
      <p:sp>
        <p:nvSpPr>
          <p:cNvPr id="23" name="Text Box 28" descr="Paper bag"/>
          <p:cNvSpPr txBox="1">
            <a:spLocks noChangeArrowheads="1"/>
          </p:cNvSpPr>
          <p:nvPr/>
        </p:nvSpPr>
        <p:spPr bwMode="auto">
          <a:xfrm>
            <a:off x="7315200" y="3810000"/>
            <a:ext cx="1524000" cy="336550"/>
          </a:xfrm>
          <a:prstGeom prst="rect">
            <a:avLst/>
          </a:prstGeom>
          <a:noFill/>
          <a:ln w="38100">
            <a:noFill/>
            <a:miter lim="800000"/>
            <a:headEnd/>
            <a:tailEnd/>
          </a:ln>
          <a:effectLst/>
        </p:spPr>
        <p:txBody>
          <a:bodyPr>
            <a:spAutoFit/>
          </a:bodyPr>
          <a:lstStyle/>
          <a:p>
            <a:pPr>
              <a:spcBef>
                <a:spcPct val="50000"/>
              </a:spcBef>
            </a:pPr>
            <a:r>
              <a:rPr lang="en-US" sz="1600" b="1"/>
              <a:t>Host-to-host</a:t>
            </a:r>
          </a:p>
        </p:txBody>
      </p:sp>
      <p:sp>
        <p:nvSpPr>
          <p:cNvPr id="24" name="Text Box 29" descr="Paper bag"/>
          <p:cNvSpPr txBox="1">
            <a:spLocks noChangeArrowheads="1"/>
          </p:cNvSpPr>
          <p:nvPr/>
        </p:nvSpPr>
        <p:spPr bwMode="auto">
          <a:xfrm>
            <a:off x="7315200" y="4419600"/>
            <a:ext cx="1524000" cy="336550"/>
          </a:xfrm>
          <a:prstGeom prst="rect">
            <a:avLst/>
          </a:prstGeom>
          <a:noFill/>
          <a:ln w="38100">
            <a:noFill/>
            <a:miter lim="800000"/>
            <a:headEnd/>
            <a:tailEnd/>
          </a:ln>
          <a:effectLst/>
        </p:spPr>
        <p:txBody>
          <a:bodyPr>
            <a:spAutoFit/>
          </a:bodyPr>
          <a:lstStyle/>
          <a:p>
            <a:pPr>
              <a:spcBef>
                <a:spcPct val="50000"/>
              </a:spcBef>
            </a:pPr>
            <a:r>
              <a:rPr lang="en-US" sz="1600" b="1"/>
              <a:t>Internetwork</a:t>
            </a:r>
          </a:p>
        </p:txBody>
      </p:sp>
      <p:sp>
        <p:nvSpPr>
          <p:cNvPr id="25" name="Text Box 30" descr="Paper bag"/>
          <p:cNvSpPr txBox="1">
            <a:spLocks noChangeArrowheads="1"/>
          </p:cNvSpPr>
          <p:nvPr/>
        </p:nvSpPr>
        <p:spPr bwMode="auto">
          <a:xfrm>
            <a:off x="7315200" y="5029200"/>
            <a:ext cx="1524000" cy="336550"/>
          </a:xfrm>
          <a:prstGeom prst="rect">
            <a:avLst/>
          </a:prstGeom>
          <a:noFill/>
          <a:ln w="38100">
            <a:noFill/>
            <a:miter lim="800000"/>
            <a:headEnd/>
            <a:tailEnd/>
          </a:ln>
          <a:effectLst/>
        </p:spPr>
        <p:txBody>
          <a:bodyPr>
            <a:spAutoFit/>
          </a:bodyPr>
          <a:lstStyle/>
          <a:p>
            <a:pPr>
              <a:spcBef>
                <a:spcPct val="50000"/>
              </a:spcBef>
            </a:pPr>
            <a:r>
              <a:rPr lang="en-US" sz="1600" b="1"/>
              <a:t>Subnetwork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BSD Socket API</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199" y="1600200"/>
            <a:ext cx="8342483" cy="4525963"/>
          </a:xfrm>
        </p:spPr>
        <p:txBody>
          <a:bodyPr>
            <a:normAutofit fontScale="85000" lnSpcReduction="20000"/>
          </a:bodyPr>
          <a:lstStyle/>
          <a:p>
            <a:r>
              <a:rPr lang="en-US" dirty="0" smtClean="0"/>
              <a:t>From your university, UC Berkeley (1980s)</a:t>
            </a:r>
          </a:p>
          <a:p>
            <a:endParaRPr lang="en-US" dirty="0" smtClean="0"/>
          </a:p>
          <a:p>
            <a:r>
              <a:rPr lang="en-US" dirty="0" smtClean="0"/>
              <a:t>Most popular network API</a:t>
            </a:r>
          </a:p>
          <a:p>
            <a:endParaRPr lang="en-US" dirty="0" smtClean="0"/>
          </a:p>
          <a:p>
            <a:r>
              <a:rPr lang="en-US" dirty="0" smtClean="0"/>
              <a:t>Ported to various </a:t>
            </a:r>
            <a:r>
              <a:rPr lang="en-US" dirty="0" err="1" smtClean="0"/>
              <a:t>OSes</a:t>
            </a:r>
            <a:r>
              <a:rPr lang="en-US" dirty="0" smtClean="0"/>
              <a:t>, various languages</a:t>
            </a:r>
          </a:p>
          <a:p>
            <a:pPr lvl="1"/>
            <a:r>
              <a:rPr lang="en-US" dirty="0" smtClean="0"/>
              <a:t>Windows Winsock, BSD, OS X, Linux, Solaris, …</a:t>
            </a:r>
          </a:p>
          <a:p>
            <a:pPr lvl="1"/>
            <a:r>
              <a:rPr lang="en-US" dirty="0" smtClean="0"/>
              <a:t>Socket modules in Java, Python, Perl, …</a:t>
            </a:r>
          </a:p>
          <a:p>
            <a:pPr lvl="1"/>
            <a:endParaRPr lang="en-US" dirty="0" smtClean="0"/>
          </a:p>
          <a:p>
            <a:r>
              <a:rPr lang="en-US" dirty="0" smtClean="0"/>
              <a:t>Similar to Unix file I/O API</a:t>
            </a:r>
          </a:p>
          <a:p>
            <a:pPr lvl="1"/>
            <a:r>
              <a:rPr lang="en-US" dirty="0" smtClean="0"/>
              <a:t>In the form of </a:t>
            </a:r>
            <a:r>
              <a:rPr lang="en-US" i="1" dirty="0" smtClean="0"/>
              <a:t>file descriptor </a:t>
            </a:r>
            <a:r>
              <a:rPr lang="en-US" dirty="0" smtClean="0"/>
              <a:t>(sort of handle).</a:t>
            </a:r>
          </a:p>
          <a:p>
            <a:pPr lvl="1"/>
            <a:r>
              <a:rPr lang="en-US" dirty="0" smtClean="0"/>
              <a:t>Can share the same </a:t>
            </a:r>
            <a:r>
              <a:rPr lang="en-US" sz="2200" dirty="0" smtClean="0">
                <a:latin typeface="Courier"/>
                <a:cs typeface="Courier"/>
              </a:rPr>
              <a:t>read()</a:t>
            </a:r>
            <a:r>
              <a:rPr lang="en-US" sz="2200" dirty="0" smtClean="0"/>
              <a:t>/</a:t>
            </a:r>
            <a:r>
              <a:rPr lang="en-US" sz="2200" dirty="0" smtClean="0">
                <a:latin typeface="Courier"/>
                <a:cs typeface="Courier"/>
              </a:rPr>
              <a:t>write()</a:t>
            </a:r>
            <a:r>
              <a:rPr lang="en-US" sz="2200" dirty="0" smtClean="0"/>
              <a:t>/</a:t>
            </a:r>
            <a:r>
              <a:rPr lang="en-US" sz="2200" dirty="0" smtClean="0">
                <a:latin typeface="Courier"/>
                <a:cs typeface="Courier"/>
              </a:rPr>
              <a:t>close()</a:t>
            </a:r>
            <a:r>
              <a:rPr lang="en-US" sz="2200" dirty="0" smtClean="0"/>
              <a:t> </a:t>
            </a:r>
            <a:r>
              <a:rPr lang="en-US" dirty="0" smtClean="0"/>
              <a:t>system calls.</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Sockets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r>
              <a:rPr lang="en-US" dirty="0" smtClean="0"/>
              <a:t>Various sockets…  Any similarity?</a:t>
            </a:r>
          </a:p>
          <a:p>
            <a:endParaRPr lang="en-US" dirty="0" smtClean="0"/>
          </a:p>
          <a:p>
            <a:endParaRPr lang="en-US" dirty="0" smtClean="0"/>
          </a:p>
          <a:p>
            <a:endParaRPr lang="en-US" dirty="0" smtClean="0"/>
          </a:p>
          <a:p>
            <a:endParaRPr lang="en-US" dirty="0" smtClean="0"/>
          </a:p>
          <a:p>
            <a:endParaRPr lang="en-US" dirty="0" smtClean="0"/>
          </a:p>
          <a:p>
            <a:r>
              <a:rPr lang="en-US" dirty="0" smtClean="0"/>
              <a:t>Endpoint of a connection</a:t>
            </a:r>
          </a:p>
          <a:p>
            <a:pPr lvl="1"/>
            <a:r>
              <a:rPr lang="en-US" dirty="0" smtClean="0"/>
              <a:t>Identified by </a:t>
            </a:r>
            <a:r>
              <a:rPr lang="en-US" dirty="0" smtClean="0">
                <a:solidFill>
                  <a:srgbClr val="FF0000"/>
                </a:solidFill>
              </a:rPr>
              <a:t>IP address</a:t>
            </a:r>
            <a:r>
              <a:rPr lang="en-US" dirty="0" smtClean="0"/>
              <a:t> and </a:t>
            </a:r>
            <a:r>
              <a:rPr lang="en-US" dirty="0" smtClean="0">
                <a:solidFill>
                  <a:srgbClr val="FF0000"/>
                </a:solidFill>
              </a:rPr>
              <a:t>Port number</a:t>
            </a:r>
          </a:p>
          <a:p>
            <a:pPr lvl="1"/>
            <a:endParaRPr lang="en-US" dirty="0" smtClean="0">
              <a:solidFill>
                <a:srgbClr val="FF0000"/>
              </a:solidFill>
            </a:endParaRPr>
          </a:p>
          <a:p>
            <a:r>
              <a:rPr lang="en-US" dirty="0" smtClean="0"/>
              <a:t>Primitive to implement high-level networking interfaces</a:t>
            </a:r>
          </a:p>
          <a:p>
            <a:pPr lvl="1"/>
            <a:r>
              <a:rPr lang="en-US" dirty="0" smtClean="0"/>
              <a:t>e.g., Remote procedure call (RPC) </a:t>
            </a:r>
          </a:p>
        </p:txBody>
      </p:sp>
      <p:grpSp>
        <p:nvGrpSpPr>
          <p:cNvPr id="4" name="Group 8"/>
          <p:cNvGrpSpPr/>
          <p:nvPr/>
        </p:nvGrpSpPr>
        <p:grpSpPr>
          <a:xfrm>
            <a:off x="1295704" y="2093057"/>
            <a:ext cx="5424489" cy="1637223"/>
            <a:chOff x="1295704" y="2208515"/>
            <a:chExt cx="5424489" cy="1637223"/>
          </a:xfrm>
        </p:grpSpPr>
        <p:pic>
          <p:nvPicPr>
            <p:cNvPr id="5" name="Picture 4"/>
            <p:cNvPicPr>
              <a:picLocks noChangeAspect="1"/>
            </p:cNvPicPr>
            <p:nvPr/>
          </p:nvPicPr>
          <p:blipFill>
            <a:blip r:embed="rId2" cstate="print"/>
            <a:stretch>
              <a:fillRect/>
            </a:stretch>
          </p:blipFill>
          <p:spPr>
            <a:xfrm>
              <a:off x="1295704" y="2208516"/>
              <a:ext cx="1227916" cy="1637221"/>
            </a:xfrm>
            <a:prstGeom prst="rect">
              <a:avLst/>
            </a:prstGeom>
          </p:spPr>
        </p:pic>
        <p:pic>
          <p:nvPicPr>
            <p:cNvPr id="6" name="Picture 5"/>
            <p:cNvPicPr>
              <a:picLocks noChangeAspect="1"/>
            </p:cNvPicPr>
            <p:nvPr/>
          </p:nvPicPr>
          <p:blipFill>
            <a:blip r:embed="rId3" cstate="print"/>
            <a:stretch>
              <a:fillRect/>
            </a:stretch>
          </p:blipFill>
          <p:spPr>
            <a:xfrm>
              <a:off x="3043506" y="2208517"/>
              <a:ext cx="1745232" cy="1637221"/>
            </a:xfrm>
            <a:prstGeom prst="rect">
              <a:avLst/>
            </a:prstGeom>
          </p:spPr>
        </p:pic>
        <p:pic>
          <p:nvPicPr>
            <p:cNvPr id="7" name="Picture 6"/>
            <p:cNvPicPr>
              <a:picLocks noChangeAspect="1"/>
            </p:cNvPicPr>
            <p:nvPr/>
          </p:nvPicPr>
          <p:blipFill>
            <a:blip r:embed="rId4" cstate="print"/>
            <a:stretch>
              <a:fillRect/>
            </a:stretch>
          </p:blipFill>
          <p:spPr>
            <a:xfrm>
              <a:off x="5071982" y="2208515"/>
              <a:ext cx="1648211" cy="163722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Types of Sockets</a:t>
            </a:r>
            <a:endParaRPr lang="en-US" dirty="0">
              <a:effectLst>
                <a:outerShdw blurRad="38100" dist="38100" dir="2700000" algn="tl">
                  <a:srgbClr val="000000">
                    <a:alpha val="43137"/>
                  </a:srgbClr>
                </a:outerShdw>
              </a:effectLst>
            </a:endParaRPr>
          </a:p>
        </p:txBody>
      </p:sp>
      <p:sp>
        <p:nvSpPr>
          <p:cNvPr id="4" name="Text Placeholder 3"/>
          <p:cNvSpPr>
            <a:spLocks noGrp="1"/>
          </p:cNvSpPr>
          <p:nvPr>
            <p:ph type="body" idx="1"/>
          </p:nvPr>
        </p:nvSpPr>
        <p:spPr/>
        <p:txBody>
          <a:bodyPr/>
          <a:lstStyle/>
          <a:p>
            <a:r>
              <a:rPr lang="en-US" dirty="0" smtClean="0"/>
              <a:t>Stream socket (aka TCP)	 </a:t>
            </a:r>
            <a:endParaRPr lang="en-US" dirty="0"/>
          </a:p>
        </p:txBody>
      </p:sp>
      <p:sp>
        <p:nvSpPr>
          <p:cNvPr id="5" name="Content Placeholder 4"/>
          <p:cNvSpPr>
            <a:spLocks noGrp="1"/>
          </p:cNvSpPr>
          <p:nvPr>
            <p:ph sz="half" idx="2"/>
          </p:nvPr>
        </p:nvSpPr>
        <p:spPr/>
        <p:txBody>
          <a:bodyPr>
            <a:normAutofit fontScale="92500" lnSpcReduction="20000"/>
          </a:bodyPr>
          <a:lstStyle/>
          <a:p>
            <a:r>
              <a:rPr lang="en-US" dirty="0" smtClean="0"/>
              <a:t>Connection-oriented</a:t>
            </a:r>
          </a:p>
          <a:p>
            <a:pPr lvl="1"/>
            <a:r>
              <a:rPr lang="en-US" dirty="0" smtClean="0"/>
              <a:t>Requires connection establishment &amp; termination</a:t>
            </a:r>
          </a:p>
          <a:p>
            <a:r>
              <a:rPr lang="en-US" dirty="0" smtClean="0"/>
              <a:t>Reliable delivery</a:t>
            </a:r>
          </a:p>
          <a:p>
            <a:pPr lvl="1"/>
            <a:r>
              <a:rPr lang="en-US" dirty="0" smtClean="0"/>
              <a:t>In-order delivery </a:t>
            </a:r>
          </a:p>
          <a:p>
            <a:pPr lvl="1"/>
            <a:r>
              <a:rPr lang="en-US" dirty="0" smtClean="0"/>
              <a:t>Retransmission</a:t>
            </a:r>
          </a:p>
          <a:p>
            <a:pPr lvl="1"/>
            <a:r>
              <a:rPr lang="en-US" dirty="0" smtClean="0"/>
              <a:t>No duplicates</a:t>
            </a:r>
          </a:p>
          <a:p>
            <a:r>
              <a:rPr lang="en-US" dirty="0" smtClean="0"/>
              <a:t>High variance in latency</a:t>
            </a:r>
          </a:p>
          <a:p>
            <a:pPr lvl="1"/>
            <a:r>
              <a:rPr lang="en-US" dirty="0" smtClean="0"/>
              <a:t>Cost of the reliable service</a:t>
            </a:r>
          </a:p>
          <a:p>
            <a:r>
              <a:rPr lang="en-US" dirty="0" smtClean="0"/>
              <a:t>File-like interface (streaming)</a:t>
            </a:r>
          </a:p>
          <a:p>
            <a:pPr lvl="1">
              <a:buNone/>
            </a:pPr>
            <a:r>
              <a:rPr lang="en-US" dirty="0" smtClean="0"/>
              <a:t> </a:t>
            </a:r>
          </a:p>
          <a:p>
            <a:r>
              <a:rPr lang="en-US" dirty="0" smtClean="0"/>
              <a:t>E.g., HTTP, SSH, FTP, …</a:t>
            </a:r>
            <a:endParaRPr lang="en-US" dirty="0"/>
          </a:p>
        </p:txBody>
      </p:sp>
      <p:sp>
        <p:nvSpPr>
          <p:cNvPr id="6" name="Text Placeholder 5"/>
          <p:cNvSpPr>
            <a:spLocks noGrp="1"/>
          </p:cNvSpPr>
          <p:nvPr>
            <p:ph type="body" sz="quarter" idx="3"/>
          </p:nvPr>
        </p:nvSpPr>
        <p:spPr/>
        <p:txBody>
          <a:bodyPr/>
          <a:lstStyle/>
          <a:p>
            <a:r>
              <a:rPr lang="en-US" dirty="0" smtClean="0"/>
              <a:t>Datagram socket (aka UDP)</a:t>
            </a:r>
            <a:endParaRPr lang="en-US" dirty="0"/>
          </a:p>
        </p:txBody>
      </p:sp>
      <p:sp>
        <p:nvSpPr>
          <p:cNvPr id="7" name="Content Placeholder 6"/>
          <p:cNvSpPr>
            <a:spLocks noGrp="1"/>
          </p:cNvSpPr>
          <p:nvPr>
            <p:ph sz="quarter" idx="4"/>
          </p:nvPr>
        </p:nvSpPr>
        <p:spPr/>
        <p:txBody>
          <a:bodyPr>
            <a:normAutofit fontScale="92500" lnSpcReduction="10000"/>
          </a:bodyPr>
          <a:lstStyle/>
          <a:p>
            <a:r>
              <a:rPr lang="en-US" dirty="0" smtClean="0"/>
              <a:t>Connection-less</a:t>
            </a:r>
          </a:p>
          <a:p>
            <a:pPr lvl="1">
              <a:buNone/>
            </a:pPr>
            <a:r>
              <a:rPr lang="en-US" dirty="0" smtClean="0"/>
              <a:t> </a:t>
            </a:r>
          </a:p>
          <a:p>
            <a:r>
              <a:rPr lang="en-US" dirty="0" smtClean="0"/>
              <a:t>“Best-effort” delivery</a:t>
            </a:r>
          </a:p>
          <a:p>
            <a:pPr lvl="1"/>
            <a:r>
              <a:rPr lang="en-US" dirty="0" smtClean="0"/>
              <a:t>Possible out-of-order delivery</a:t>
            </a:r>
          </a:p>
          <a:p>
            <a:pPr lvl="1"/>
            <a:r>
              <a:rPr lang="en-US" dirty="0" smtClean="0"/>
              <a:t>No retransmission</a:t>
            </a:r>
          </a:p>
          <a:p>
            <a:pPr lvl="1"/>
            <a:r>
              <a:rPr lang="en-US" dirty="0" smtClean="0"/>
              <a:t>Possible duplicates</a:t>
            </a:r>
          </a:p>
          <a:p>
            <a:r>
              <a:rPr lang="en-US" dirty="0" smtClean="0"/>
              <a:t>Low variance in latency</a:t>
            </a:r>
          </a:p>
          <a:p>
            <a:pPr lvl="1">
              <a:buNone/>
            </a:pPr>
            <a:r>
              <a:rPr lang="en-US" dirty="0" smtClean="0"/>
              <a:t> </a:t>
            </a:r>
          </a:p>
          <a:p>
            <a:r>
              <a:rPr lang="en-US" dirty="0" smtClean="0"/>
              <a:t>Packet-like interface</a:t>
            </a:r>
          </a:p>
          <a:p>
            <a:pPr lvl="1"/>
            <a:r>
              <a:rPr lang="en-US" dirty="0" smtClean="0"/>
              <a:t>Requires packetizing</a:t>
            </a:r>
          </a:p>
          <a:p>
            <a:r>
              <a:rPr lang="en-US" dirty="0" smtClean="0"/>
              <a:t>E.g., DNS, VoIP, VOD, AOD,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subTnLst>
                                    <p:animClr>
                                      <p:cBhvr override="childStyle">
                                        <p:cTn dur="1" fill="hold" display="0" masterRel="nextClick" afterEffect="1"/>
                                        <p:tgtEl>
                                          <p:spTgt spid="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subTnLst>
                                    <p:animClr>
                                      <p:cBhvr override="childStyle">
                                        <p:cTn dur="1" fill="hold" display="0" masterRel="nextClick" afterEffect="1"/>
                                        <p:tgtEl>
                                          <p:spTgt spid="5">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subTnLst>
                                    <p:animClr>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subTnLst>
                                    <p:animClr>
                                      <p:cBhvr override="childStyle">
                                        <p:cTn dur="1" fill="hold" display="0" masterRel="nextClick" afterEffect="1"/>
                                        <p:tgtEl>
                                          <p:spTgt spid="5">
                                            <p:txEl>
                                              <p:pRg st="2" end="2"/>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subTnLst>
                                    <p:animClr>
                                      <p:cBhvr override="childStyle">
                                        <p:cTn dur="1" fill="hold" display="0" masterRel="nextClick" afterEffect="1"/>
                                        <p:tgtEl>
                                          <p:spTgt spid="5">
                                            <p:txEl>
                                              <p:pRg st="3" end="3"/>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subTnLst>
                                    <p:animClr>
                                      <p:cBhvr override="childStyle">
                                        <p:cTn dur="1" fill="hold" display="0" masterRel="nextClick" afterEffect="1"/>
                                        <p:tgtEl>
                                          <p:spTgt spid="5">
                                            <p:txEl>
                                              <p:pRg st="4" end="4"/>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subTnLst>
                                    <p:animClr>
                                      <p:cBhvr override="childStyle">
                                        <p:cTn dur="1" fill="hold" display="0" masterRel="nextClick" afterEffect="1"/>
                                        <p:tgtEl>
                                          <p:spTgt spid="5">
                                            <p:txEl>
                                              <p:pRg st="5" end="5"/>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subTnLst>
                                    <p:animClr>
                                      <p:cBhvr override="childStyle">
                                        <p:cTn dur="1" fill="hold" display="0" masterRel="nextClick" afterEffect="1"/>
                                        <p:tgtEl>
                                          <p:spTgt spid="7">
                                            <p:txEl>
                                              <p:pRg st="2" end="2"/>
                                            </p:txEl>
                                          </p:spTgt>
                                        </p:tgtEl>
                                        <p:attrNameLst>
                                          <p:attrName>ppt_c</p:attrName>
                                        </p:attrNameLst>
                                      </p:cBhvr>
                                      <p:to>
                                        <a:schemeClr val="bg2"/>
                                      </p:to>
                                    </p:animClr>
                                  </p:subTnLst>
                                </p:cTn>
                              </p:par>
                              <p:par>
                                <p:cTn id="23" presetID="1" presetClass="entr" presetSubtype="0"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subTnLst>
                                    <p:animClr>
                                      <p:cBhvr override="childStyle">
                                        <p:cTn dur="1" fill="hold" display="0" masterRel="nextClick" afterEffect="1"/>
                                        <p:tgtEl>
                                          <p:spTgt spid="7">
                                            <p:txEl>
                                              <p:pRg st="3" end="3"/>
                                            </p:txEl>
                                          </p:spTgt>
                                        </p:tgtEl>
                                        <p:attrNameLst>
                                          <p:attrName>ppt_c</p:attrName>
                                        </p:attrNameLst>
                                      </p:cBhvr>
                                      <p:to>
                                        <a:schemeClr val="bg2"/>
                                      </p:to>
                                    </p:animClr>
                                  </p:subTnLst>
                                </p:cTn>
                              </p:par>
                              <p:par>
                                <p:cTn id="25" presetID="1"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subTnLst>
                                    <p:animClr>
                                      <p:cBhvr override="childStyle">
                                        <p:cTn dur="1" fill="hold" display="0" masterRel="nextClick" afterEffect="1"/>
                                        <p:tgtEl>
                                          <p:spTgt spid="7">
                                            <p:txEl>
                                              <p:pRg st="4" end="4"/>
                                            </p:txEl>
                                          </p:spTgt>
                                        </p:tgtEl>
                                        <p:attrNameLst>
                                          <p:attrName>ppt_c</p:attrName>
                                        </p:attrNameLst>
                                      </p:cBhvr>
                                      <p:to>
                                        <a:schemeClr val="bg2"/>
                                      </p:to>
                                    </p:animClr>
                                  </p:subTnLst>
                                </p:cTn>
                              </p:par>
                              <p:par>
                                <p:cTn id="27" presetID="1"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subTnLst>
                                    <p:animClr>
                                      <p:cBhvr override="childStyle">
                                        <p:cTn dur="1" fill="hold" display="0" masterRel="nextClick" afterEffect="1"/>
                                        <p:tgtEl>
                                          <p:spTgt spid="7">
                                            <p:txEl>
                                              <p:pRg st="5" end="5"/>
                                            </p:txEl>
                                          </p:spTgt>
                                        </p:tgtEl>
                                        <p:attrNameLst>
                                          <p:attrName>ppt_c</p:attrName>
                                        </p:attrNameLst>
                                      </p:cBhvr>
                                      <p:to>
                                        <a:schemeClr val="bg2"/>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subTnLst>
                                    <p:animClr>
                                      <p:cBhvr override="childStyle">
                                        <p:cTn dur="1" fill="hold" display="0" masterRel="nextClick" afterEffect="1"/>
                                        <p:tgtEl>
                                          <p:spTgt spid="5">
                                            <p:txEl>
                                              <p:pRg st="6" end="6"/>
                                            </p:txEl>
                                          </p:spTgt>
                                        </p:tgtEl>
                                        <p:attrNameLst>
                                          <p:attrName>ppt_c</p:attrName>
                                        </p:attrNameLst>
                                      </p:cBhvr>
                                      <p:to>
                                        <a:schemeClr val="bg2"/>
                                      </p:to>
                                    </p:animClr>
                                  </p:subTnLst>
                                </p:cTn>
                              </p:par>
                              <p:par>
                                <p:cTn id="33" presetID="1" presetClass="entr" presetSubtype="0"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subTnLst>
                                    <p:animClr>
                                      <p:cBhvr override="childStyle">
                                        <p:cTn dur="1" fill="hold" display="0" masterRel="nextClick" afterEffect="1"/>
                                        <p:tgtEl>
                                          <p:spTgt spid="5">
                                            <p:txEl>
                                              <p:pRg st="7" end="7"/>
                                            </p:txEl>
                                          </p:spTgt>
                                        </p:tgtEl>
                                        <p:attrNameLst>
                                          <p:attrName>ppt_c</p:attrName>
                                        </p:attrNameLst>
                                      </p:cBhvr>
                                      <p:to>
                                        <a:schemeClr val="bg2"/>
                                      </p:to>
                                    </p:animClr>
                                  </p:subTnLst>
                                </p:cTn>
                              </p:par>
                              <p:par>
                                <p:cTn id="35" presetID="1" presetClass="entr" presetSubtype="0" fill="hold" grpId="0"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subTnLst>
                                    <p:animClr>
                                      <p:cBhvr override="childStyle">
                                        <p:cTn dur="1" fill="hold" display="0" masterRel="nextClick" afterEffect="1"/>
                                        <p:tgtEl>
                                          <p:spTgt spid="7">
                                            <p:txEl>
                                              <p:pRg st="6" end="6"/>
                                            </p:txEl>
                                          </p:spTgt>
                                        </p:tgtEl>
                                        <p:attrNameLst>
                                          <p:attrName>ppt_c</p:attrName>
                                        </p:attrNameLst>
                                      </p:cBhvr>
                                      <p:to>
                                        <a:schemeClr val="bg2"/>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subTnLst>
                                    <p:animClr>
                                      <p:cBhvr override="childStyle">
                                        <p:cTn dur="1" fill="hold" display="0" masterRel="nextClick" afterEffect="1"/>
                                        <p:tgtEl>
                                          <p:spTgt spid="5">
                                            <p:txEl>
                                              <p:pRg st="8" end="8"/>
                                            </p:txEl>
                                          </p:spTgt>
                                        </p:tgtEl>
                                        <p:attrNameLst>
                                          <p:attrName>ppt_c</p:attrName>
                                        </p:attrNameLst>
                                      </p:cBhvr>
                                      <p:to>
                                        <a:schemeClr val="bg2"/>
                                      </p:to>
                                    </p:animClr>
                                  </p:subTnLst>
                                </p:cTn>
                              </p:par>
                              <p:par>
                                <p:cTn id="41" presetID="1" presetClass="entr" presetSubtype="0" fill="hold" grpId="0" nodeType="with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subTnLst>
                                    <p:animClr>
                                      <p:cBhvr override="childStyle">
                                        <p:cTn dur="1" fill="hold" display="0" masterRel="nextClick" afterEffect="1"/>
                                        <p:tgtEl>
                                          <p:spTgt spid="7">
                                            <p:txEl>
                                              <p:pRg st="8" end="8"/>
                                            </p:txEl>
                                          </p:spTgt>
                                        </p:tgtEl>
                                        <p:attrNameLst>
                                          <p:attrName>ppt_c</p:attrName>
                                        </p:attrNameLst>
                                      </p:cBhvr>
                                      <p:to>
                                        <a:schemeClr val="bg2"/>
                                      </p:to>
                                    </p:animClr>
                                  </p:subTnLst>
                                </p:cTn>
                              </p:par>
                              <p:par>
                                <p:cTn id="43" presetID="1" presetClass="entr" presetSubtype="0" fill="hold" grpId="0" nodeType="withEffect">
                                  <p:stCondLst>
                                    <p:cond delay="0"/>
                                  </p:stCondLst>
                                  <p:childTnLst>
                                    <p:set>
                                      <p:cBhvr>
                                        <p:cTn id="44" dur="1" fill="hold">
                                          <p:stCondLst>
                                            <p:cond delay="0"/>
                                          </p:stCondLst>
                                        </p:cTn>
                                        <p:tgtEl>
                                          <p:spTgt spid="7">
                                            <p:txEl>
                                              <p:pRg st="9" end="9"/>
                                            </p:txEl>
                                          </p:spTgt>
                                        </p:tgtEl>
                                        <p:attrNameLst>
                                          <p:attrName>style.visibility</p:attrName>
                                        </p:attrNameLst>
                                      </p:cBhvr>
                                      <p:to>
                                        <p:strVal val="visible"/>
                                      </p:to>
                                    </p:set>
                                  </p:childTnLst>
                                  <p:subTnLst>
                                    <p:animClr>
                                      <p:cBhvr override="childStyle">
                                        <p:cTn dur="1" fill="hold" display="0" masterRel="nextClick" afterEffect="1"/>
                                        <p:tgtEl>
                                          <p:spTgt spid="7">
                                            <p:txEl>
                                              <p:pRg st="9" end="9"/>
                                            </p:txEl>
                                          </p:spTgt>
                                        </p:tgtEl>
                                        <p:attrNameLst>
                                          <p:attrName>ppt_c</p:attrName>
                                        </p:attrNameLst>
                                      </p:cBhvr>
                                      <p:to>
                                        <a:schemeClr val="bg2"/>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Sockets (cont’d) </a:t>
            </a:r>
            <a:endParaRPr lang="en-US" dirty="0"/>
          </a:p>
        </p:txBody>
      </p:sp>
      <p:sp>
        <p:nvSpPr>
          <p:cNvPr id="41" name="Content Placeholder 40"/>
          <p:cNvSpPr>
            <a:spLocks noGrp="1"/>
          </p:cNvSpPr>
          <p:nvPr>
            <p:ph idx="1"/>
          </p:nvPr>
        </p:nvSpPr>
        <p:spPr>
          <a:xfrm>
            <a:off x="457200" y="1417638"/>
            <a:ext cx="8229600" cy="4708525"/>
          </a:xfrm>
        </p:spPr>
        <p:txBody>
          <a:bodyPr/>
          <a:lstStyle/>
          <a:p>
            <a:r>
              <a:rPr lang="en-US" dirty="0" smtClean="0"/>
              <a:t>When sending “Hi!” and “Hope you’re well”</a:t>
            </a:r>
          </a:p>
          <a:p>
            <a:r>
              <a:rPr lang="en-US" dirty="0" smtClean="0"/>
              <a:t>TCP treats them as a single bytes stream</a:t>
            </a:r>
          </a:p>
          <a:p>
            <a:endParaRPr lang="en-US" dirty="0" smtClean="0"/>
          </a:p>
          <a:p>
            <a:endParaRPr lang="en-US" dirty="0" smtClean="0"/>
          </a:p>
          <a:p>
            <a:endParaRPr lang="en-US" dirty="0" smtClean="0"/>
          </a:p>
          <a:p>
            <a:r>
              <a:rPr lang="en-US" dirty="0" smtClean="0"/>
              <a:t>UDP treats them as separate messages</a:t>
            </a:r>
          </a:p>
        </p:txBody>
      </p:sp>
      <p:sp>
        <p:nvSpPr>
          <p:cNvPr id="10" name="Slide Number Placeholder 5"/>
          <p:cNvSpPr>
            <a:spLocks noGrp="1"/>
          </p:cNvSpPr>
          <p:nvPr>
            <p:ph type="sldNum" sz="quarter" idx="12"/>
          </p:nvPr>
        </p:nvSpPr>
        <p:spPr/>
        <p:txBody>
          <a:bodyPr/>
          <a:lstStyle/>
          <a:p>
            <a:fld id="{C19195B8-94D4-9F42-8B0F-B42C2B0AF360}" type="slidenum">
              <a:rPr lang="en-US" smtClean="0"/>
              <a:pPr/>
              <a:t>8</a:t>
            </a:fld>
            <a:endParaRPr lang="en-US" dirty="0"/>
          </a:p>
        </p:txBody>
      </p:sp>
      <p:grpSp>
        <p:nvGrpSpPr>
          <p:cNvPr id="3" name="Group 60"/>
          <p:cNvGrpSpPr/>
          <p:nvPr/>
        </p:nvGrpSpPr>
        <p:grpSpPr>
          <a:xfrm>
            <a:off x="731098" y="2757882"/>
            <a:ext cx="7015163" cy="1571359"/>
            <a:chOff x="731098" y="2757882"/>
            <a:chExt cx="7015163" cy="1571359"/>
          </a:xfrm>
        </p:grpSpPr>
        <p:pic>
          <p:nvPicPr>
            <p:cNvPr id="11" name="Picture 4" descr="j0089040"/>
            <p:cNvPicPr>
              <a:picLocks noChangeAspect="1" noChangeArrowheads="1"/>
            </p:cNvPicPr>
            <p:nvPr/>
          </p:nvPicPr>
          <p:blipFill>
            <a:blip r:embed="rId2" cstate="print"/>
            <a:srcRect/>
            <a:stretch>
              <a:fillRect/>
            </a:stretch>
          </p:blipFill>
          <p:spPr bwMode="auto">
            <a:xfrm>
              <a:off x="731098" y="2757882"/>
              <a:ext cx="1092940" cy="1571359"/>
            </a:xfrm>
            <a:prstGeom prst="rect">
              <a:avLst/>
            </a:prstGeom>
            <a:noFill/>
          </p:spPr>
        </p:pic>
        <p:sp>
          <p:nvSpPr>
            <p:cNvPr id="23" name="TextBox 22"/>
            <p:cNvSpPr txBox="1"/>
            <p:nvPr/>
          </p:nvSpPr>
          <p:spPr>
            <a:xfrm>
              <a:off x="7273956" y="3543562"/>
              <a:ext cx="472305" cy="646331"/>
            </a:xfrm>
            <a:prstGeom prst="rect">
              <a:avLst/>
            </a:prstGeom>
            <a:noFill/>
            <a:ln>
              <a:solidFill>
                <a:schemeClr val="tx1"/>
              </a:solidFill>
            </a:ln>
          </p:spPr>
          <p:txBody>
            <a:bodyPr wrap="none" rtlCol="0">
              <a:spAutoFit/>
            </a:bodyPr>
            <a:lstStyle/>
            <a:p>
              <a:r>
                <a:rPr lang="en-US" sz="3600" dirty="0" smtClean="0"/>
                <a:t>H</a:t>
              </a:r>
              <a:endParaRPr lang="en-US" sz="3600" dirty="0"/>
            </a:p>
          </p:txBody>
        </p:sp>
        <p:sp>
          <p:nvSpPr>
            <p:cNvPr id="24" name="TextBox 23"/>
            <p:cNvSpPr txBox="1"/>
            <p:nvPr/>
          </p:nvSpPr>
          <p:spPr>
            <a:xfrm>
              <a:off x="6970340" y="3543562"/>
              <a:ext cx="290614" cy="646331"/>
            </a:xfrm>
            <a:prstGeom prst="rect">
              <a:avLst/>
            </a:prstGeom>
            <a:noFill/>
            <a:ln>
              <a:solidFill>
                <a:schemeClr val="tx1"/>
              </a:solidFill>
            </a:ln>
          </p:spPr>
          <p:txBody>
            <a:bodyPr wrap="none" rtlCol="0">
              <a:spAutoFit/>
            </a:bodyPr>
            <a:lstStyle/>
            <a:p>
              <a:r>
                <a:rPr lang="en-US" sz="3600" dirty="0" err="1" smtClean="0"/>
                <a:t>i</a:t>
              </a:r>
              <a:endParaRPr lang="en-US" sz="3600" dirty="0"/>
            </a:p>
          </p:txBody>
        </p:sp>
        <p:sp>
          <p:nvSpPr>
            <p:cNvPr id="25" name="TextBox 24"/>
            <p:cNvSpPr txBox="1"/>
            <p:nvPr/>
          </p:nvSpPr>
          <p:spPr>
            <a:xfrm>
              <a:off x="6631450" y="3543562"/>
              <a:ext cx="335023" cy="646331"/>
            </a:xfrm>
            <a:prstGeom prst="rect">
              <a:avLst/>
            </a:prstGeom>
            <a:noFill/>
            <a:ln>
              <a:solidFill>
                <a:schemeClr val="tx1"/>
              </a:solidFill>
            </a:ln>
          </p:spPr>
          <p:txBody>
            <a:bodyPr wrap="none" rtlCol="0">
              <a:spAutoFit/>
            </a:bodyPr>
            <a:lstStyle/>
            <a:p>
              <a:r>
                <a:rPr lang="en-US" sz="3600" dirty="0" smtClean="0"/>
                <a:t>!</a:t>
              </a:r>
              <a:endParaRPr lang="en-US" sz="3600" dirty="0"/>
            </a:p>
          </p:txBody>
        </p:sp>
        <p:sp>
          <p:nvSpPr>
            <p:cNvPr id="26" name="TextBox 25"/>
            <p:cNvSpPr txBox="1"/>
            <p:nvPr/>
          </p:nvSpPr>
          <p:spPr>
            <a:xfrm>
              <a:off x="6171013" y="3543562"/>
              <a:ext cx="472305" cy="646331"/>
            </a:xfrm>
            <a:prstGeom prst="rect">
              <a:avLst/>
            </a:prstGeom>
            <a:noFill/>
            <a:ln>
              <a:solidFill>
                <a:schemeClr val="tx1"/>
              </a:solidFill>
            </a:ln>
          </p:spPr>
          <p:txBody>
            <a:bodyPr wrap="none" rtlCol="0">
              <a:spAutoFit/>
            </a:bodyPr>
            <a:lstStyle/>
            <a:p>
              <a:r>
                <a:rPr lang="en-US" sz="3600" dirty="0" smtClean="0"/>
                <a:t>H</a:t>
              </a:r>
              <a:endParaRPr lang="en-US" sz="3600" dirty="0"/>
            </a:p>
          </p:txBody>
        </p:sp>
        <p:sp>
          <p:nvSpPr>
            <p:cNvPr id="27" name="TextBox 26"/>
            <p:cNvSpPr txBox="1"/>
            <p:nvPr/>
          </p:nvSpPr>
          <p:spPr>
            <a:xfrm>
              <a:off x="5749161" y="3543562"/>
              <a:ext cx="428122" cy="646331"/>
            </a:xfrm>
            <a:prstGeom prst="rect">
              <a:avLst/>
            </a:prstGeom>
            <a:noFill/>
            <a:ln>
              <a:solidFill>
                <a:schemeClr val="tx1"/>
              </a:solidFill>
            </a:ln>
          </p:spPr>
          <p:txBody>
            <a:bodyPr wrap="none" rtlCol="0">
              <a:spAutoFit/>
            </a:bodyPr>
            <a:lstStyle/>
            <a:p>
              <a:r>
                <a:rPr lang="en-US" sz="3600" dirty="0" smtClean="0"/>
                <a:t>o</a:t>
              </a:r>
              <a:endParaRPr lang="en-US" sz="3600" dirty="0"/>
            </a:p>
          </p:txBody>
        </p:sp>
        <p:sp>
          <p:nvSpPr>
            <p:cNvPr id="28" name="TextBox 27"/>
            <p:cNvSpPr txBox="1"/>
            <p:nvPr/>
          </p:nvSpPr>
          <p:spPr>
            <a:xfrm>
              <a:off x="5327309" y="3543562"/>
              <a:ext cx="427220" cy="646331"/>
            </a:xfrm>
            <a:prstGeom prst="rect">
              <a:avLst/>
            </a:prstGeom>
            <a:noFill/>
            <a:ln>
              <a:solidFill>
                <a:schemeClr val="tx1"/>
              </a:solidFill>
            </a:ln>
          </p:spPr>
          <p:txBody>
            <a:bodyPr wrap="none" rtlCol="0">
              <a:spAutoFit/>
            </a:bodyPr>
            <a:lstStyle/>
            <a:p>
              <a:r>
                <a:rPr lang="en-US" sz="3600" dirty="0" smtClean="0"/>
                <a:t>p</a:t>
              </a:r>
              <a:endParaRPr lang="en-US" sz="3600" dirty="0"/>
            </a:p>
          </p:txBody>
        </p:sp>
        <p:sp>
          <p:nvSpPr>
            <p:cNvPr id="29" name="TextBox 28"/>
            <p:cNvSpPr txBox="1"/>
            <p:nvPr/>
          </p:nvSpPr>
          <p:spPr>
            <a:xfrm>
              <a:off x="4905718" y="3543562"/>
              <a:ext cx="414371" cy="646331"/>
            </a:xfrm>
            <a:prstGeom prst="rect">
              <a:avLst/>
            </a:prstGeom>
            <a:noFill/>
            <a:ln>
              <a:solidFill>
                <a:schemeClr val="tx1"/>
              </a:solidFill>
            </a:ln>
          </p:spPr>
          <p:txBody>
            <a:bodyPr wrap="none" rtlCol="0">
              <a:spAutoFit/>
            </a:bodyPr>
            <a:lstStyle/>
            <a:p>
              <a:r>
                <a:rPr lang="en-US" sz="3600" dirty="0" err="1" smtClean="0"/>
                <a:t>e</a:t>
              </a:r>
              <a:endParaRPr lang="en-US" sz="3600" dirty="0"/>
            </a:p>
          </p:txBody>
        </p:sp>
        <p:sp>
          <p:nvSpPr>
            <p:cNvPr id="30" name="TextBox 29"/>
            <p:cNvSpPr txBox="1"/>
            <p:nvPr/>
          </p:nvSpPr>
          <p:spPr>
            <a:xfrm>
              <a:off x="4402305" y="3543562"/>
              <a:ext cx="503413" cy="646331"/>
            </a:xfrm>
            <a:prstGeom prst="rect">
              <a:avLst/>
            </a:prstGeom>
            <a:noFill/>
            <a:ln>
              <a:solidFill>
                <a:schemeClr val="tx1"/>
              </a:solidFill>
            </a:ln>
          </p:spPr>
          <p:txBody>
            <a:bodyPr wrap="none" rtlCol="0">
              <a:spAutoFit/>
            </a:bodyPr>
            <a:lstStyle/>
            <a:p>
              <a:r>
                <a:rPr lang="en-US" sz="3600" dirty="0" smtClean="0"/>
                <a:t>…</a:t>
              </a:r>
              <a:endParaRPr lang="en-US" sz="3600" dirty="0"/>
            </a:p>
          </p:txBody>
        </p:sp>
        <p:sp>
          <p:nvSpPr>
            <p:cNvPr id="31" name="TextBox 30"/>
            <p:cNvSpPr txBox="1"/>
            <p:nvPr/>
          </p:nvSpPr>
          <p:spPr>
            <a:xfrm>
              <a:off x="3887621" y="3543562"/>
              <a:ext cx="514684" cy="646331"/>
            </a:xfrm>
            <a:prstGeom prst="rect">
              <a:avLst/>
            </a:prstGeom>
            <a:noFill/>
            <a:ln>
              <a:solidFill>
                <a:schemeClr val="tx1"/>
              </a:solidFill>
            </a:ln>
          </p:spPr>
          <p:txBody>
            <a:bodyPr wrap="none" rtlCol="0">
              <a:spAutoFit/>
            </a:bodyPr>
            <a:lstStyle/>
            <a:p>
              <a:r>
                <a:rPr lang="en-US" sz="3600" dirty="0" err="1" smtClean="0"/>
                <a:t>w</a:t>
              </a:r>
              <a:endParaRPr lang="en-US" sz="3600" dirty="0"/>
            </a:p>
          </p:txBody>
        </p:sp>
        <p:sp>
          <p:nvSpPr>
            <p:cNvPr id="32" name="TextBox 31"/>
            <p:cNvSpPr txBox="1"/>
            <p:nvPr/>
          </p:nvSpPr>
          <p:spPr>
            <a:xfrm>
              <a:off x="3467723" y="3543562"/>
              <a:ext cx="414371" cy="646331"/>
            </a:xfrm>
            <a:prstGeom prst="rect">
              <a:avLst/>
            </a:prstGeom>
            <a:noFill/>
            <a:ln>
              <a:solidFill>
                <a:schemeClr val="tx1"/>
              </a:solidFill>
            </a:ln>
          </p:spPr>
          <p:txBody>
            <a:bodyPr wrap="none" rtlCol="0">
              <a:spAutoFit/>
            </a:bodyPr>
            <a:lstStyle/>
            <a:p>
              <a:r>
                <a:rPr lang="en-US" sz="3600" dirty="0" err="1" smtClean="0"/>
                <a:t>e</a:t>
              </a:r>
              <a:endParaRPr lang="en-US" sz="3600" dirty="0"/>
            </a:p>
          </p:txBody>
        </p:sp>
        <p:sp>
          <p:nvSpPr>
            <p:cNvPr id="33" name="TextBox 32"/>
            <p:cNvSpPr txBox="1"/>
            <p:nvPr/>
          </p:nvSpPr>
          <p:spPr>
            <a:xfrm>
              <a:off x="3177109" y="3543562"/>
              <a:ext cx="290614" cy="646331"/>
            </a:xfrm>
            <a:prstGeom prst="rect">
              <a:avLst/>
            </a:prstGeom>
            <a:noFill/>
            <a:ln>
              <a:solidFill>
                <a:schemeClr val="tx1"/>
              </a:solidFill>
            </a:ln>
          </p:spPr>
          <p:txBody>
            <a:bodyPr wrap="none" rtlCol="0">
              <a:spAutoFit/>
            </a:bodyPr>
            <a:lstStyle/>
            <a:p>
              <a:r>
                <a:rPr lang="en-US" sz="3600" dirty="0" err="1" smtClean="0"/>
                <a:t>l</a:t>
              </a:r>
              <a:endParaRPr lang="en-US" sz="3600" dirty="0"/>
            </a:p>
          </p:txBody>
        </p:sp>
        <p:sp>
          <p:nvSpPr>
            <p:cNvPr id="34" name="TextBox 33"/>
            <p:cNvSpPr txBox="1"/>
            <p:nvPr/>
          </p:nvSpPr>
          <p:spPr>
            <a:xfrm>
              <a:off x="2886495" y="3543562"/>
              <a:ext cx="290614" cy="646331"/>
            </a:xfrm>
            <a:prstGeom prst="rect">
              <a:avLst/>
            </a:prstGeom>
            <a:noFill/>
            <a:ln>
              <a:solidFill>
                <a:schemeClr val="tx1"/>
              </a:solidFill>
            </a:ln>
          </p:spPr>
          <p:txBody>
            <a:bodyPr wrap="none" rtlCol="0">
              <a:spAutoFit/>
            </a:bodyPr>
            <a:lstStyle/>
            <a:p>
              <a:r>
                <a:rPr lang="en-US" sz="3600" dirty="0" err="1" smtClean="0"/>
                <a:t>l</a:t>
              </a:r>
              <a:endParaRPr lang="en-US" sz="3600" dirty="0"/>
            </a:p>
          </p:txBody>
        </p:sp>
        <p:cxnSp>
          <p:nvCxnSpPr>
            <p:cNvPr id="37" name="Straight Arrow Connector 36"/>
            <p:cNvCxnSpPr/>
            <p:nvPr/>
          </p:nvCxnSpPr>
          <p:spPr>
            <a:xfrm>
              <a:off x="2886495" y="3336203"/>
              <a:ext cx="4859766" cy="1588"/>
            </a:xfrm>
            <a:prstGeom prst="straightConnector1">
              <a:avLst/>
            </a:prstGeom>
            <a:ln w="539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44963" y="2838979"/>
              <a:ext cx="2072077" cy="523220"/>
            </a:xfrm>
            <a:prstGeom prst="rect">
              <a:avLst/>
            </a:prstGeom>
            <a:noFill/>
          </p:spPr>
          <p:txBody>
            <a:bodyPr wrap="none" rtlCol="0">
              <a:spAutoFit/>
            </a:bodyPr>
            <a:lstStyle/>
            <a:p>
              <a:r>
                <a:rPr lang="en-US" sz="2800" dirty="0" smtClean="0"/>
                <a:t>Bytes stream</a:t>
              </a:r>
              <a:endParaRPr lang="en-US" sz="2800" dirty="0"/>
            </a:p>
          </p:txBody>
        </p:sp>
      </p:grpSp>
      <p:grpSp>
        <p:nvGrpSpPr>
          <p:cNvPr id="4" name="Group 61"/>
          <p:cNvGrpSpPr/>
          <p:nvPr/>
        </p:nvGrpSpPr>
        <p:grpSpPr>
          <a:xfrm>
            <a:off x="731098" y="5150116"/>
            <a:ext cx="7015163" cy="1634859"/>
            <a:chOff x="731098" y="5150116"/>
            <a:chExt cx="7015163" cy="1634859"/>
          </a:xfrm>
        </p:grpSpPr>
        <p:pic>
          <p:nvPicPr>
            <p:cNvPr id="57" name="Picture 4" descr="j0089040"/>
            <p:cNvPicPr>
              <a:picLocks noChangeAspect="1" noChangeArrowheads="1"/>
            </p:cNvPicPr>
            <p:nvPr/>
          </p:nvPicPr>
          <p:blipFill>
            <a:blip r:embed="rId2" cstate="print"/>
            <a:srcRect/>
            <a:stretch>
              <a:fillRect/>
            </a:stretch>
          </p:blipFill>
          <p:spPr bwMode="auto">
            <a:xfrm>
              <a:off x="731098" y="5150116"/>
              <a:ext cx="1092940" cy="1571359"/>
            </a:xfrm>
            <a:prstGeom prst="rect">
              <a:avLst/>
            </a:prstGeom>
            <a:noFill/>
          </p:spPr>
        </p:pic>
        <p:sp>
          <p:nvSpPr>
            <p:cNvPr id="58" name="Document 57"/>
            <p:cNvSpPr/>
            <p:nvPr/>
          </p:nvSpPr>
          <p:spPr>
            <a:xfrm>
              <a:off x="5754530" y="5445125"/>
              <a:ext cx="1767282" cy="133985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Hi!</a:t>
              </a:r>
              <a:endParaRPr lang="en-US" sz="4000" dirty="0">
                <a:solidFill>
                  <a:schemeClr val="tx1"/>
                </a:solidFill>
              </a:endParaRPr>
            </a:p>
          </p:txBody>
        </p:sp>
        <p:sp>
          <p:nvSpPr>
            <p:cNvPr id="59" name="Document 58"/>
            <p:cNvSpPr/>
            <p:nvPr/>
          </p:nvSpPr>
          <p:spPr>
            <a:xfrm>
              <a:off x="3177110" y="5445125"/>
              <a:ext cx="1946362" cy="1339850"/>
            </a:xfrm>
            <a:prstGeom prst="flowChartDocumen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solidFill>
                    <a:schemeClr val="tx1"/>
                  </a:solidFill>
                </a:rPr>
                <a:t>Hope you’re well</a:t>
              </a:r>
              <a:endParaRPr lang="en-US" sz="2800" dirty="0">
                <a:solidFill>
                  <a:schemeClr val="tx1"/>
                </a:solidFill>
              </a:endParaRPr>
            </a:p>
          </p:txBody>
        </p:sp>
        <p:cxnSp>
          <p:nvCxnSpPr>
            <p:cNvPr id="60" name="Straight Arrow Connector 59"/>
            <p:cNvCxnSpPr/>
            <p:nvPr/>
          </p:nvCxnSpPr>
          <p:spPr>
            <a:xfrm>
              <a:off x="2886495" y="5380037"/>
              <a:ext cx="4859766" cy="1588"/>
            </a:xfrm>
            <a:prstGeom prst="straightConnector1">
              <a:avLst/>
            </a:prstGeom>
            <a:ln w="53975">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Arrow Connector 41"/>
          <p:cNvCxnSpPr>
            <a:stCxn id="35" idx="3"/>
            <a:endCxn id="23" idx="0"/>
          </p:cNvCxnSpPr>
          <p:nvPr/>
        </p:nvCxnSpPr>
        <p:spPr>
          <a:xfrm>
            <a:off x="4781405" y="3713968"/>
            <a:ext cx="2701878" cy="1493614"/>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5" idx="3"/>
            <a:endCxn id="27" idx="0"/>
          </p:cNvCxnSpPr>
          <p:nvPr/>
        </p:nvCxnSpPr>
        <p:spPr>
          <a:xfrm>
            <a:off x="4781405" y="3713968"/>
            <a:ext cx="1062050" cy="1493614"/>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Types of Sockets (cont’d) </a:t>
            </a:r>
            <a:endParaRPr lang="en-US" dirty="0"/>
          </a:p>
        </p:txBody>
      </p:sp>
      <p:sp>
        <p:nvSpPr>
          <p:cNvPr id="41" name="Content Placeholder 40"/>
          <p:cNvSpPr>
            <a:spLocks noGrp="1"/>
          </p:cNvSpPr>
          <p:nvPr>
            <p:ph idx="1"/>
          </p:nvPr>
        </p:nvSpPr>
        <p:spPr>
          <a:xfrm>
            <a:off x="457200" y="1417638"/>
            <a:ext cx="8229600" cy="4708525"/>
          </a:xfrm>
        </p:spPr>
        <p:txBody>
          <a:bodyPr/>
          <a:lstStyle/>
          <a:p>
            <a:r>
              <a:rPr lang="en-US" dirty="0" smtClean="0"/>
              <a:t>Thus, TCP needs application-level message boundary.</a:t>
            </a:r>
          </a:p>
          <a:p>
            <a:pPr lvl="1"/>
            <a:r>
              <a:rPr lang="en-US" dirty="0" smtClean="0"/>
              <a:t>By carrying length in application-level header</a:t>
            </a:r>
          </a:p>
          <a:p>
            <a:pPr lvl="1"/>
            <a:r>
              <a:rPr lang="en-US" dirty="0" smtClean="0"/>
              <a:t>E.g.</a:t>
            </a:r>
          </a:p>
          <a:p>
            <a:pPr lvl="1"/>
            <a:endParaRPr lang="en-US" dirty="0" smtClean="0"/>
          </a:p>
        </p:txBody>
      </p:sp>
      <p:sp>
        <p:nvSpPr>
          <p:cNvPr id="10" name="Slide Number Placeholder 5"/>
          <p:cNvSpPr>
            <a:spLocks noGrp="1"/>
          </p:cNvSpPr>
          <p:nvPr>
            <p:ph type="sldNum" sz="quarter" idx="12"/>
          </p:nvPr>
        </p:nvSpPr>
        <p:spPr/>
        <p:txBody>
          <a:bodyPr/>
          <a:lstStyle/>
          <a:p>
            <a:fld id="{C19195B8-94D4-9F42-8B0F-B42C2B0AF360}" type="slidenum">
              <a:rPr lang="en-US" smtClean="0"/>
              <a:pPr/>
              <a:t>9</a:t>
            </a:fld>
            <a:endParaRPr lang="en-US" dirty="0"/>
          </a:p>
        </p:txBody>
      </p:sp>
      <p:pic>
        <p:nvPicPr>
          <p:cNvPr id="11" name="Picture 4" descr="j0089040"/>
          <p:cNvPicPr>
            <a:picLocks noChangeAspect="1" noChangeArrowheads="1"/>
          </p:cNvPicPr>
          <p:nvPr/>
        </p:nvPicPr>
        <p:blipFill>
          <a:blip r:embed="rId2" cstate="print"/>
          <a:srcRect/>
          <a:stretch>
            <a:fillRect/>
          </a:stretch>
        </p:blipFill>
        <p:spPr bwMode="auto">
          <a:xfrm>
            <a:off x="731098" y="4421902"/>
            <a:ext cx="1092940" cy="1571359"/>
          </a:xfrm>
          <a:prstGeom prst="rect">
            <a:avLst/>
          </a:prstGeom>
          <a:noFill/>
        </p:spPr>
      </p:pic>
      <p:sp>
        <p:nvSpPr>
          <p:cNvPr id="23" name="TextBox 22"/>
          <p:cNvSpPr txBox="1"/>
          <p:nvPr/>
        </p:nvSpPr>
        <p:spPr>
          <a:xfrm>
            <a:off x="7273956" y="5207582"/>
            <a:ext cx="418654" cy="646331"/>
          </a:xfrm>
          <a:prstGeom prst="rect">
            <a:avLst/>
          </a:prstGeom>
          <a:solidFill>
            <a:srgbClr val="FF0000"/>
          </a:solidFill>
          <a:ln>
            <a:solidFill>
              <a:schemeClr val="tx1"/>
            </a:solidFill>
          </a:ln>
        </p:spPr>
        <p:txBody>
          <a:bodyPr wrap="none" rtlCol="0">
            <a:spAutoFit/>
          </a:bodyPr>
          <a:lstStyle/>
          <a:p>
            <a:r>
              <a:rPr lang="en-US" sz="3600" dirty="0" smtClean="0">
                <a:solidFill>
                  <a:schemeClr val="bg1"/>
                </a:solidFill>
              </a:rPr>
              <a:t>3</a:t>
            </a:r>
            <a:endParaRPr lang="en-US" sz="3600" dirty="0">
              <a:solidFill>
                <a:schemeClr val="bg1"/>
              </a:solidFill>
            </a:endParaRPr>
          </a:p>
        </p:txBody>
      </p:sp>
      <p:sp>
        <p:nvSpPr>
          <p:cNvPr id="24" name="TextBox 23"/>
          <p:cNvSpPr txBox="1"/>
          <p:nvPr/>
        </p:nvSpPr>
        <p:spPr>
          <a:xfrm>
            <a:off x="6799372" y="5207582"/>
            <a:ext cx="472305" cy="646331"/>
          </a:xfrm>
          <a:prstGeom prst="rect">
            <a:avLst/>
          </a:prstGeom>
          <a:noFill/>
          <a:ln>
            <a:solidFill>
              <a:schemeClr val="tx1"/>
            </a:solidFill>
          </a:ln>
        </p:spPr>
        <p:txBody>
          <a:bodyPr wrap="none" rtlCol="0">
            <a:spAutoFit/>
          </a:bodyPr>
          <a:lstStyle/>
          <a:p>
            <a:r>
              <a:rPr lang="en-US" sz="3600" dirty="0" smtClean="0"/>
              <a:t>H</a:t>
            </a:r>
            <a:endParaRPr lang="en-US" sz="3600" dirty="0"/>
          </a:p>
        </p:txBody>
      </p:sp>
      <p:sp>
        <p:nvSpPr>
          <p:cNvPr id="25" name="TextBox 24"/>
          <p:cNvSpPr txBox="1"/>
          <p:nvPr/>
        </p:nvSpPr>
        <p:spPr>
          <a:xfrm>
            <a:off x="6509330" y="5207582"/>
            <a:ext cx="290614" cy="646331"/>
          </a:xfrm>
          <a:prstGeom prst="rect">
            <a:avLst/>
          </a:prstGeom>
          <a:noFill/>
          <a:ln>
            <a:solidFill>
              <a:schemeClr val="tx1"/>
            </a:solidFill>
          </a:ln>
        </p:spPr>
        <p:txBody>
          <a:bodyPr wrap="none" rtlCol="0">
            <a:spAutoFit/>
          </a:bodyPr>
          <a:lstStyle/>
          <a:p>
            <a:r>
              <a:rPr lang="en-US" sz="3600" dirty="0" err="1" smtClean="0"/>
              <a:t>i</a:t>
            </a:r>
            <a:endParaRPr lang="en-US" sz="3600" dirty="0"/>
          </a:p>
        </p:txBody>
      </p:sp>
      <p:sp>
        <p:nvSpPr>
          <p:cNvPr id="26" name="TextBox 25"/>
          <p:cNvSpPr txBox="1"/>
          <p:nvPr/>
        </p:nvSpPr>
        <p:spPr>
          <a:xfrm>
            <a:off x="6171013" y="5207582"/>
            <a:ext cx="335023" cy="646331"/>
          </a:xfrm>
          <a:prstGeom prst="rect">
            <a:avLst/>
          </a:prstGeom>
          <a:noFill/>
          <a:ln>
            <a:solidFill>
              <a:schemeClr val="tx1"/>
            </a:solidFill>
          </a:ln>
        </p:spPr>
        <p:txBody>
          <a:bodyPr wrap="none" rtlCol="0">
            <a:spAutoFit/>
          </a:bodyPr>
          <a:lstStyle/>
          <a:p>
            <a:r>
              <a:rPr lang="en-US" sz="3600" dirty="0" smtClean="0"/>
              <a:t>!</a:t>
            </a:r>
            <a:endParaRPr lang="en-US" sz="3600" dirty="0"/>
          </a:p>
        </p:txBody>
      </p:sp>
      <p:sp>
        <p:nvSpPr>
          <p:cNvPr id="27" name="TextBox 26"/>
          <p:cNvSpPr txBox="1"/>
          <p:nvPr/>
        </p:nvSpPr>
        <p:spPr>
          <a:xfrm>
            <a:off x="5517133" y="5207582"/>
            <a:ext cx="652643" cy="646331"/>
          </a:xfrm>
          <a:prstGeom prst="rect">
            <a:avLst/>
          </a:prstGeom>
          <a:solidFill>
            <a:srgbClr val="FF0000"/>
          </a:solidFill>
          <a:ln>
            <a:solidFill>
              <a:schemeClr val="tx1"/>
            </a:solidFill>
          </a:ln>
        </p:spPr>
        <p:txBody>
          <a:bodyPr wrap="none" rtlCol="0">
            <a:spAutoFit/>
          </a:bodyPr>
          <a:lstStyle/>
          <a:p>
            <a:r>
              <a:rPr lang="en-US" sz="3600" dirty="0" smtClean="0">
                <a:solidFill>
                  <a:srgbClr val="FFFFFF"/>
                </a:solidFill>
              </a:rPr>
              <a:t>16</a:t>
            </a:r>
            <a:endParaRPr lang="en-US" sz="3600" dirty="0">
              <a:solidFill>
                <a:srgbClr val="FFFFFF"/>
              </a:solidFill>
            </a:endParaRPr>
          </a:p>
        </p:txBody>
      </p:sp>
      <p:sp>
        <p:nvSpPr>
          <p:cNvPr id="28" name="TextBox 27"/>
          <p:cNvSpPr txBox="1"/>
          <p:nvPr/>
        </p:nvSpPr>
        <p:spPr>
          <a:xfrm>
            <a:off x="5046433" y="5207582"/>
            <a:ext cx="472305" cy="646331"/>
          </a:xfrm>
          <a:prstGeom prst="rect">
            <a:avLst/>
          </a:prstGeom>
          <a:noFill/>
          <a:ln>
            <a:solidFill>
              <a:schemeClr val="tx1"/>
            </a:solidFill>
          </a:ln>
        </p:spPr>
        <p:txBody>
          <a:bodyPr wrap="none" rtlCol="0">
            <a:spAutoFit/>
          </a:bodyPr>
          <a:lstStyle/>
          <a:p>
            <a:r>
              <a:rPr lang="en-US" sz="3600" dirty="0" smtClean="0"/>
              <a:t>H</a:t>
            </a:r>
            <a:endParaRPr lang="en-US" sz="3600" dirty="0"/>
          </a:p>
        </p:txBody>
      </p:sp>
      <p:sp>
        <p:nvSpPr>
          <p:cNvPr id="29" name="TextBox 28"/>
          <p:cNvSpPr txBox="1"/>
          <p:nvPr/>
        </p:nvSpPr>
        <p:spPr>
          <a:xfrm>
            <a:off x="4612630" y="5207582"/>
            <a:ext cx="428122" cy="646331"/>
          </a:xfrm>
          <a:prstGeom prst="rect">
            <a:avLst/>
          </a:prstGeom>
          <a:noFill/>
          <a:ln>
            <a:solidFill>
              <a:schemeClr val="tx1"/>
            </a:solidFill>
          </a:ln>
        </p:spPr>
        <p:txBody>
          <a:bodyPr wrap="none" rtlCol="0">
            <a:spAutoFit/>
          </a:bodyPr>
          <a:lstStyle/>
          <a:p>
            <a:r>
              <a:rPr lang="en-US" sz="3600" dirty="0" err="1" smtClean="0"/>
              <a:t>o</a:t>
            </a:r>
            <a:endParaRPr lang="en-US" sz="3600" dirty="0"/>
          </a:p>
        </p:txBody>
      </p:sp>
      <p:sp>
        <p:nvSpPr>
          <p:cNvPr id="30" name="TextBox 29"/>
          <p:cNvSpPr txBox="1"/>
          <p:nvPr/>
        </p:nvSpPr>
        <p:spPr>
          <a:xfrm>
            <a:off x="4097005" y="5207582"/>
            <a:ext cx="503413" cy="646331"/>
          </a:xfrm>
          <a:prstGeom prst="rect">
            <a:avLst/>
          </a:prstGeom>
          <a:noFill/>
          <a:ln>
            <a:solidFill>
              <a:schemeClr val="tx1"/>
            </a:solidFill>
          </a:ln>
        </p:spPr>
        <p:txBody>
          <a:bodyPr wrap="none" rtlCol="0">
            <a:spAutoFit/>
          </a:bodyPr>
          <a:lstStyle/>
          <a:p>
            <a:r>
              <a:rPr lang="en-US" sz="3600" dirty="0" smtClean="0"/>
              <a:t>…</a:t>
            </a:r>
            <a:endParaRPr lang="en-US" sz="3600" dirty="0"/>
          </a:p>
        </p:txBody>
      </p:sp>
      <p:sp>
        <p:nvSpPr>
          <p:cNvPr id="31" name="TextBox 30"/>
          <p:cNvSpPr txBox="1"/>
          <p:nvPr/>
        </p:nvSpPr>
        <p:spPr>
          <a:xfrm>
            <a:off x="3570109" y="5207582"/>
            <a:ext cx="514684" cy="646331"/>
          </a:xfrm>
          <a:prstGeom prst="rect">
            <a:avLst/>
          </a:prstGeom>
          <a:noFill/>
          <a:ln>
            <a:solidFill>
              <a:schemeClr val="tx1"/>
            </a:solidFill>
          </a:ln>
        </p:spPr>
        <p:txBody>
          <a:bodyPr wrap="none" rtlCol="0">
            <a:spAutoFit/>
          </a:bodyPr>
          <a:lstStyle/>
          <a:p>
            <a:r>
              <a:rPr lang="en-US" sz="3600" dirty="0" err="1" smtClean="0"/>
              <a:t>w</a:t>
            </a:r>
            <a:endParaRPr lang="en-US" sz="3600" dirty="0"/>
          </a:p>
        </p:txBody>
      </p:sp>
      <p:sp>
        <p:nvSpPr>
          <p:cNvPr id="32" name="TextBox 31"/>
          <p:cNvSpPr txBox="1"/>
          <p:nvPr/>
        </p:nvSpPr>
        <p:spPr>
          <a:xfrm>
            <a:off x="3150211" y="5207582"/>
            <a:ext cx="414371" cy="646331"/>
          </a:xfrm>
          <a:prstGeom prst="rect">
            <a:avLst/>
          </a:prstGeom>
          <a:noFill/>
          <a:ln>
            <a:solidFill>
              <a:schemeClr val="tx1"/>
            </a:solidFill>
          </a:ln>
        </p:spPr>
        <p:txBody>
          <a:bodyPr wrap="none" rtlCol="0">
            <a:spAutoFit/>
          </a:bodyPr>
          <a:lstStyle/>
          <a:p>
            <a:r>
              <a:rPr lang="en-US" sz="3600" dirty="0" err="1" smtClean="0"/>
              <a:t>e</a:t>
            </a:r>
            <a:endParaRPr lang="en-US" sz="3600" dirty="0"/>
          </a:p>
        </p:txBody>
      </p:sp>
      <p:sp>
        <p:nvSpPr>
          <p:cNvPr id="33" name="TextBox 32"/>
          <p:cNvSpPr txBox="1"/>
          <p:nvPr/>
        </p:nvSpPr>
        <p:spPr>
          <a:xfrm>
            <a:off x="2847385" y="5207582"/>
            <a:ext cx="290614" cy="646331"/>
          </a:xfrm>
          <a:prstGeom prst="rect">
            <a:avLst/>
          </a:prstGeom>
          <a:noFill/>
          <a:ln>
            <a:solidFill>
              <a:schemeClr val="tx1"/>
            </a:solidFill>
          </a:ln>
        </p:spPr>
        <p:txBody>
          <a:bodyPr wrap="none" rtlCol="0">
            <a:spAutoFit/>
          </a:bodyPr>
          <a:lstStyle/>
          <a:p>
            <a:r>
              <a:rPr lang="en-US" sz="3600" dirty="0" err="1" smtClean="0"/>
              <a:t>l</a:t>
            </a:r>
            <a:endParaRPr lang="en-US" sz="3600" dirty="0"/>
          </a:p>
        </p:txBody>
      </p:sp>
      <p:sp>
        <p:nvSpPr>
          <p:cNvPr id="34" name="TextBox 33"/>
          <p:cNvSpPr txBox="1"/>
          <p:nvPr/>
        </p:nvSpPr>
        <p:spPr>
          <a:xfrm>
            <a:off x="2556771" y="5207582"/>
            <a:ext cx="290614" cy="646331"/>
          </a:xfrm>
          <a:prstGeom prst="rect">
            <a:avLst/>
          </a:prstGeom>
          <a:noFill/>
          <a:ln>
            <a:solidFill>
              <a:schemeClr val="tx1"/>
            </a:solidFill>
          </a:ln>
        </p:spPr>
        <p:txBody>
          <a:bodyPr wrap="none" rtlCol="0">
            <a:spAutoFit/>
          </a:bodyPr>
          <a:lstStyle/>
          <a:p>
            <a:r>
              <a:rPr lang="en-US" sz="3600" dirty="0" err="1" smtClean="0"/>
              <a:t>l</a:t>
            </a:r>
            <a:endParaRPr lang="en-US" sz="3600" dirty="0"/>
          </a:p>
        </p:txBody>
      </p:sp>
      <p:cxnSp>
        <p:nvCxnSpPr>
          <p:cNvPr id="37" name="Straight Arrow Connector 36"/>
          <p:cNvCxnSpPr/>
          <p:nvPr/>
        </p:nvCxnSpPr>
        <p:spPr>
          <a:xfrm>
            <a:off x="2886495" y="5000223"/>
            <a:ext cx="4859766" cy="1588"/>
          </a:xfrm>
          <a:prstGeom prst="straightConnector1">
            <a:avLst/>
          </a:prstGeom>
          <a:ln w="539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144963" y="4502999"/>
            <a:ext cx="2072077" cy="523220"/>
          </a:xfrm>
          <a:prstGeom prst="rect">
            <a:avLst/>
          </a:prstGeom>
          <a:noFill/>
        </p:spPr>
        <p:txBody>
          <a:bodyPr wrap="none" rtlCol="0">
            <a:spAutoFit/>
          </a:bodyPr>
          <a:lstStyle/>
          <a:p>
            <a:r>
              <a:rPr lang="en-US" sz="2800" dirty="0" smtClean="0"/>
              <a:t>Bytes stream</a:t>
            </a:r>
            <a:endParaRPr lang="en-US" sz="2800" dirty="0"/>
          </a:p>
        </p:txBody>
      </p:sp>
      <p:sp>
        <p:nvSpPr>
          <p:cNvPr id="35" name="TextBox 34"/>
          <p:cNvSpPr txBox="1"/>
          <p:nvPr/>
        </p:nvSpPr>
        <p:spPr>
          <a:xfrm>
            <a:off x="2050970" y="3113804"/>
            <a:ext cx="2730435" cy="1200328"/>
          </a:xfrm>
          <a:prstGeom prst="rect">
            <a:avLst/>
          </a:prstGeom>
          <a:noFill/>
          <a:ln>
            <a:solidFill>
              <a:schemeClr val="tx1"/>
            </a:solidFill>
          </a:ln>
        </p:spPr>
        <p:txBody>
          <a:bodyPr wrap="none" rtlCol="0">
            <a:spAutoFit/>
          </a:bodyPr>
          <a:lstStyle/>
          <a:p>
            <a:r>
              <a:rPr lang="en-US" sz="2400" dirty="0" err="1" smtClean="0">
                <a:solidFill>
                  <a:srgbClr val="008000"/>
                </a:solidFill>
              </a:rPr>
              <a:t>struct</a:t>
            </a:r>
            <a:r>
              <a:rPr lang="en-US" sz="2400" dirty="0" smtClean="0">
                <a:solidFill>
                  <a:srgbClr val="008000"/>
                </a:solidFill>
              </a:rPr>
              <a:t> </a:t>
            </a:r>
            <a:r>
              <a:rPr lang="en-US" sz="2400" dirty="0" err="1" smtClean="0">
                <a:solidFill>
                  <a:srgbClr val="008000"/>
                </a:solidFill>
              </a:rPr>
              <a:t>my_app_hdr</a:t>
            </a:r>
            <a:r>
              <a:rPr lang="en-US" sz="2400" dirty="0" smtClean="0">
                <a:solidFill>
                  <a:srgbClr val="008000"/>
                </a:solidFill>
              </a:rPr>
              <a:t> {</a:t>
            </a:r>
          </a:p>
          <a:p>
            <a:r>
              <a:rPr lang="en-US" sz="2400" dirty="0" smtClean="0">
                <a:solidFill>
                  <a:srgbClr val="008000"/>
                </a:solidFill>
              </a:rPr>
              <a:t>	</a:t>
            </a:r>
            <a:r>
              <a:rPr lang="en-US" sz="2400" dirty="0" err="1" smtClean="0">
                <a:solidFill>
                  <a:srgbClr val="008000"/>
                </a:solidFill>
              </a:rPr>
              <a:t>int</a:t>
            </a:r>
            <a:r>
              <a:rPr lang="en-US" sz="2400" dirty="0" smtClean="0">
                <a:solidFill>
                  <a:srgbClr val="008000"/>
                </a:solidFill>
              </a:rPr>
              <a:t> length</a:t>
            </a:r>
          </a:p>
          <a:p>
            <a:r>
              <a:rPr lang="en-US" sz="2400" dirty="0" smtClean="0">
                <a:solidFill>
                  <a:srgbClr val="008000"/>
                </a:solidFill>
              </a:rPr>
              <a:t>}</a:t>
            </a:r>
            <a:endParaRPr lang="en-US" sz="2400" dirty="0">
              <a:solidFill>
                <a:srgbClr val="008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4288</Words>
  <Application>Microsoft Office PowerPoint</Application>
  <PresentationFormat>On-screen Show (4:3)</PresentationFormat>
  <Paragraphs>883</Paragraphs>
  <Slides>49</Slides>
  <Notes>23</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Slide 1</vt:lpstr>
      <vt:lpstr>Socket Programming</vt:lpstr>
      <vt:lpstr>Socket API?</vt:lpstr>
      <vt:lpstr>Socket API</vt:lpstr>
      <vt:lpstr>BSD Socket API</vt:lpstr>
      <vt:lpstr>Sockets</vt:lpstr>
      <vt:lpstr>Types of Sockets</vt:lpstr>
      <vt:lpstr>Types of Sockets (cont’d) </vt:lpstr>
      <vt:lpstr>Types of Sockets (cont’d) </vt:lpstr>
      <vt:lpstr>Outline</vt:lpstr>
      <vt:lpstr>Scenario #1 – TCP client-server</vt:lpstr>
      <vt:lpstr>Endianess</vt:lpstr>
      <vt:lpstr>Endianness (cont’d)</vt:lpstr>
      <vt:lpstr>Initialization Summary </vt:lpstr>
      <vt:lpstr>Client+server: connectionless</vt:lpstr>
      <vt:lpstr>Client+server: connection-oriented</vt:lpstr>
      <vt:lpstr>Scenario #1 – TCP client-server</vt:lpstr>
      <vt:lpstr>Host name, IP address, Port number</vt:lpstr>
      <vt:lpstr>Scenario #1 – TCP client-server</vt:lpstr>
      <vt:lpstr>Scenario #2 – UDP client-server</vt:lpstr>
      <vt:lpstr>Scenario #2 – UDP client-server</vt:lpstr>
      <vt:lpstr>Scenario #2 – UDP client-server</vt:lpstr>
      <vt:lpstr>Scenario #2 – UDP client-server</vt:lpstr>
      <vt:lpstr>Scenario #2 – UDP client-server</vt:lpstr>
      <vt:lpstr>Scenario #2 – UDP client-server</vt:lpstr>
      <vt:lpstr>Scenario #2 – UDP client-server</vt:lpstr>
      <vt:lpstr>API functions Summary</vt:lpstr>
      <vt:lpstr>Outline</vt:lpstr>
      <vt:lpstr>How to handle multiple inputs?</vt:lpstr>
      <vt:lpstr>Slide 30</vt:lpstr>
      <vt:lpstr>Slide 31</vt:lpstr>
      <vt:lpstr>Slide 32</vt:lpstr>
      <vt:lpstr>Slide 33</vt:lpstr>
      <vt:lpstr>Connectionless Services</vt:lpstr>
      <vt:lpstr>Simple Connectionless Server</vt:lpstr>
      <vt:lpstr>Simple Connectionless Client</vt:lpstr>
      <vt:lpstr>Connection setup cont’d</vt:lpstr>
      <vt:lpstr>Slide 38</vt:lpstr>
      <vt:lpstr>Connection-Oriented Services</vt:lpstr>
      <vt:lpstr>Connection-Oriented Server</vt:lpstr>
      <vt:lpstr>Connection-Oriented Client</vt:lpstr>
      <vt:lpstr>Some socket Utility Functions</vt:lpstr>
      <vt:lpstr>Handling Names &amp; Addresses</vt:lpstr>
      <vt:lpstr>Treating Sockets as Files</vt:lpstr>
      <vt:lpstr>Summary of Address Families</vt:lpstr>
      <vt:lpstr>Summary of Socket Types</vt:lpstr>
      <vt:lpstr>Timeout Capabilities</vt:lpstr>
      <vt:lpstr>Server Libraries</vt:lpstr>
      <vt:lpstr>Slide 49</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Nitin Ka</dc:creator>
  <cp:lastModifiedBy>Nitin Ka</cp:lastModifiedBy>
  <cp:revision>20</cp:revision>
  <dcterms:created xsi:type="dcterms:W3CDTF">2018-01-13T14:42:49Z</dcterms:created>
  <dcterms:modified xsi:type="dcterms:W3CDTF">2018-01-15T14:39:11Z</dcterms:modified>
</cp:coreProperties>
</file>