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845" r:id="rId3"/>
    <p:sldId id="846" r:id="rId4"/>
    <p:sldId id="854" r:id="rId5"/>
    <p:sldId id="1135" r:id="rId6"/>
    <p:sldId id="1137" r:id="rId7"/>
    <p:sldId id="1138" r:id="rId8"/>
    <p:sldId id="1139" r:id="rId9"/>
    <p:sldId id="1142" r:id="rId10"/>
    <p:sldId id="1143" r:id="rId11"/>
    <p:sldId id="1144" r:id="rId12"/>
    <p:sldId id="1134" r:id="rId13"/>
    <p:sldId id="1146" r:id="rId14"/>
    <p:sldId id="1147" r:id="rId15"/>
    <p:sldId id="1148" r:id="rId16"/>
    <p:sldId id="1149" r:id="rId17"/>
    <p:sldId id="1150" r:id="rId18"/>
    <p:sldId id="1151" r:id="rId19"/>
    <p:sldId id="1152" r:id="rId20"/>
    <p:sldId id="1153" r:id="rId21"/>
    <p:sldId id="1155" r:id="rId22"/>
    <p:sldId id="1156" r:id="rId23"/>
    <p:sldId id="1168" r:id="rId24"/>
    <p:sldId id="1158" r:id="rId25"/>
    <p:sldId id="1159" r:id="rId26"/>
    <p:sldId id="1160" r:id="rId27"/>
    <p:sldId id="1161" r:id="rId28"/>
    <p:sldId id="1162" r:id="rId29"/>
    <p:sldId id="1163" r:id="rId30"/>
    <p:sldId id="1164" r:id="rId31"/>
    <p:sldId id="1165" r:id="rId32"/>
    <p:sldId id="1166" r:id="rId33"/>
    <p:sldId id="1167" r:id="rId34"/>
    <p:sldId id="613" r:id="rId3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8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6" autoAdjust="0"/>
    <p:restoredTop sz="91079" autoAdjust="0"/>
  </p:normalViewPr>
  <p:slideViewPr>
    <p:cSldViewPr snapToGrid="0" snapToObjects="1">
      <p:cViewPr varScale="1">
        <p:scale>
          <a:sx n="102" d="100"/>
          <a:sy n="102" d="100"/>
        </p:scale>
        <p:origin x="129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8FED3-42A5-488D-ABC7-CC9878B4F230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F3C278-C5C8-4141-B4C9-0F4F11513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58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http://www.topwithcinnamon.com/2013/01/2-ingredient-healthy-pancakes-gluten-free-dairy-free.html</a:t>
            </a:r>
          </a:p>
          <a:p>
            <a:r>
              <a:rPr lang="en-US" dirty="0" smtClean="0"/>
              <a:t>http://i1.wp.com/www.topwithcinnamon.com/wp-content/uploads/2013/01/OMFGTHISISTHEBESTGIFIVEEVEREVEREVERMADEEE.gif?resize=654%2C800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F3C278-C5C8-4141-B4C9-0F4F11513E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01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558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3423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6083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8412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1759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8466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6835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2022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0471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0501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0" y="6538383"/>
            <a:ext cx="4826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algn="l"/>
            <a:r>
              <a:rPr lang="en-US" altLang="en-US" sz="1400" dirty="0" smtClean="0">
                <a:latin typeface="Arial" pitchFamily="34" charset="0"/>
              </a:rPr>
              <a:t>All materials copyright UMBC unless otherwise</a:t>
            </a:r>
            <a:r>
              <a:rPr lang="en-US" altLang="en-US" sz="1400" baseline="0" dirty="0" smtClean="0">
                <a:latin typeface="Arial" pitchFamily="34" charset="0"/>
              </a:rPr>
              <a:t> noted</a:t>
            </a:r>
            <a:endParaRPr lang="en-US" altLang="en-US" sz="14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79318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2186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5186"/>
            <a:ext cx="8229600" cy="451768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56726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200" b="1"/>
            </a:lvl1pPr>
          </a:lstStyle>
          <a:p>
            <a:fld id="{D9BA9C6D-FA02-438E-B37E-110BEE5292A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1750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56726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200" b="1"/>
            </a:lvl1pPr>
          </a:lstStyle>
          <a:p>
            <a:fld id="{D9BA9C6D-FA02-438E-B37E-110BEE5292A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05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9B14062-4C28-4CAA-819B-7F05D3DE3090}" type="datetime1">
              <a:rPr lang="en-US" altLang="en-US" smtClean="0">
                <a:solidFill>
                  <a:prstClr val="black"/>
                </a:solidFill>
              </a:rPr>
              <a:pPr/>
              <a:t>11/16/2016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236662E-FF7F-484D-B77C-BC786E3FCFDA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4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831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974850"/>
            <a:ext cx="8229600" cy="451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569075"/>
            <a:ext cx="9144000" cy="28892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83185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1030" name="Picture 9" descr="UMBClogo_offset_cmyk-W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127000"/>
            <a:ext cx="3316288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Box 10"/>
          <p:cNvSpPr txBox="1">
            <a:spLocks noChangeArrowheads="1"/>
          </p:cNvSpPr>
          <p:nvPr userDrawn="1"/>
        </p:nvSpPr>
        <p:spPr bwMode="auto">
          <a:xfrm>
            <a:off x="7181850" y="6542088"/>
            <a:ext cx="182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en-US" sz="1400" dirty="0">
                <a:latin typeface="Arial" pitchFamily="34" charset="0"/>
              </a:rPr>
              <a:t>www.umbc.edu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66886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200" b="1"/>
            </a:lvl1pPr>
          </a:lstStyle>
          <a:p>
            <a:fld id="{D9BA9C6D-FA02-438E-B37E-110BEE5292A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87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34" charset="-128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lang="en-US" altLang="en-US" dirty="0"/>
              <a:t>CMSC201</a:t>
            </a:r>
            <a:br>
              <a:rPr lang="en-US" altLang="en-US" dirty="0"/>
            </a:br>
            <a:r>
              <a:rPr lang="en-US" altLang="en-US" dirty="0"/>
              <a:t> Computer Science I for Majors</a:t>
            </a:r>
            <a:r>
              <a:rPr lang="en-US" altLang="en-US" sz="4000" dirty="0"/>
              <a:t/>
            </a:r>
            <a:br>
              <a:rPr lang="en-US" altLang="en-US" sz="4000" dirty="0"/>
            </a:br>
            <a:r>
              <a:rPr lang="en-US" altLang="en-US" sz="4000" dirty="0"/>
              <a:t/>
            </a:r>
            <a:br>
              <a:rPr lang="en-US" altLang="en-US" sz="4000" dirty="0"/>
            </a:br>
            <a:r>
              <a:rPr lang="en-US" altLang="en-US" sz="4000" dirty="0"/>
              <a:t>Lecture </a:t>
            </a:r>
            <a:r>
              <a:rPr lang="en-US" altLang="en-US" sz="4000" dirty="0" smtClean="0"/>
              <a:t>20 – Recursion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23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Toy Example of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compute(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intInput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intInput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intInput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2):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compute(intInput-1)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compute(50)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9C6D-FA02-438E-B37E-110BEE5292AE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278273" y="2223874"/>
            <a:ext cx="3026741" cy="23083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  <a:cs typeface="Courier New" panose="02070309020205020404" pitchFamily="49" charset="0"/>
              </a:rPr>
              <a:t>This is where the recursion occurs.</a:t>
            </a:r>
          </a:p>
          <a:p>
            <a:endParaRPr lang="en-US" sz="2400" dirty="0">
              <a:latin typeface="+mj-lt"/>
              <a:cs typeface="Courier New" panose="02070309020205020404" pitchFamily="49" charset="0"/>
            </a:endParaRPr>
          </a:p>
          <a:p>
            <a:r>
              <a:rPr lang="en-US" sz="2400" dirty="0">
                <a:latin typeface="+mj-lt"/>
                <a:cs typeface="Courier New" panose="02070309020205020404" pitchFamily="49" charset="0"/>
              </a:rPr>
              <a:t>You can see that 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compute()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 function calls itself.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167405" y="3242822"/>
            <a:ext cx="2158737" cy="697582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00790" y="4935171"/>
            <a:ext cx="2173248" cy="8309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What does this program do?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89565" y="5264328"/>
            <a:ext cx="2637099" cy="120032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  <a:cs typeface="Courier New" panose="02070309020205020404" pitchFamily="49" charset="0"/>
              </a:rPr>
              <a:t>This program </a:t>
            </a: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prints 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the numbers from 50 down to 2. </a:t>
            </a:r>
          </a:p>
        </p:txBody>
      </p:sp>
    </p:spTree>
    <p:extLst>
      <p:ext uri="{BB962C8B-B14F-4D97-AF65-F5344CB8AC3E}">
        <p14:creationId xmlns:p14="http://schemas.microsoft.com/office/powerpoint/2010/main" val="329091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>
                <a:ea typeface="ヒラギノ角ゴ Pro W3"/>
                <a:cs typeface="ヒラギノ角ゴ Pro W3"/>
              </a:rPr>
              <a:t>To understand how recursion works, it helps to visualize what’s going on.</a:t>
            </a:r>
          </a:p>
          <a:p>
            <a:pPr lvl="3"/>
            <a:endParaRPr lang="en-US" altLang="en-US" sz="1600" dirty="0" smtClean="0">
              <a:ea typeface="ヒラギノ角ゴ Pro W3"/>
              <a:cs typeface="ヒラギノ角ゴ Pro W3"/>
            </a:endParaRPr>
          </a:p>
          <a:p>
            <a:r>
              <a:rPr lang="en-US" altLang="en-US" sz="2800" dirty="0" smtClean="0">
                <a:ea typeface="ヒラギノ角ゴ Pro W3"/>
                <a:cs typeface="ヒラギノ角ゴ Pro W3"/>
              </a:rPr>
              <a:t>Python uses a </a:t>
            </a:r>
            <a:r>
              <a:rPr lang="en-US" altLang="en-US" sz="2800" b="1" i="1" dirty="0" smtClean="0">
                <a:ea typeface="ヒラギノ角ゴ Pro W3"/>
                <a:cs typeface="ヒラギノ角ゴ Pro W3"/>
              </a:rPr>
              <a:t>stack</a:t>
            </a:r>
            <a:r>
              <a:rPr lang="en-US" altLang="en-US" sz="2800" dirty="0" smtClean="0">
                <a:ea typeface="ヒラギノ角ゴ Pro W3"/>
                <a:cs typeface="ヒラギノ角ゴ Pro W3"/>
              </a:rPr>
              <a:t> to keep track of function calls</a:t>
            </a:r>
          </a:p>
          <a:p>
            <a:endParaRPr lang="en-US" altLang="en-US" sz="2800" dirty="0" smtClean="0">
              <a:ea typeface="ヒラギノ角ゴ Pro W3"/>
              <a:cs typeface="ヒラギノ角ゴ Pro W3"/>
            </a:endParaRPr>
          </a:p>
          <a:p>
            <a:r>
              <a:rPr lang="en-US" altLang="en-US" sz="2800" dirty="0" smtClean="0">
                <a:ea typeface="ヒラギノ角ゴ Pro W3"/>
                <a:cs typeface="ヒラギノ角ゴ Pro W3"/>
              </a:rPr>
              <a:t>A stack is an important computer science concept</a:t>
            </a:r>
            <a:endParaRPr lang="en-US" altLang="en-US" sz="2800" dirty="0">
              <a:ea typeface="ヒラギノ角ゴ Pro W3"/>
              <a:cs typeface="ヒラギノ角ゴ Pro W3"/>
            </a:endParaRPr>
          </a:p>
          <a:p>
            <a:endParaRPr lang="en-US" altLang="en-US" sz="2800" dirty="0">
              <a:ea typeface="ヒラギノ角ゴ Pro W3"/>
              <a:cs typeface="ヒラギノ角ゴ Pro W3"/>
            </a:endParaRPr>
          </a:p>
          <a:p>
            <a:pPr eaLnBrk="1" hangingPunct="1"/>
            <a:endParaRPr lang="en-US" altLang="en-US" sz="2800" dirty="0" smtClean="0">
              <a:ea typeface="ヒラギノ角ゴ Pro W3"/>
              <a:cs typeface="ヒラギノ角ゴ Pro W3"/>
            </a:endParaRPr>
          </a:p>
          <a:p>
            <a:pPr eaLnBrk="1" hangingPunct="1"/>
            <a:endParaRPr lang="en-US" altLang="en-US" sz="2800" dirty="0" smtClean="0">
              <a:ea typeface="ヒラギノ角ゴ Pro W3"/>
              <a:cs typeface="ヒラギノ角ゴ Pro W3"/>
            </a:endParaRPr>
          </a:p>
          <a:p>
            <a:pPr eaLnBrk="1" hangingPunct="1"/>
            <a:endParaRPr lang="en-US" altLang="en-US" sz="2800" dirty="0">
              <a:ea typeface="ヒラギノ角ゴ Pro W3"/>
              <a:cs typeface="ヒラギノ角ゴ Pro W3"/>
            </a:endParaRPr>
          </a:p>
          <a:p>
            <a:pPr eaLnBrk="1" hangingPunct="1"/>
            <a:endParaRPr lang="en-US" altLang="en-US" sz="2800" dirty="0" smtClean="0">
              <a:ea typeface="ヒラギノ角ゴ Pro W3"/>
              <a:cs typeface="ヒラギノ角ゴ Pro W3"/>
            </a:endParaRPr>
          </a:p>
          <a:p>
            <a:pPr eaLnBrk="1" hangingPunct="1"/>
            <a:r>
              <a:rPr lang="en-US" altLang="en-US" sz="2800" dirty="0" smtClean="0">
                <a:ea typeface="ヒラギノ角ゴ Pro W3"/>
                <a:cs typeface="ヒラギノ角ゴ Pro W3"/>
              </a:rPr>
              <a:t>To </a:t>
            </a:r>
            <a:r>
              <a:rPr lang="en-US" altLang="en-US" sz="2800" dirty="0">
                <a:ea typeface="ヒラギノ角ゴ Pro W3"/>
                <a:cs typeface="ヒラギノ角ゴ Pro W3"/>
              </a:rPr>
              <a:t>help visualize, we </a:t>
            </a:r>
            <a:r>
              <a:rPr lang="en-US" altLang="en-US" sz="2800" dirty="0" smtClean="0">
                <a:ea typeface="ヒラギノ角ゴ Pro W3"/>
                <a:cs typeface="ヒラギノ角ゴ Pro W3"/>
              </a:rPr>
              <a:t>will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9C6D-FA02-438E-B37E-110BEE5292AE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595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9C6D-FA02-438E-B37E-110BEE5292AE}" type="slidenum">
              <a:rPr lang="en-US" altLang="en-US" smtClean="0">
                <a:solidFill>
                  <a:prstClr val="black"/>
                </a:solidFill>
              </a:rPr>
              <a:pPr/>
              <a:t>12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1119714"/>
            <a:ext cx="7772400" cy="1470025"/>
          </a:xfrm>
        </p:spPr>
        <p:txBody>
          <a:bodyPr/>
          <a:lstStyle/>
          <a:p>
            <a:r>
              <a:rPr lang="en-US" dirty="0" smtClean="0"/>
              <a:t>Stacks</a:t>
            </a:r>
            <a:endParaRPr lang="en-US" dirty="0"/>
          </a:p>
        </p:txBody>
      </p:sp>
      <p:pic>
        <p:nvPicPr>
          <p:cNvPr id="8" name="Picture 2" descr="http://www.topwithcinnamon.com/wp-content/uploads/2013/01/OMFGTHISISTHEBESTGIFIVEEVEREVEREVERMADEEE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529" y="2590800"/>
            <a:ext cx="3050941" cy="373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7200" y="6627168"/>
            <a:ext cx="42023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prstClr val="black"/>
                </a:solidFill>
              </a:rPr>
              <a:t>Image from www.topwithcinnamon.com</a:t>
            </a:r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33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>
                <a:ea typeface="ヒラギノ角ゴ Pro W3"/>
                <a:cs typeface="ヒラギノ角ゴ Pro W3"/>
              </a:rPr>
              <a:t>A stack </a:t>
            </a:r>
            <a:r>
              <a:rPr lang="en-US" altLang="en-US" sz="2800" dirty="0" smtClean="0">
                <a:ea typeface="ヒラギノ角ゴ Pro W3"/>
                <a:cs typeface="ヒラギノ角ゴ Pro W3"/>
              </a:rPr>
              <a:t>is like a bunch of lunch trays in a cafeteria</a:t>
            </a:r>
          </a:p>
          <a:p>
            <a:pPr eaLnBrk="1" hangingPunct="1"/>
            <a:r>
              <a:rPr lang="en-US" altLang="en-US" sz="2800" dirty="0" smtClean="0">
                <a:ea typeface="ヒラギノ角ゴ Pro W3"/>
                <a:cs typeface="ヒラギノ角ゴ Pro W3"/>
              </a:rPr>
              <a:t>It has only two operations:</a:t>
            </a:r>
          </a:p>
          <a:p>
            <a:pPr lvl="1" eaLnBrk="1" hangingPunct="1"/>
            <a:r>
              <a:rPr lang="en-US" altLang="en-US" dirty="0" smtClean="0">
                <a:ea typeface="ヒラギノ角ゴ Pro W3"/>
              </a:rPr>
              <a:t>Push</a:t>
            </a:r>
            <a:endParaRPr lang="en-US" altLang="en-US" sz="2400" dirty="0" smtClean="0">
              <a:ea typeface="ヒラギノ角ゴ Pro W3"/>
            </a:endParaRPr>
          </a:p>
          <a:p>
            <a:pPr lvl="2"/>
            <a:r>
              <a:rPr lang="en-US" altLang="en-US" dirty="0" smtClean="0">
                <a:ea typeface="ヒラギノ角ゴ Pro W3"/>
              </a:rPr>
              <a:t>You </a:t>
            </a:r>
            <a:r>
              <a:rPr lang="en-US" altLang="en-US" dirty="0">
                <a:ea typeface="ヒラギノ角ゴ Pro W3"/>
              </a:rPr>
              <a:t>can push something onto the </a:t>
            </a:r>
            <a:r>
              <a:rPr lang="en-US" altLang="en-US" dirty="0" smtClean="0">
                <a:ea typeface="ヒラギノ角ゴ Pro W3"/>
              </a:rPr>
              <a:t>top of the stack</a:t>
            </a:r>
            <a:endParaRPr lang="en-US" altLang="en-US" dirty="0">
              <a:ea typeface="ヒラギノ角ゴ Pro W3"/>
            </a:endParaRPr>
          </a:p>
          <a:p>
            <a:pPr lvl="1" eaLnBrk="1" hangingPunct="1"/>
            <a:r>
              <a:rPr lang="en-US" altLang="en-US" dirty="0" smtClean="0">
                <a:ea typeface="ヒラギノ角ゴ Pro W3"/>
              </a:rPr>
              <a:t>Pop</a:t>
            </a:r>
            <a:endParaRPr lang="en-US" altLang="en-US" sz="2400" dirty="0" smtClean="0">
              <a:ea typeface="ヒラギノ角ゴ Pro W3"/>
            </a:endParaRPr>
          </a:p>
          <a:p>
            <a:pPr lvl="2"/>
            <a:r>
              <a:rPr lang="en-US" altLang="en-US" dirty="0">
                <a:ea typeface="ヒラギノ角ゴ Pro W3"/>
              </a:rPr>
              <a:t>Y</a:t>
            </a:r>
            <a:r>
              <a:rPr lang="en-US" altLang="en-US" dirty="0" smtClean="0">
                <a:ea typeface="ヒラギノ角ゴ Pro W3"/>
              </a:rPr>
              <a:t>ou </a:t>
            </a:r>
            <a:r>
              <a:rPr lang="en-US" altLang="en-US" dirty="0">
                <a:ea typeface="ヒラギノ角ゴ Pro W3"/>
              </a:rPr>
              <a:t>can pop something off the top of the </a:t>
            </a:r>
            <a:r>
              <a:rPr lang="en-US" altLang="en-US" dirty="0" smtClean="0">
                <a:ea typeface="ヒラギノ角ゴ Pro W3"/>
              </a:rPr>
              <a:t>stack</a:t>
            </a:r>
            <a:endParaRPr lang="en-US" altLang="en-US" sz="2800" dirty="0">
              <a:ea typeface="ヒラギノ角ゴ Pro W3"/>
              <a:cs typeface="ヒラギノ角ゴ Pro W3"/>
            </a:endParaRPr>
          </a:p>
          <a:p>
            <a:pPr eaLnBrk="1" hangingPunct="1"/>
            <a:endParaRPr lang="en-US" altLang="en-US" sz="2800" dirty="0" smtClean="0">
              <a:ea typeface="ヒラギノ角ゴ Pro W3"/>
              <a:cs typeface="ヒラギノ角ゴ Pro W3"/>
            </a:endParaRPr>
          </a:p>
          <a:p>
            <a:pPr eaLnBrk="1" hangingPunct="1"/>
            <a:r>
              <a:rPr lang="en-US" altLang="en-US" sz="2800" dirty="0" smtClean="0">
                <a:ea typeface="ヒラギノ角ゴ Pro W3"/>
                <a:cs typeface="ヒラギノ角ゴ Pro W3"/>
              </a:rPr>
              <a:t>Let’s </a:t>
            </a:r>
            <a:r>
              <a:rPr lang="en-US" altLang="en-US" sz="2800" dirty="0">
                <a:ea typeface="ヒラギノ角ゴ Pro W3"/>
                <a:cs typeface="ヒラギノ角ゴ Pro W3"/>
              </a:rPr>
              <a:t>see an example stack in action.</a:t>
            </a:r>
            <a:endParaRPr lang="en-US" altLang="en-US" sz="3600" dirty="0">
              <a:ea typeface="ヒラギノ角ゴ Pro W3"/>
              <a:cs typeface="ヒラギノ角ゴ Pro W3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9C6D-FA02-438E-B37E-110BEE5292AE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885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ヒラギノ角ゴ Pro W3"/>
                <a:cs typeface="ヒラギノ角ゴ Pro W3"/>
              </a:rPr>
              <a:t>The diagram below shows a stack over </a:t>
            </a:r>
            <a:r>
              <a:rPr lang="en-US" altLang="en-US" dirty="0" smtClean="0">
                <a:ea typeface="ヒラギノ角ゴ Pro W3"/>
                <a:cs typeface="ヒラギノ角ゴ Pro W3"/>
              </a:rPr>
              <a:t>time  </a:t>
            </a:r>
            <a:endParaRPr lang="en-US" altLang="en-US" dirty="0">
              <a:ea typeface="ヒラギノ角ゴ Pro W3"/>
              <a:cs typeface="ヒラギノ角ゴ Pro W3"/>
            </a:endParaRPr>
          </a:p>
          <a:p>
            <a:pPr eaLnBrk="1" hangingPunct="1"/>
            <a:r>
              <a:rPr lang="en-US" altLang="en-US" dirty="0">
                <a:ea typeface="ヒラギノ角ゴ Pro W3"/>
                <a:cs typeface="ヒラギノ角ゴ Pro W3"/>
              </a:rPr>
              <a:t>We perform two pushes and two </a:t>
            </a:r>
            <a:r>
              <a:rPr lang="en-US" altLang="en-US" dirty="0" smtClean="0">
                <a:ea typeface="ヒラギノ角ゴ Pro W3"/>
                <a:cs typeface="ヒラギノ角ゴ Pro W3"/>
              </a:rPr>
              <a:t>pops</a:t>
            </a:r>
            <a:endParaRPr lang="en-US" altLang="en-US" dirty="0">
              <a:ea typeface="ヒラギノ角ゴ Pro W3"/>
              <a:cs typeface="ヒラギノ角ゴ Pro W3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9C6D-FA02-438E-B37E-110BEE5292AE}" type="slidenum">
              <a:rPr lang="en-US" altLang="en-US" smtClean="0"/>
              <a:pPr/>
              <a:t>14</a:t>
            </a:fld>
            <a:endParaRPr lang="en-US" alt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271211" y="3554338"/>
            <a:ext cx="1247775" cy="2844801"/>
            <a:chOff x="1271211" y="3554338"/>
            <a:chExt cx="1247775" cy="2844801"/>
          </a:xfrm>
        </p:grpSpPr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1287086" y="3554338"/>
              <a:ext cx="0" cy="20574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287086" y="5611739"/>
              <a:ext cx="914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V="1">
              <a:off x="2201486" y="3554338"/>
              <a:ext cx="0" cy="20574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271211" y="5775252"/>
              <a:ext cx="1247775" cy="623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 b="1">
                  <a:solidFill>
                    <a:prstClr val="black"/>
                  </a:solidFill>
                  <a:ea typeface="ヒラギノ角ゴ Pro W3"/>
                  <a:cs typeface="ヒラギノ角ゴ Pro W3"/>
                </a:rPr>
                <a:t>Time: 0</a:t>
              </a:r>
            </a:p>
            <a:p>
              <a:pPr eaLnBrk="1" hangingPunct="1"/>
              <a:r>
                <a:rPr lang="en-US" altLang="en-US" sz="1400" b="1">
                  <a:solidFill>
                    <a:prstClr val="black"/>
                  </a:solidFill>
                  <a:ea typeface="ヒラギノ角ゴ Pro W3"/>
                  <a:cs typeface="ヒラギノ角ゴ Pro W3"/>
                </a:rPr>
                <a:t>Empty Stack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630111" y="3554338"/>
            <a:ext cx="942975" cy="2844801"/>
            <a:chOff x="2630111" y="3554338"/>
            <a:chExt cx="942975" cy="2844801"/>
          </a:xfrm>
        </p:grpSpPr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645986" y="3554338"/>
              <a:ext cx="0" cy="20574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645986" y="5611739"/>
              <a:ext cx="9271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3573086" y="3554338"/>
              <a:ext cx="0" cy="20574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2630111" y="5775252"/>
              <a:ext cx="942975" cy="623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 b="1">
                  <a:solidFill>
                    <a:prstClr val="black"/>
                  </a:solidFill>
                  <a:ea typeface="ヒラギノ角ゴ Pro W3"/>
                  <a:cs typeface="ヒラギノ角ゴ Pro W3"/>
                </a:rPr>
                <a:t>Time 1:</a:t>
              </a:r>
            </a:p>
            <a:p>
              <a:pPr eaLnBrk="1" hangingPunct="1"/>
              <a:r>
                <a:rPr lang="en-US" altLang="en-US" sz="1400" b="1">
                  <a:solidFill>
                    <a:prstClr val="black"/>
                  </a:solidFill>
                  <a:ea typeface="ヒラギノ角ゴ Pro W3"/>
                  <a:cs typeface="ヒラギノ角ゴ Pro W3"/>
                </a:rPr>
                <a:t>Push “2”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658686" y="5297414"/>
              <a:ext cx="914400" cy="3143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>
                  <a:solidFill>
                    <a:prstClr val="black"/>
                  </a:solidFill>
                  <a:ea typeface="ヒラギノ角ゴ Pro W3"/>
                  <a:cs typeface="ヒラギノ角ゴ Pro W3"/>
                </a:rPr>
                <a:t>2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849311" y="3554338"/>
            <a:ext cx="942975" cy="2844801"/>
            <a:chOff x="3849311" y="3554338"/>
            <a:chExt cx="942975" cy="2844801"/>
          </a:xfrm>
        </p:grpSpPr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865186" y="3554338"/>
              <a:ext cx="0" cy="20574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3865186" y="5611739"/>
              <a:ext cx="9271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3849311" y="5775252"/>
              <a:ext cx="942975" cy="623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 b="1">
                  <a:solidFill>
                    <a:prstClr val="black"/>
                  </a:solidFill>
                  <a:ea typeface="ヒラギノ角ゴ Pro W3"/>
                  <a:cs typeface="ヒラギノ角ゴ Pro W3"/>
                </a:rPr>
                <a:t>Time 2:</a:t>
              </a:r>
            </a:p>
            <a:p>
              <a:pPr eaLnBrk="1" hangingPunct="1"/>
              <a:r>
                <a:rPr lang="en-US" altLang="en-US" sz="1400" b="1">
                  <a:solidFill>
                    <a:prstClr val="black"/>
                  </a:solidFill>
                  <a:ea typeface="ヒラギノ角ゴ Pro W3"/>
                  <a:cs typeface="ヒラギノ角ゴ Pro W3"/>
                </a:rPr>
                <a:t>Push “8”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3877886" y="5297414"/>
              <a:ext cx="914400" cy="3143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>
                  <a:solidFill>
                    <a:prstClr val="black"/>
                  </a:solidFill>
                  <a:ea typeface="ヒラギノ角ゴ Pro W3"/>
                  <a:cs typeface="ヒラギノ角ゴ Pro W3"/>
                </a:rPr>
                <a:t>2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877886" y="4992614"/>
              <a:ext cx="914400" cy="3143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>
                  <a:solidFill>
                    <a:prstClr val="black"/>
                  </a:solidFill>
                  <a:ea typeface="ヒラギノ角ゴ Pro W3"/>
                  <a:cs typeface="ヒラギノ角ゴ Pro W3"/>
                </a:rPr>
                <a:t>8</a:t>
              </a: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V="1">
              <a:off x="4792286" y="3554338"/>
              <a:ext cx="0" cy="20574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068511" y="3543226"/>
            <a:ext cx="1219200" cy="2844801"/>
            <a:chOff x="5068511" y="3543226"/>
            <a:chExt cx="1219200" cy="2844801"/>
          </a:xfrm>
        </p:grpSpPr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5084386" y="3543226"/>
              <a:ext cx="0" cy="20574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5084386" y="5600627"/>
              <a:ext cx="9271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5068511" y="5764139"/>
              <a:ext cx="1219200" cy="62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 b="1">
                  <a:solidFill>
                    <a:prstClr val="black"/>
                  </a:solidFill>
                  <a:ea typeface="ヒラギノ角ゴ Pro W3"/>
                  <a:cs typeface="ヒラギノ角ゴ Pro W3"/>
                </a:rPr>
                <a:t>Time 3:</a:t>
              </a:r>
            </a:p>
            <a:p>
              <a:pPr eaLnBrk="1" hangingPunct="1"/>
              <a:r>
                <a:rPr lang="en-US" altLang="en-US" sz="1400" b="1">
                  <a:solidFill>
                    <a:prstClr val="black"/>
                  </a:solidFill>
                  <a:ea typeface="ヒラギノ角ゴ Pro W3"/>
                  <a:cs typeface="ヒラギノ角ゴ Pro W3"/>
                </a:rPr>
                <a:t>Pop:  Gets 8</a:t>
              </a: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5097086" y="5286302"/>
              <a:ext cx="914400" cy="3143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>
                  <a:solidFill>
                    <a:prstClr val="black"/>
                  </a:solidFill>
                  <a:ea typeface="ヒラギノ角ゴ Pro W3"/>
                  <a:cs typeface="ヒラギノ角ゴ Pro W3"/>
                </a:rPr>
                <a:t>2</a:t>
              </a: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V="1">
              <a:off x="6011486" y="3543226"/>
              <a:ext cx="0" cy="20574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376611" y="3554338"/>
            <a:ext cx="1219200" cy="2844801"/>
            <a:chOff x="6376611" y="3554338"/>
            <a:chExt cx="1219200" cy="2844801"/>
          </a:xfrm>
        </p:grpSpPr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6392486" y="3554338"/>
              <a:ext cx="0" cy="20574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6392486" y="5611739"/>
              <a:ext cx="9271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 flipV="1">
              <a:off x="7319586" y="3554338"/>
              <a:ext cx="0" cy="20574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6376611" y="5775252"/>
              <a:ext cx="1219200" cy="623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 b="1">
                  <a:solidFill>
                    <a:prstClr val="black"/>
                  </a:solidFill>
                  <a:ea typeface="ヒラギノ角ゴ Pro W3"/>
                  <a:cs typeface="ヒラギノ角ゴ Pro W3"/>
                </a:rPr>
                <a:t>Time 4:</a:t>
              </a:r>
            </a:p>
            <a:p>
              <a:pPr eaLnBrk="1" hangingPunct="1"/>
              <a:r>
                <a:rPr lang="en-US" altLang="en-US" sz="1400" b="1">
                  <a:solidFill>
                    <a:prstClr val="black"/>
                  </a:solidFill>
                  <a:ea typeface="ヒラギノ角ゴ Pro W3"/>
                  <a:cs typeface="ヒラギノ角ゴ Pro W3"/>
                </a:rPr>
                <a:t>Pop:  Gets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217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975186"/>
            <a:ext cx="7932657" cy="4517689"/>
          </a:xfrm>
        </p:spPr>
        <p:txBody>
          <a:bodyPr/>
          <a:lstStyle/>
          <a:p>
            <a:r>
              <a:rPr lang="en-US" dirty="0"/>
              <a:t>In computer science, a stack is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i="1" dirty="0" smtClean="0"/>
              <a:t>last </a:t>
            </a:r>
            <a:r>
              <a:rPr lang="en-US" b="1" i="1" dirty="0"/>
              <a:t>in, first </a:t>
            </a:r>
            <a:r>
              <a:rPr lang="en-US" b="1" i="1" dirty="0" smtClean="0"/>
              <a:t>out </a:t>
            </a:r>
            <a:r>
              <a:rPr lang="en-US" dirty="0" smtClean="0"/>
              <a:t>(</a:t>
            </a:r>
            <a:r>
              <a:rPr lang="en-US" dirty="0"/>
              <a:t>LIFO) </a:t>
            </a:r>
            <a:r>
              <a:rPr lang="en-US" dirty="0" smtClean="0"/>
              <a:t>data structure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can store any type of data, but has only </a:t>
            </a:r>
            <a:r>
              <a:rPr lang="en-US" dirty="0"/>
              <a:t>two </a:t>
            </a:r>
            <a:r>
              <a:rPr lang="en-US" dirty="0" smtClean="0"/>
              <a:t>operations: push </a:t>
            </a:r>
            <a:r>
              <a:rPr lang="en-US" dirty="0"/>
              <a:t>and </a:t>
            </a:r>
            <a:r>
              <a:rPr lang="en-US" dirty="0" smtClean="0"/>
              <a:t>pop</a:t>
            </a:r>
            <a:endParaRPr lang="en-US" dirty="0"/>
          </a:p>
          <a:p>
            <a:r>
              <a:rPr lang="en-US" dirty="0" smtClean="0"/>
              <a:t>Push adds to the top of the stack, hiding anything else on the stack</a:t>
            </a:r>
          </a:p>
          <a:p>
            <a:r>
              <a:rPr lang="en-US" dirty="0" smtClean="0"/>
              <a:t>Pop removes the top element from the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9C6D-FA02-438E-B37E-110BEE5292AE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51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975186"/>
            <a:ext cx="7932657" cy="4517689"/>
          </a:xfrm>
        </p:spPr>
        <p:txBody>
          <a:bodyPr/>
          <a:lstStyle/>
          <a:p>
            <a:r>
              <a:rPr lang="en-US" dirty="0"/>
              <a:t>The nature of the pop and push operations also means that stack elements have a natural </a:t>
            </a:r>
            <a:r>
              <a:rPr lang="en-US" dirty="0" smtClean="0"/>
              <a:t>order</a:t>
            </a:r>
            <a:endParaRPr lang="en-US" dirty="0"/>
          </a:p>
          <a:p>
            <a:pPr lvl="3"/>
            <a:endParaRPr lang="en-US" dirty="0" smtClean="0"/>
          </a:p>
          <a:p>
            <a:r>
              <a:rPr lang="en-US" dirty="0"/>
              <a:t>Elements are removed from the stack in the </a:t>
            </a:r>
            <a:r>
              <a:rPr lang="en-US" u="sng" dirty="0"/>
              <a:t>reverse</a:t>
            </a:r>
            <a:r>
              <a:rPr lang="en-US" dirty="0"/>
              <a:t> order to the order of their </a:t>
            </a:r>
            <a:r>
              <a:rPr lang="en-US" dirty="0" smtClean="0"/>
              <a:t>addition</a:t>
            </a:r>
          </a:p>
          <a:p>
            <a:pPr lvl="1"/>
            <a:r>
              <a:rPr lang="en-US" sz="3200" dirty="0" smtClean="0"/>
              <a:t>The </a:t>
            </a:r>
            <a:r>
              <a:rPr lang="en-US" sz="3200" dirty="0"/>
              <a:t>lower elements are </a:t>
            </a:r>
            <a:r>
              <a:rPr lang="en-US" sz="3200" dirty="0" smtClean="0"/>
              <a:t>those </a:t>
            </a:r>
            <a:r>
              <a:rPr lang="en-US" sz="3200" dirty="0"/>
              <a:t>that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have </a:t>
            </a:r>
            <a:r>
              <a:rPr lang="en-US" sz="3200" dirty="0"/>
              <a:t>been in the </a:t>
            </a:r>
            <a:r>
              <a:rPr lang="en-US" sz="3200" dirty="0" smtClean="0"/>
              <a:t>stack the longest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9C6D-FA02-438E-B37E-110BEE5292AE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710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 and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ヒラギノ角ゴ Pro W3"/>
                <a:cs typeface="ヒラギノ角ゴ Pro W3"/>
              </a:rPr>
              <a:t>When you run </a:t>
            </a:r>
            <a:r>
              <a:rPr lang="en-US" altLang="en-US" dirty="0" smtClean="0">
                <a:ea typeface="ヒラギノ角ゴ Pro W3"/>
                <a:cs typeface="ヒラギノ角ゴ Pro W3"/>
              </a:rPr>
              <a:t>your </a:t>
            </a:r>
            <a:r>
              <a:rPr lang="en-US" altLang="en-US" dirty="0">
                <a:ea typeface="ヒラギノ角ゴ Pro W3"/>
                <a:cs typeface="ヒラギノ角ゴ Pro W3"/>
              </a:rPr>
              <a:t>program, the computer creates a stack for </a:t>
            </a:r>
            <a:r>
              <a:rPr lang="en-US" altLang="en-US" dirty="0" smtClean="0">
                <a:ea typeface="ヒラギノ角ゴ Pro W3"/>
                <a:cs typeface="ヒラギノ角ゴ Pro W3"/>
              </a:rPr>
              <a:t>you</a:t>
            </a:r>
          </a:p>
          <a:p>
            <a:pPr eaLnBrk="1" hangingPunct="1"/>
            <a:endParaRPr lang="en-US" altLang="en-US" dirty="0">
              <a:ea typeface="ヒラギノ角ゴ Pro W3"/>
              <a:cs typeface="ヒラギノ角ゴ Pro W3"/>
            </a:endParaRPr>
          </a:p>
          <a:p>
            <a:pPr eaLnBrk="1" hangingPunct="1"/>
            <a:r>
              <a:rPr lang="en-US" altLang="en-US" dirty="0">
                <a:ea typeface="ヒラギノ角ゴ Pro W3"/>
                <a:cs typeface="ヒラギノ角ゴ Pro W3"/>
              </a:rPr>
              <a:t>Each time you </a:t>
            </a:r>
            <a:r>
              <a:rPr lang="en-US" altLang="en-US" dirty="0" smtClean="0">
                <a:ea typeface="ヒラギノ角ゴ Pro W3"/>
                <a:cs typeface="ヒラギノ角ゴ Pro W3"/>
              </a:rPr>
              <a:t>call a </a:t>
            </a:r>
            <a:r>
              <a:rPr lang="en-US" altLang="en-US" dirty="0">
                <a:ea typeface="ヒラギノ角ゴ Pro W3"/>
                <a:cs typeface="ヒラギノ角ゴ Pro W3"/>
              </a:rPr>
              <a:t>function, the function </a:t>
            </a:r>
            <a:r>
              <a:rPr lang="en-US" altLang="en-US" dirty="0" smtClean="0">
                <a:ea typeface="ヒラギノ角ゴ Pro W3"/>
                <a:cs typeface="ヒラギノ角ゴ Pro W3"/>
              </a:rPr>
              <a:t/>
            </a:r>
            <a:br>
              <a:rPr lang="en-US" altLang="en-US" dirty="0" smtClean="0">
                <a:ea typeface="ヒラギノ角ゴ Pro W3"/>
                <a:cs typeface="ヒラギノ角ゴ Pro W3"/>
              </a:rPr>
            </a:br>
            <a:r>
              <a:rPr lang="en-US" altLang="en-US" dirty="0" smtClean="0">
                <a:ea typeface="ヒラギノ角ゴ Pro W3"/>
                <a:cs typeface="ヒラギノ角ゴ Pro W3"/>
              </a:rPr>
              <a:t>is pushed onto the top </a:t>
            </a:r>
            <a:r>
              <a:rPr lang="en-US" altLang="en-US" dirty="0">
                <a:ea typeface="ヒラギノ角ゴ Pro W3"/>
                <a:cs typeface="ヒラギノ角ゴ Pro W3"/>
              </a:rPr>
              <a:t>of the </a:t>
            </a:r>
            <a:r>
              <a:rPr lang="en-US" altLang="en-US" dirty="0" smtClean="0">
                <a:ea typeface="ヒラギノ角ゴ Pro W3"/>
                <a:cs typeface="ヒラギノ角ゴ Pro W3"/>
              </a:rPr>
              <a:t>stack</a:t>
            </a:r>
            <a:endParaRPr lang="en-US" altLang="en-US" dirty="0">
              <a:ea typeface="ヒラギノ角ゴ Pro W3"/>
              <a:cs typeface="ヒラギノ角ゴ Pro W3"/>
            </a:endParaRPr>
          </a:p>
          <a:p>
            <a:pPr eaLnBrk="1" hangingPunct="1"/>
            <a:r>
              <a:rPr lang="en-US" altLang="en-US" dirty="0">
                <a:ea typeface="ヒラギノ角ゴ Pro W3"/>
                <a:cs typeface="ヒラギノ角ゴ Pro W3"/>
              </a:rPr>
              <a:t>When the function returns or exits, the function is popped off the </a:t>
            </a:r>
            <a:r>
              <a:rPr lang="en-US" altLang="en-US" dirty="0" smtClean="0">
                <a:ea typeface="ヒラギノ角ゴ Pro W3"/>
                <a:cs typeface="ヒラギノ角ゴ Pro W3"/>
              </a:rPr>
              <a:t>stack</a:t>
            </a:r>
            <a:endParaRPr lang="en-US" altLang="en-US" dirty="0">
              <a:ea typeface="ヒラギノ角ゴ Pro W3"/>
              <a:cs typeface="ヒラギノ角ゴ Pro W3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9C6D-FA02-438E-B37E-110BEE5292AE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918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 and Functions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9C6D-FA02-438E-B37E-110BEE5292AE}" type="slidenum">
              <a:rPr lang="en-US" altLang="en-US" smtClean="0"/>
              <a:pPr/>
              <a:t>18</a:t>
            </a:fld>
            <a:endParaRPr lang="en-US" altLang="en-US"/>
          </a:p>
        </p:txBody>
      </p:sp>
      <p:grpSp>
        <p:nvGrpSpPr>
          <p:cNvPr id="30" name="Group 29"/>
          <p:cNvGrpSpPr/>
          <p:nvPr/>
        </p:nvGrpSpPr>
        <p:grpSpPr>
          <a:xfrm>
            <a:off x="878768" y="2589213"/>
            <a:ext cx="1247775" cy="2844800"/>
            <a:chOff x="878768" y="2589213"/>
            <a:chExt cx="1247775" cy="2844800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894643" y="2589213"/>
              <a:ext cx="0" cy="2057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894643" y="4646613"/>
              <a:ext cx="914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V="1">
              <a:off x="1809043" y="2589213"/>
              <a:ext cx="0" cy="2057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878768" y="4810125"/>
              <a:ext cx="1247775" cy="62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 b="1">
                  <a:solidFill>
                    <a:prstClr val="black"/>
                  </a:solidFill>
                  <a:ea typeface="ヒラギノ角ゴ Pro W3"/>
                  <a:cs typeface="ヒラギノ角ゴ Pro W3"/>
                </a:rPr>
                <a:t>Time: 0</a:t>
              </a:r>
            </a:p>
            <a:p>
              <a:pPr eaLnBrk="1" hangingPunct="1"/>
              <a:r>
                <a:rPr lang="en-US" altLang="en-US" sz="1400" b="1">
                  <a:solidFill>
                    <a:prstClr val="black"/>
                  </a:solidFill>
                  <a:ea typeface="ヒラギノ角ゴ Pro W3"/>
                  <a:cs typeface="ヒラギノ角ゴ Pro W3"/>
                </a:rPr>
                <a:t>Empty Stack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390068" y="2589213"/>
            <a:ext cx="1308100" cy="2844800"/>
            <a:chOff x="2390068" y="2589213"/>
            <a:chExt cx="1308100" cy="2844800"/>
          </a:xfrm>
        </p:grpSpPr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405943" y="2589213"/>
              <a:ext cx="0" cy="2057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405943" y="4646613"/>
              <a:ext cx="9271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3333043" y="2589213"/>
              <a:ext cx="0" cy="2057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390068" y="4810125"/>
              <a:ext cx="1308100" cy="62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 b="1">
                  <a:solidFill>
                    <a:prstClr val="black"/>
                  </a:solidFill>
                  <a:ea typeface="ヒラギノ角ゴ Pro W3"/>
                  <a:cs typeface="ヒラギノ角ゴ Pro W3"/>
                </a:rPr>
                <a:t>Time 1:</a:t>
              </a:r>
            </a:p>
            <a:p>
              <a:pPr eaLnBrk="1" hangingPunct="1"/>
              <a:r>
                <a:rPr lang="en-US" altLang="en-US" sz="1400" b="1">
                  <a:solidFill>
                    <a:prstClr val="black"/>
                  </a:solidFill>
                  <a:ea typeface="ヒラギノ角ゴ Pro W3"/>
                  <a:cs typeface="ヒラギノ角ゴ Pro W3"/>
                </a:rPr>
                <a:t>Push:  main()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418643" y="4332288"/>
              <a:ext cx="914400" cy="2762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>
                  <a:solidFill>
                    <a:prstClr val="black"/>
                  </a:solidFill>
                  <a:ea typeface="ヒラギノ角ゴ Pro W3"/>
                  <a:cs typeface="ヒラギノ角ゴ Pro W3"/>
                </a:rPr>
                <a:t>main()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829930" y="2589213"/>
            <a:ext cx="1474788" cy="2844800"/>
            <a:chOff x="3829930" y="2589213"/>
            <a:chExt cx="1474788" cy="284480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845805" y="2589213"/>
              <a:ext cx="0" cy="2057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845805" y="4646613"/>
              <a:ext cx="9271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V="1">
              <a:off x="4772905" y="2589213"/>
              <a:ext cx="0" cy="2057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3829930" y="4810125"/>
              <a:ext cx="1474788" cy="62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 b="1">
                  <a:solidFill>
                    <a:prstClr val="black"/>
                  </a:solidFill>
                  <a:ea typeface="ヒラギノ角ゴ Pro W3"/>
                  <a:cs typeface="ヒラギノ角ゴ Pro W3"/>
                </a:rPr>
                <a:t>Time 2:</a:t>
              </a:r>
            </a:p>
            <a:p>
              <a:pPr eaLnBrk="1" hangingPunct="1"/>
              <a:r>
                <a:rPr lang="en-US" altLang="en-US" sz="1400" b="1">
                  <a:solidFill>
                    <a:prstClr val="black"/>
                  </a:solidFill>
                  <a:ea typeface="ヒラギノ角ゴ Pro W3"/>
                  <a:cs typeface="ヒラギノ角ゴ Pro W3"/>
                </a:rPr>
                <a:t>Push:  square()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3858505" y="4332288"/>
              <a:ext cx="914400" cy="2762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>
                  <a:solidFill>
                    <a:prstClr val="black"/>
                  </a:solidFill>
                  <a:ea typeface="ヒラギノ角ゴ Pro W3"/>
                  <a:cs typeface="ヒラギノ角ゴ Pro W3"/>
                </a:rPr>
                <a:t>main()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3858505" y="4027488"/>
              <a:ext cx="914400" cy="2762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>
                  <a:solidFill>
                    <a:prstClr val="black"/>
                  </a:solidFill>
                  <a:ea typeface="ヒラギノ角ゴ Pro W3"/>
                  <a:cs typeface="ヒラギノ角ゴ Pro W3"/>
                </a:rPr>
                <a:t>square()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278438" y="2578100"/>
            <a:ext cx="1490662" cy="3432175"/>
            <a:chOff x="5278438" y="2578100"/>
            <a:chExt cx="1490662" cy="3432175"/>
          </a:xfrm>
        </p:grpSpPr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5314243" y="2578100"/>
              <a:ext cx="0" cy="2057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5314243" y="4635500"/>
              <a:ext cx="9271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V="1">
              <a:off x="6241343" y="2578100"/>
              <a:ext cx="0" cy="2057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5278438" y="4748213"/>
              <a:ext cx="1490662" cy="1262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 b="1">
                  <a:solidFill>
                    <a:prstClr val="black"/>
                  </a:solidFill>
                  <a:ea typeface="ヒラギノ角ゴ Pro W3"/>
                  <a:cs typeface="ヒラギノ角ゴ Pro W3"/>
                </a:rPr>
                <a:t>Time 3:</a:t>
              </a:r>
            </a:p>
            <a:p>
              <a:pPr eaLnBrk="1" hangingPunct="1"/>
              <a:r>
                <a:rPr lang="en-US" altLang="en-US" sz="1400" b="1">
                  <a:solidFill>
                    <a:prstClr val="black"/>
                  </a:solidFill>
                  <a:ea typeface="ヒラギノ角ゴ Pro W3"/>
                  <a:cs typeface="ヒラギノ角ゴ Pro W3"/>
                </a:rPr>
                <a:t>Pop:  square()</a:t>
              </a:r>
            </a:p>
            <a:p>
              <a:pPr eaLnBrk="1" hangingPunct="1"/>
              <a:r>
                <a:rPr lang="en-US" altLang="en-US" sz="1400" b="1">
                  <a:solidFill>
                    <a:prstClr val="black"/>
                  </a:solidFill>
                  <a:ea typeface="ヒラギノ角ゴ Pro W3"/>
                  <a:cs typeface="ヒラギノ角ゴ Pro W3"/>
                </a:rPr>
                <a:t>returns a value.</a:t>
              </a:r>
            </a:p>
            <a:p>
              <a:pPr eaLnBrk="1" hangingPunct="1"/>
              <a:r>
                <a:rPr lang="en-US" altLang="en-US" sz="1400" b="1">
                  <a:solidFill>
                    <a:prstClr val="black"/>
                  </a:solidFill>
                  <a:ea typeface="ヒラギノ角ゴ Pro W3"/>
                  <a:cs typeface="ヒラギノ角ゴ Pro W3"/>
                </a:rPr>
                <a:t>method exits.</a:t>
              </a: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5326943" y="4321175"/>
              <a:ext cx="914400" cy="2762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>
                  <a:solidFill>
                    <a:prstClr val="black"/>
                  </a:solidFill>
                  <a:ea typeface="ヒラギノ角ゴ Pro W3"/>
                  <a:cs typeface="ヒラギノ角ゴ Pro W3"/>
                </a:rPr>
                <a:t>main()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835775" y="2538413"/>
            <a:ext cx="1490663" cy="3432175"/>
            <a:chOff x="6835775" y="2538413"/>
            <a:chExt cx="1490663" cy="3432175"/>
          </a:xfrm>
        </p:grpSpPr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6871580" y="2538413"/>
              <a:ext cx="0" cy="2057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6871580" y="4595813"/>
              <a:ext cx="9271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V="1">
              <a:off x="7798680" y="2538413"/>
              <a:ext cx="0" cy="2057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6835775" y="4708525"/>
              <a:ext cx="1490663" cy="1262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 b="1">
                  <a:solidFill>
                    <a:prstClr val="black"/>
                  </a:solidFill>
                  <a:ea typeface="ヒラギノ角ゴ Pro W3"/>
                  <a:cs typeface="ヒラギノ角ゴ Pro W3"/>
                </a:rPr>
                <a:t>Time 4:</a:t>
              </a:r>
            </a:p>
            <a:p>
              <a:pPr eaLnBrk="1" hangingPunct="1"/>
              <a:r>
                <a:rPr lang="en-US" altLang="en-US" sz="1400" b="1">
                  <a:solidFill>
                    <a:prstClr val="black"/>
                  </a:solidFill>
                  <a:ea typeface="ヒラギノ角ゴ Pro W3"/>
                  <a:cs typeface="ヒラギノ角ゴ Pro W3"/>
                </a:rPr>
                <a:t>Pop:  main()</a:t>
              </a:r>
            </a:p>
            <a:p>
              <a:pPr eaLnBrk="1" hangingPunct="1"/>
              <a:r>
                <a:rPr lang="en-US" altLang="en-US" sz="1400" b="1">
                  <a:solidFill>
                    <a:prstClr val="black"/>
                  </a:solidFill>
                  <a:ea typeface="ヒラギノ角ゴ Pro W3"/>
                  <a:cs typeface="ヒラギノ角ゴ Pro W3"/>
                </a:rPr>
                <a:t>returns a value.</a:t>
              </a:r>
            </a:p>
            <a:p>
              <a:pPr eaLnBrk="1" hangingPunct="1"/>
              <a:r>
                <a:rPr lang="en-US" altLang="en-US" sz="1400" b="1">
                  <a:solidFill>
                    <a:prstClr val="black"/>
                  </a:solidFill>
                  <a:ea typeface="ヒラギノ角ゴ Pro W3"/>
                  <a:cs typeface="ヒラギノ角ゴ Pro W3"/>
                </a:rPr>
                <a:t>method exits.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965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 and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function calls itself recursively, you </a:t>
            </a:r>
            <a:r>
              <a:rPr lang="en-US" dirty="0" smtClean="0"/>
              <a:t>push </a:t>
            </a:r>
            <a:r>
              <a:rPr lang="en-US" dirty="0"/>
              <a:t>another </a:t>
            </a:r>
            <a:r>
              <a:rPr lang="en-US" dirty="0" smtClean="0"/>
              <a:t>call to the </a:t>
            </a:r>
            <a:r>
              <a:rPr lang="en-US" dirty="0"/>
              <a:t>function onto the </a:t>
            </a:r>
            <a:r>
              <a:rPr lang="en-US" dirty="0" smtClean="0"/>
              <a:t>stack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now have </a:t>
            </a:r>
            <a:r>
              <a:rPr lang="en-US" dirty="0"/>
              <a:t>a simple way to visualize how recursion really </a:t>
            </a:r>
            <a:r>
              <a:rPr lang="en-US" dirty="0" smtClean="0"/>
              <a:t>works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9C6D-FA02-438E-B37E-110BEE5292AE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381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Class We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Python’s standard library</a:t>
            </a:r>
          </a:p>
          <a:p>
            <a:r>
              <a:rPr lang="en-US" dirty="0" smtClean="0"/>
              <a:t>Importing modules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“Random” numbers</a:t>
            </a:r>
          </a:p>
          <a:p>
            <a:pPr lvl="1"/>
            <a:r>
              <a:rPr lang="en-US" dirty="0" smtClean="0"/>
              <a:t>Pseudo randomness</a:t>
            </a:r>
          </a:p>
          <a:p>
            <a:pPr lvl="1"/>
            <a:r>
              <a:rPr lang="en-US" dirty="0" smtClean="0"/>
              <a:t>Seeding the RNG</a:t>
            </a:r>
            <a:endParaRPr lang="en-US" dirty="0"/>
          </a:p>
          <a:p>
            <a:pPr lvl="1"/>
            <a:r>
              <a:rPr lang="en-US" dirty="0" smtClean="0"/>
              <a:t>Generating random numbers/choices</a:t>
            </a:r>
          </a:p>
          <a:p>
            <a:pPr lvl="2"/>
            <a:r>
              <a:rPr lang="en-US" sz="2800" dirty="0" smtClean="0"/>
              <a:t>Three different methods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9C6D-FA02-438E-B37E-110BEE5292AE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6566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Toy Example of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compute(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intInput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intInput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intInput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2):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compute(intInput-1)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compute(50)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9C6D-FA02-438E-B37E-110BEE5292AE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326166" y="3637895"/>
            <a:ext cx="3026741" cy="23083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  <a:cs typeface="Courier New" panose="02070309020205020404" pitchFamily="49" charset="0"/>
              </a:rPr>
              <a:t>Here’s the code again. </a:t>
            </a:r>
            <a:endParaRPr lang="en-US" sz="2400" dirty="0" smtClean="0">
              <a:latin typeface="+mj-lt"/>
              <a:cs typeface="Courier New" panose="02070309020205020404" pitchFamily="49" charset="0"/>
            </a:endParaRPr>
          </a:p>
          <a:p>
            <a:endParaRPr lang="en-US" sz="2400" dirty="0">
              <a:latin typeface="+mj-lt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Now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, that we understand stacks, we can visualize the recursion</a:t>
            </a: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.</a:t>
            </a:r>
            <a:endParaRPr lang="en-US" sz="24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17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and Recursion in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9C6D-FA02-438E-B37E-110BEE5292AE}" type="slidenum">
              <a:rPr lang="en-US" altLang="en-US" smtClean="0">
                <a:solidFill>
                  <a:prstClr val="black"/>
                </a:solidFill>
              </a:rPr>
              <a:pPr/>
              <a:t>21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Text Box 51"/>
          <p:cNvSpPr txBox="1">
            <a:spLocks noChangeArrowheads="1"/>
          </p:cNvSpPr>
          <p:nvPr/>
        </p:nvSpPr>
        <p:spPr bwMode="auto">
          <a:xfrm>
            <a:off x="301027" y="5101205"/>
            <a:ext cx="2588477" cy="100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100" b="1" dirty="0">
                <a:solidFill>
                  <a:prstClr val="black"/>
                </a:solidFill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Inside </a:t>
            </a:r>
            <a:r>
              <a:rPr lang="en-US" altLang="en-US" sz="1100" b="1" dirty="0" smtClean="0">
                <a:solidFill>
                  <a:prstClr val="black"/>
                </a:solidFill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compute(9):</a:t>
            </a:r>
            <a:endParaRPr lang="en-US" altLang="en-US" sz="1100" b="1" dirty="0">
              <a:solidFill>
                <a:prstClr val="black"/>
              </a:solidFill>
              <a:latin typeface="Courier New" panose="02070309020205020404" pitchFamily="49" charset="0"/>
              <a:ea typeface="ヒラギノ角ゴ Pro W3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1100" b="1" dirty="0">
                <a:solidFill>
                  <a:prstClr val="black"/>
                </a:solidFill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print </a:t>
            </a:r>
            <a:r>
              <a:rPr lang="en-US" altLang="en-US" sz="1100" b="1" dirty="0" smtClean="0">
                <a:solidFill>
                  <a:prstClr val="black"/>
                </a:solidFill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(</a:t>
            </a:r>
            <a:r>
              <a:rPr lang="en-US" altLang="en-US" sz="1100" b="1" dirty="0" err="1">
                <a:solidFill>
                  <a:prstClr val="black"/>
                </a:solidFill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intInput</a:t>
            </a:r>
            <a:r>
              <a:rPr lang="en-US" altLang="en-US" sz="1100" b="1" dirty="0" smtClean="0">
                <a:solidFill>
                  <a:prstClr val="black"/>
                </a:solidFill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);      </a:t>
            </a:r>
            <a:r>
              <a:rPr lang="en-US" altLang="en-US" sz="1100" b="1" dirty="0">
                <a:solidFill>
                  <a:srgbClr val="C0504D"/>
                </a:solidFill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Wingdings" panose="05000000000000000000" pitchFamily="2" charset="2"/>
              </a:rPr>
              <a:t>  </a:t>
            </a:r>
            <a:r>
              <a:rPr lang="en-US" altLang="en-US" sz="1100" b="1" dirty="0" smtClean="0">
                <a:solidFill>
                  <a:srgbClr val="C0504D"/>
                </a:solidFill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Wingdings" panose="05000000000000000000" pitchFamily="2" charset="2"/>
              </a:rPr>
              <a:t>9</a:t>
            </a:r>
            <a:endParaRPr lang="en-US" altLang="en-US" sz="1100" b="1" dirty="0">
              <a:solidFill>
                <a:srgbClr val="C0504D"/>
              </a:solidFill>
              <a:latin typeface="Courier New" panose="02070309020205020404" pitchFamily="49" charset="0"/>
              <a:ea typeface="ヒラギノ角ゴ Pro W3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1100" b="1" dirty="0">
                <a:solidFill>
                  <a:prstClr val="black"/>
                </a:solidFill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if </a:t>
            </a:r>
            <a:r>
              <a:rPr lang="en-US" altLang="en-US" sz="1100" b="1" dirty="0" smtClean="0">
                <a:solidFill>
                  <a:prstClr val="black"/>
                </a:solidFill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(</a:t>
            </a:r>
            <a:r>
              <a:rPr lang="en-US" altLang="en-US" sz="1100" b="1" dirty="0" err="1">
                <a:solidFill>
                  <a:prstClr val="black"/>
                </a:solidFill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intInput</a:t>
            </a:r>
            <a:r>
              <a:rPr lang="en-US" altLang="en-US" sz="1100" b="1" dirty="0" smtClean="0">
                <a:solidFill>
                  <a:prstClr val="black"/>
                </a:solidFill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 &gt; </a:t>
            </a:r>
            <a:r>
              <a:rPr lang="en-US" altLang="en-US" sz="1100" b="1" dirty="0">
                <a:solidFill>
                  <a:prstClr val="black"/>
                </a:solidFill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2)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100" b="1" dirty="0">
                <a:solidFill>
                  <a:prstClr val="black"/>
                </a:solidFill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     </a:t>
            </a:r>
            <a:r>
              <a:rPr lang="en-US" altLang="en-US" sz="1100" b="1" dirty="0" smtClean="0">
                <a:solidFill>
                  <a:prstClr val="black"/>
                </a:solidFill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compute(</a:t>
            </a:r>
            <a:r>
              <a:rPr lang="en-US" altLang="en-US" sz="1100" b="1" dirty="0">
                <a:solidFill>
                  <a:prstClr val="black"/>
                </a:solidFill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intInput</a:t>
            </a:r>
            <a:r>
              <a:rPr lang="en-US" altLang="en-US" sz="1100" b="1" dirty="0" smtClean="0">
                <a:solidFill>
                  <a:prstClr val="black"/>
                </a:solidFill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-1</a:t>
            </a:r>
            <a:r>
              <a:rPr lang="en-US" altLang="en-US" sz="1100" b="1" dirty="0">
                <a:solidFill>
                  <a:prstClr val="black"/>
                </a:solidFill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);</a:t>
            </a:r>
            <a:r>
              <a:rPr lang="en-US" altLang="en-US" sz="1800" dirty="0">
                <a:solidFill>
                  <a:prstClr val="black"/>
                </a:solidFill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6" name="Line 52"/>
          <p:cNvSpPr>
            <a:spLocks noChangeShapeType="1"/>
          </p:cNvSpPr>
          <p:nvPr/>
        </p:nvSpPr>
        <p:spPr bwMode="auto">
          <a:xfrm flipV="1">
            <a:off x="1981200" y="4734116"/>
            <a:ext cx="1447800" cy="557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 Box 53"/>
          <p:cNvSpPr txBox="1">
            <a:spLocks noChangeArrowheads="1"/>
          </p:cNvSpPr>
          <p:nvPr/>
        </p:nvSpPr>
        <p:spPr bwMode="auto">
          <a:xfrm>
            <a:off x="3137654" y="5379599"/>
            <a:ext cx="2589291" cy="871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100" b="1" dirty="0">
                <a:solidFill>
                  <a:prstClr val="black"/>
                </a:solidFill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Inside </a:t>
            </a:r>
            <a:r>
              <a:rPr lang="en-US" altLang="en-US" sz="1100" b="1" dirty="0" smtClean="0">
                <a:solidFill>
                  <a:prstClr val="black"/>
                </a:solidFill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compute(8):</a:t>
            </a:r>
            <a:endParaRPr lang="en-US" altLang="en-US" sz="1100" b="1" dirty="0">
              <a:solidFill>
                <a:prstClr val="black"/>
              </a:solidFill>
              <a:latin typeface="Courier New" panose="02070309020205020404" pitchFamily="49" charset="0"/>
              <a:ea typeface="ヒラギノ角ゴ Pro W3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1100" b="1" dirty="0">
                <a:solidFill>
                  <a:prstClr val="black"/>
                </a:solidFill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print </a:t>
            </a:r>
            <a:r>
              <a:rPr lang="en-US" altLang="en-US" sz="1100" b="1" dirty="0" smtClean="0">
                <a:solidFill>
                  <a:prstClr val="black"/>
                </a:solidFill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(</a:t>
            </a:r>
            <a:r>
              <a:rPr lang="en-US" altLang="en-US" sz="1100" b="1" dirty="0" err="1">
                <a:solidFill>
                  <a:prstClr val="black"/>
                </a:solidFill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intInput</a:t>
            </a:r>
            <a:r>
              <a:rPr lang="en-US" altLang="en-US" sz="1100" b="1" dirty="0" smtClean="0">
                <a:solidFill>
                  <a:prstClr val="black"/>
                </a:solidFill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);    </a:t>
            </a:r>
            <a:r>
              <a:rPr lang="en-US" altLang="en-US" sz="1100" b="1" dirty="0">
                <a:solidFill>
                  <a:srgbClr val="C0504D"/>
                </a:solidFill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Wingdings" panose="05000000000000000000" pitchFamily="2" charset="2"/>
              </a:rPr>
              <a:t>  </a:t>
            </a:r>
            <a:r>
              <a:rPr lang="en-US" altLang="en-US" sz="1100" b="1" dirty="0" smtClean="0">
                <a:solidFill>
                  <a:srgbClr val="C0504D"/>
                </a:solidFill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Wingdings" panose="05000000000000000000" pitchFamily="2" charset="2"/>
              </a:rPr>
              <a:t>8</a:t>
            </a:r>
            <a:endParaRPr lang="en-US" altLang="en-US" sz="1100" b="1" dirty="0">
              <a:solidFill>
                <a:srgbClr val="C0504D"/>
              </a:solidFill>
              <a:latin typeface="Courier New" panose="02070309020205020404" pitchFamily="49" charset="0"/>
              <a:ea typeface="ヒラギノ角ゴ Pro W3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1100" b="1" dirty="0">
                <a:solidFill>
                  <a:prstClr val="black"/>
                </a:solidFill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if </a:t>
            </a:r>
            <a:r>
              <a:rPr lang="en-US" altLang="en-US" sz="1100" b="1" dirty="0" smtClean="0">
                <a:solidFill>
                  <a:prstClr val="black"/>
                </a:solidFill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(</a:t>
            </a:r>
            <a:r>
              <a:rPr lang="en-US" altLang="en-US" sz="1100" b="1" dirty="0" err="1">
                <a:solidFill>
                  <a:prstClr val="black"/>
                </a:solidFill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intInput</a:t>
            </a:r>
            <a:r>
              <a:rPr lang="en-US" altLang="en-US" sz="1100" b="1" dirty="0" smtClean="0">
                <a:solidFill>
                  <a:prstClr val="black"/>
                </a:solidFill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 &gt; </a:t>
            </a:r>
            <a:r>
              <a:rPr lang="en-US" altLang="en-US" sz="1100" b="1" dirty="0">
                <a:solidFill>
                  <a:prstClr val="black"/>
                </a:solidFill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2)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100" b="1" dirty="0">
                <a:solidFill>
                  <a:prstClr val="black"/>
                </a:solidFill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     </a:t>
            </a:r>
            <a:r>
              <a:rPr lang="en-US" altLang="en-US" sz="1100" b="1" dirty="0" smtClean="0">
                <a:solidFill>
                  <a:prstClr val="black"/>
                </a:solidFill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compute(</a:t>
            </a:r>
            <a:r>
              <a:rPr lang="en-US" altLang="en-US" sz="1100" b="1" dirty="0">
                <a:solidFill>
                  <a:prstClr val="black"/>
                </a:solidFill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intInput</a:t>
            </a:r>
            <a:r>
              <a:rPr lang="en-US" altLang="en-US" sz="1100" b="1" dirty="0" smtClean="0">
                <a:solidFill>
                  <a:prstClr val="black"/>
                </a:solidFill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-1</a:t>
            </a:r>
            <a:r>
              <a:rPr lang="en-US" altLang="en-US" sz="1100" b="1" dirty="0">
                <a:solidFill>
                  <a:prstClr val="black"/>
                </a:solidFill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);</a:t>
            </a: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8" name="Line 54"/>
          <p:cNvSpPr>
            <a:spLocks noChangeShapeType="1"/>
          </p:cNvSpPr>
          <p:nvPr/>
        </p:nvSpPr>
        <p:spPr bwMode="auto">
          <a:xfrm flipV="1">
            <a:off x="4902200" y="4927469"/>
            <a:ext cx="152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ext Box 69"/>
          <p:cNvSpPr txBox="1">
            <a:spLocks noChangeArrowheads="1"/>
          </p:cNvSpPr>
          <p:nvPr/>
        </p:nvSpPr>
        <p:spPr bwMode="auto">
          <a:xfrm>
            <a:off x="6065822" y="5443728"/>
            <a:ext cx="2544778" cy="94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200" b="1" dirty="0">
                <a:solidFill>
                  <a:prstClr val="black"/>
                </a:solidFill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Inside </a:t>
            </a:r>
            <a:r>
              <a:rPr lang="en-US" altLang="en-US" sz="1200" b="1" dirty="0" smtClean="0">
                <a:solidFill>
                  <a:prstClr val="black"/>
                </a:solidFill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compute(7):</a:t>
            </a:r>
            <a:endParaRPr lang="en-US" altLang="en-US" sz="1200" b="1" dirty="0">
              <a:solidFill>
                <a:prstClr val="black"/>
              </a:solidFill>
              <a:latin typeface="Courier New" panose="02070309020205020404" pitchFamily="49" charset="0"/>
              <a:ea typeface="ヒラギノ角ゴ Pro W3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1200" b="1" dirty="0">
                <a:solidFill>
                  <a:prstClr val="black"/>
                </a:solidFill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print </a:t>
            </a:r>
            <a:r>
              <a:rPr lang="en-US" altLang="en-US" sz="1200" b="1" dirty="0" smtClean="0">
                <a:solidFill>
                  <a:prstClr val="black"/>
                </a:solidFill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(</a:t>
            </a:r>
            <a:r>
              <a:rPr lang="en-US" altLang="en-US" sz="1200" b="1" dirty="0" err="1">
                <a:solidFill>
                  <a:prstClr val="black"/>
                </a:solidFill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intInput</a:t>
            </a:r>
            <a:r>
              <a:rPr lang="en-US" altLang="en-US" sz="1200" b="1" dirty="0" smtClean="0">
                <a:solidFill>
                  <a:prstClr val="black"/>
                </a:solidFill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);</a:t>
            </a:r>
            <a:r>
              <a:rPr lang="en-US" altLang="en-US" sz="1200" b="1" dirty="0">
                <a:solidFill>
                  <a:prstClr val="black"/>
                </a:solidFill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	</a:t>
            </a:r>
            <a:r>
              <a:rPr lang="en-US" altLang="en-US" sz="1200" b="1" dirty="0">
                <a:solidFill>
                  <a:srgbClr val="C0504D"/>
                </a:solidFill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Wingdings" panose="05000000000000000000" pitchFamily="2" charset="2"/>
              </a:rPr>
              <a:t>  </a:t>
            </a:r>
            <a:r>
              <a:rPr lang="en-US" altLang="en-US" sz="1200" b="1" dirty="0" smtClean="0">
                <a:solidFill>
                  <a:srgbClr val="C0504D"/>
                </a:solidFill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Wingdings" panose="05000000000000000000" pitchFamily="2" charset="2"/>
              </a:rPr>
              <a:t>7</a:t>
            </a:r>
            <a:r>
              <a:rPr lang="en-US" altLang="en-US" sz="1200" b="1" dirty="0" smtClean="0">
                <a:solidFill>
                  <a:srgbClr val="C0504D"/>
                </a:solidFill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 </a:t>
            </a:r>
            <a:endParaRPr lang="en-US" altLang="en-US" sz="1200" b="1" dirty="0">
              <a:solidFill>
                <a:srgbClr val="C0504D"/>
              </a:solidFill>
              <a:latin typeface="Courier New" panose="02070309020205020404" pitchFamily="49" charset="0"/>
              <a:ea typeface="ヒラギノ角ゴ Pro W3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1200" b="1" dirty="0">
                <a:solidFill>
                  <a:prstClr val="black"/>
                </a:solidFill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if </a:t>
            </a:r>
            <a:r>
              <a:rPr lang="en-US" altLang="en-US" sz="1200" b="1" dirty="0" smtClean="0">
                <a:solidFill>
                  <a:prstClr val="black"/>
                </a:solidFill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(</a:t>
            </a:r>
            <a:r>
              <a:rPr lang="en-US" altLang="en-US" sz="1200" b="1" dirty="0" err="1">
                <a:solidFill>
                  <a:prstClr val="black"/>
                </a:solidFill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intInput</a:t>
            </a:r>
            <a:r>
              <a:rPr lang="en-US" altLang="en-US" sz="1200" b="1" dirty="0" smtClean="0">
                <a:solidFill>
                  <a:prstClr val="black"/>
                </a:solidFill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 &gt; </a:t>
            </a:r>
            <a:r>
              <a:rPr lang="en-US" altLang="en-US" sz="1200" b="1" dirty="0">
                <a:solidFill>
                  <a:prstClr val="black"/>
                </a:solidFill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2)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200" b="1" dirty="0">
                <a:solidFill>
                  <a:prstClr val="black"/>
                </a:solidFill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     </a:t>
            </a:r>
            <a:r>
              <a:rPr lang="en-US" altLang="en-US" sz="1200" b="1" dirty="0" smtClean="0">
                <a:solidFill>
                  <a:prstClr val="black"/>
                </a:solidFill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compute(intInput-1</a:t>
            </a:r>
            <a:r>
              <a:rPr lang="en-US" altLang="en-US" sz="1200" b="1" dirty="0">
                <a:solidFill>
                  <a:prstClr val="black"/>
                </a:solidFill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);</a:t>
            </a:r>
          </a:p>
        </p:txBody>
      </p: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990600" y="1938528"/>
            <a:ext cx="914400" cy="2057050"/>
            <a:chOff x="396875" y="1270000"/>
            <a:chExt cx="914400" cy="2057400"/>
          </a:xfrm>
        </p:grpSpPr>
        <p:sp>
          <p:nvSpPr>
            <p:cNvPr id="11" name="Line 27"/>
            <p:cNvSpPr>
              <a:spLocks noChangeShapeType="1"/>
            </p:cNvSpPr>
            <p:nvPr/>
          </p:nvSpPr>
          <p:spPr bwMode="auto">
            <a:xfrm>
              <a:off x="396875" y="1270000"/>
              <a:ext cx="0" cy="2057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Group 44"/>
            <p:cNvGrpSpPr>
              <a:grpSpLocks/>
            </p:cNvGrpSpPr>
            <p:nvPr/>
          </p:nvGrpSpPr>
          <p:grpSpPr bwMode="auto">
            <a:xfrm>
              <a:off x="396875" y="1270000"/>
              <a:ext cx="914400" cy="2057400"/>
              <a:chOff x="396875" y="1270000"/>
              <a:chExt cx="914400" cy="2057400"/>
            </a:xfrm>
          </p:grpSpPr>
          <p:sp>
            <p:nvSpPr>
              <p:cNvPr id="13" name="Line 28"/>
              <p:cNvSpPr>
                <a:spLocks noChangeShapeType="1"/>
              </p:cNvSpPr>
              <p:nvPr/>
            </p:nvSpPr>
            <p:spPr bwMode="auto">
              <a:xfrm>
                <a:off x="396875" y="3327400"/>
                <a:ext cx="9144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Line 29"/>
              <p:cNvSpPr>
                <a:spLocks noChangeShapeType="1"/>
              </p:cNvSpPr>
              <p:nvPr/>
            </p:nvSpPr>
            <p:spPr bwMode="auto">
              <a:xfrm flipV="1">
                <a:off x="1311275" y="1270000"/>
                <a:ext cx="0" cy="20574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914400" y="3995578"/>
            <a:ext cx="1066800" cy="7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solidFill>
                  <a:prstClr val="black"/>
                </a:solidFill>
                <a:ea typeface="ヒラギノ角ゴ Pro W3"/>
                <a:cs typeface="ヒラギノ角ゴ Pro W3"/>
              </a:rPr>
              <a:t>Time: 0</a:t>
            </a:r>
          </a:p>
          <a:p>
            <a:pPr eaLnBrk="1" hangingPunct="1"/>
            <a:r>
              <a:rPr lang="en-US" altLang="en-US" sz="1400" b="1">
                <a:solidFill>
                  <a:prstClr val="black"/>
                </a:solidFill>
                <a:ea typeface="ヒラギノ角ゴ Pro W3"/>
                <a:cs typeface="ヒラギノ角ゴ Pro W3"/>
              </a:rPr>
              <a:t>Empty Stack</a:t>
            </a:r>
          </a:p>
        </p:txBody>
      </p:sp>
      <p:sp>
        <p:nvSpPr>
          <p:cNvPr id="16" name="Text Box 34"/>
          <p:cNvSpPr txBox="1">
            <a:spLocks noChangeArrowheads="1"/>
          </p:cNvSpPr>
          <p:nvPr/>
        </p:nvSpPr>
        <p:spPr bwMode="auto">
          <a:xfrm>
            <a:off x="1905000" y="3995578"/>
            <a:ext cx="1308100" cy="623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solidFill>
                  <a:prstClr val="black"/>
                </a:solidFill>
                <a:ea typeface="ヒラギノ角ゴ Pro W3"/>
                <a:cs typeface="ヒラギノ角ゴ Pro W3"/>
              </a:rPr>
              <a:t>Time 1:</a:t>
            </a:r>
          </a:p>
          <a:p>
            <a:pPr eaLnBrk="1" hangingPunct="1"/>
            <a:r>
              <a:rPr lang="en-US" altLang="en-US" sz="1400" b="1">
                <a:solidFill>
                  <a:prstClr val="black"/>
                </a:solidFill>
                <a:ea typeface="ヒラギノ角ゴ Pro W3"/>
                <a:cs typeface="ヒラギノ角ゴ Pro W3"/>
              </a:rPr>
              <a:t>Push:  main()</a:t>
            </a:r>
          </a:p>
        </p:txBody>
      </p:sp>
      <p:grpSp>
        <p:nvGrpSpPr>
          <p:cNvPr id="17" name="Group 46"/>
          <p:cNvGrpSpPr>
            <a:grpSpLocks/>
          </p:cNvGrpSpPr>
          <p:nvPr/>
        </p:nvGrpSpPr>
        <p:grpSpPr bwMode="auto">
          <a:xfrm>
            <a:off x="2286000" y="1938528"/>
            <a:ext cx="927100" cy="2057050"/>
            <a:chOff x="1908175" y="1270000"/>
            <a:chExt cx="927100" cy="2057400"/>
          </a:xfrm>
        </p:grpSpPr>
        <p:sp>
          <p:nvSpPr>
            <p:cNvPr id="18" name="Line 32"/>
            <p:cNvSpPr>
              <a:spLocks noChangeShapeType="1"/>
            </p:cNvSpPr>
            <p:nvPr/>
          </p:nvSpPr>
          <p:spPr bwMode="auto">
            <a:xfrm>
              <a:off x="1908175" y="3327400"/>
              <a:ext cx="9271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45"/>
            <p:cNvGrpSpPr>
              <a:grpSpLocks/>
            </p:cNvGrpSpPr>
            <p:nvPr/>
          </p:nvGrpSpPr>
          <p:grpSpPr bwMode="auto">
            <a:xfrm>
              <a:off x="1908175" y="1270000"/>
              <a:ext cx="927100" cy="2057400"/>
              <a:chOff x="1908175" y="1270000"/>
              <a:chExt cx="927100" cy="2057400"/>
            </a:xfrm>
          </p:grpSpPr>
          <p:sp>
            <p:nvSpPr>
              <p:cNvPr id="20" name="Line 31"/>
              <p:cNvSpPr>
                <a:spLocks noChangeShapeType="1"/>
              </p:cNvSpPr>
              <p:nvPr/>
            </p:nvSpPr>
            <p:spPr bwMode="auto">
              <a:xfrm>
                <a:off x="1908175" y="1270000"/>
                <a:ext cx="0" cy="20574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Line 33"/>
              <p:cNvSpPr>
                <a:spLocks noChangeShapeType="1"/>
              </p:cNvSpPr>
              <p:nvPr/>
            </p:nvSpPr>
            <p:spPr bwMode="auto">
              <a:xfrm flipV="1">
                <a:off x="2835275" y="1270000"/>
                <a:ext cx="0" cy="20574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Rectangle 35"/>
              <p:cNvSpPr>
                <a:spLocks noChangeArrowheads="1"/>
              </p:cNvSpPr>
              <p:nvPr/>
            </p:nvSpPr>
            <p:spPr bwMode="auto">
              <a:xfrm>
                <a:off x="1920875" y="3013075"/>
                <a:ext cx="914400" cy="3143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>
                    <a:solidFill>
                      <a:prstClr val="black"/>
                    </a:solidFill>
                    <a:ea typeface="ヒラギノ角ゴ Pro W3"/>
                    <a:cs typeface="ヒラギノ角ゴ Pro W3"/>
                  </a:rPr>
                  <a:t>main()</a:t>
                </a:r>
              </a:p>
            </p:txBody>
          </p:sp>
        </p:grpSp>
      </p:grpSp>
      <p:sp>
        <p:nvSpPr>
          <p:cNvPr id="23" name="Text Box 39"/>
          <p:cNvSpPr txBox="1">
            <a:spLocks noChangeArrowheads="1"/>
          </p:cNvSpPr>
          <p:nvPr/>
        </p:nvSpPr>
        <p:spPr bwMode="auto">
          <a:xfrm>
            <a:off x="3429000" y="3995578"/>
            <a:ext cx="14732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prstClr val="black"/>
                </a:solidFill>
                <a:ea typeface="ヒラギノ角ゴ Pro W3"/>
                <a:cs typeface="ヒラギノ角ゴ Pro W3"/>
              </a:rPr>
              <a:t>Time 2:</a:t>
            </a:r>
          </a:p>
          <a:p>
            <a:pPr eaLnBrk="1" hangingPunct="1"/>
            <a:r>
              <a:rPr lang="en-US" altLang="en-US" sz="1400" b="1" dirty="0">
                <a:solidFill>
                  <a:prstClr val="black"/>
                </a:solidFill>
                <a:ea typeface="ヒラギノ角ゴ Pro W3"/>
                <a:cs typeface="ヒラギノ角ゴ Pro W3"/>
              </a:rPr>
              <a:t>Push:  </a:t>
            </a:r>
            <a:r>
              <a:rPr lang="en-US" altLang="en-US" sz="1400" b="1" dirty="0" smtClean="0">
                <a:solidFill>
                  <a:prstClr val="black"/>
                </a:solidFill>
                <a:ea typeface="ヒラギノ角ゴ Pro W3"/>
                <a:cs typeface="ヒラギノ角ゴ Pro W3"/>
              </a:rPr>
              <a:t>compute(9)</a:t>
            </a:r>
            <a:endParaRPr lang="en-US" altLang="en-US" sz="1400" b="1" dirty="0">
              <a:solidFill>
                <a:prstClr val="black"/>
              </a:solidFill>
              <a:ea typeface="ヒラギノ角ゴ Pro W3"/>
              <a:cs typeface="ヒラギノ角ゴ Pro W3"/>
            </a:endParaRPr>
          </a:p>
        </p:txBody>
      </p:sp>
      <p:grpSp>
        <p:nvGrpSpPr>
          <p:cNvPr id="24" name="Group 47"/>
          <p:cNvGrpSpPr>
            <a:grpSpLocks/>
          </p:cNvGrpSpPr>
          <p:nvPr/>
        </p:nvGrpSpPr>
        <p:grpSpPr bwMode="auto">
          <a:xfrm>
            <a:off x="3505200" y="1938528"/>
            <a:ext cx="927100" cy="2057050"/>
            <a:chOff x="3348038" y="1270000"/>
            <a:chExt cx="927100" cy="2057400"/>
          </a:xfrm>
        </p:grpSpPr>
        <p:sp>
          <p:nvSpPr>
            <p:cNvPr id="25" name="Line 36"/>
            <p:cNvSpPr>
              <a:spLocks noChangeShapeType="1"/>
            </p:cNvSpPr>
            <p:nvPr/>
          </p:nvSpPr>
          <p:spPr bwMode="auto">
            <a:xfrm>
              <a:off x="3348038" y="1270000"/>
              <a:ext cx="0" cy="2057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Line 37"/>
            <p:cNvSpPr>
              <a:spLocks noChangeShapeType="1"/>
            </p:cNvSpPr>
            <p:nvPr/>
          </p:nvSpPr>
          <p:spPr bwMode="auto">
            <a:xfrm>
              <a:off x="3348038" y="3327400"/>
              <a:ext cx="9271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Line 38"/>
            <p:cNvSpPr>
              <a:spLocks noChangeShapeType="1"/>
            </p:cNvSpPr>
            <p:nvPr/>
          </p:nvSpPr>
          <p:spPr bwMode="auto">
            <a:xfrm flipV="1">
              <a:off x="4275138" y="1270000"/>
              <a:ext cx="0" cy="2057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Rectangle 40"/>
            <p:cNvSpPr>
              <a:spLocks noChangeArrowheads="1"/>
            </p:cNvSpPr>
            <p:nvPr/>
          </p:nvSpPr>
          <p:spPr bwMode="auto">
            <a:xfrm>
              <a:off x="3360738" y="3013075"/>
              <a:ext cx="914400" cy="3143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>
                  <a:solidFill>
                    <a:prstClr val="black"/>
                  </a:solidFill>
                  <a:ea typeface="ヒラギノ角ゴ Pro W3"/>
                  <a:cs typeface="ヒラギノ角ゴ Pro W3"/>
                </a:rPr>
                <a:t>main()</a:t>
              </a:r>
            </a:p>
          </p:txBody>
        </p:sp>
        <p:sp>
          <p:nvSpPr>
            <p:cNvPr id="29" name="Rectangle 41"/>
            <p:cNvSpPr>
              <a:spLocks noChangeArrowheads="1"/>
            </p:cNvSpPr>
            <p:nvPr/>
          </p:nvSpPr>
          <p:spPr bwMode="auto">
            <a:xfrm>
              <a:off x="3360738" y="2749208"/>
              <a:ext cx="914400" cy="2308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b="1" dirty="0" smtClean="0">
                  <a:solidFill>
                    <a:prstClr val="black"/>
                  </a:solidFill>
                  <a:ea typeface="ヒラギノ角ゴ Pro W3"/>
                  <a:cs typeface="ヒラギノ角ゴ Pro W3"/>
                </a:rPr>
                <a:t>compute(9)</a:t>
              </a:r>
              <a:endParaRPr lang="en-US" altLang="en-US" sz="900" b="1" dirty="0">
                <a:solidFill>
                  <a:prstClr val="black"/>
                </a:solidFill>
                <a:ea typeface="ヒラギノ角ゴ Pro W3"/>
                <a:cs typeface="ヒラギノ角ゴ Pro W3"/>
              </a:endParaRPr>
            </a:p>
          </p:txBody>
        </p:sp>
      </p:grpSp>
      <p:sp>
        <p:nvSpPr>
          <p:cNvPr id="30" name="Text Box 45"/>
          <p:cNvSpPr txBox="1">
            <a:spLocks noChangeArrowheads="1"/>
          </p:cNvSpPr>
          <p:nvPr/>
        </p:nvSpPr>
        <p:spPr bwMode="auto">
          <a:xfrm>
            <a:off x="4648199" y="3995578"/>
            <a:ext cx="129540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prstClr val="black"/>
                </a:solidFill>
                <a:ea typeface="ヒラギノ角ゴ Pro W3"/>
                <a:cs typeface="ヒラギノ角ゴ Pro W3"/>
              </a:rPr>
              <a:t>Time 3:</a:t>
            </a:r>
          </a:p>
          <a:p>
            <a:pPr eaLnBrk="1" hangingPunct="1"/>
            <a:r>
              <a:rPr lang="en-US" altLang="en-US" sz="1400" b="1" dirty="0">
                <a:solidFill>
                  <a:prstClr val="black"/>
                </a:solidFill>
                <a:ea typeface="ヒラギノ角ゴ Pro W3"/>
                <a:cs typeface="ヒラギノ角ゴ Pro W3"/>
              </a:rPr>
              <a:t>Push:  </a:t>
            </a:r>
            <a:r>
              <a:rPr lang="en-US" altLang="en-US" sz="1400" b="1" dirty="0" smtClean="0">
                <a:solidFill>
                  <a:prstClr val="black"/>
                </a:solidFill>
                <a:ea typeface="ヒラギノ角ゴ Pro W3"/>
                <a:cs typeface="ヒラギノ角ゴ Pro W3"/>
              </a:rPr>
              <a:t>compute(8)</a:t>
            </a:r>
            <a:endParaRPr lang="en-US" altLang="en-US" sz="1400" b="1" dirty="0">
              <a:solidFill>
                <a:prstClr val="black"/>
              </a:solidFill>
              <a:ea typeface="ヒラギノ角ゴ Pro W3"/>
              <a:cs typeface="ヒラギノ角ゴ Pro W3"/>
            </a:endParaRPr>
          </a:p>
        </p:txBody>
      </p:sp>
      <p:grpSp>
        <p:nvGrpSpPr>
          <p:cNvPr id="31" name="Group 48"/>
          <p:cNvGrpSpPr>
            <a:grpSpLocks/>
          </p:cNvGrpSpPr>
          <p:nvPr/>
        </p:nvGrpSpPr>
        <p:grpSpPr bwMode="auto">
          <a:xfrm>
            <a:off x="4724400" y="1938528"/>
            <a:ext cx="927100" cy="2057050"/>
            <a:chOff x="4711700" y="1219200"/>
            <a:chExt cx="927100" cy="2057400"/>
          </a:xfrm>
        </p:grpSpPr>
        <p:sp>
          <p:nvSpPr>
            <p:cNvPr id="32" name="Line 56"/>
            <p:cNvSpPr>
              <a:spLocks noChangeShapeType="1"/>
            </p:cNvSpPr>
            <p:nvPr/>
          </p:nvSpPr>
          <p:spPr bwMode="auto">
            <a:xfrm>
              <a:off x="4711700" y="1219200"/>
              <a:ext cx="0" cy="2057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Line 57"/>
            <p:cNvSpPr>
              <a:spLocks noChangeShapeType="1"/>
            </p:cNvSpPr>
            <p:nvPr/>
          </p:nvSpPr>
          <p:spPr bwMode="auto">
            <a:xfrm>
              <a:off x="4711700" y="3276600"/>
              <a:ext cx="9271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Line 58"/>
            <p:cNvSpPr>
              <a:spLocks noChangeShapeType="1"/>
            </p:cNvSpPr>
            <p:nvPr/>
          </p:nvSpPr>
          <p:spPr bwMode="auto">
            <a:xfrm flipV="1">
              <a:off x="5638800" y="1219200"/>
              <a:ext cx="0" cy="2057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Rectangle 59"/>
            <p:cNvSpPr>
              <a:spLocks noChangeArrowheads="1"/>
            </p:cNvSpPr>
            <p:nvPr/>
          </p:nvSpPr>
          <p:spPr bwMode="auto">
            <a:xfrm>
              <a:off x="4724400" y="2962275"/>
              <a:ext cx="914400" cy="3143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>
                  <a:solidFill>
                    <a:prstClr val="black"/>
                  </a:solidFill>
                  <a:ea typeface="ヒラギノ角ゴ Pro W3"/>
                  <a:cs typeface="ヒラギノ角ゴ Pro W3"/>
                </a:rPr>
                <a:t>main()</a:t>
              </a:r>
            </a:p>
          </p:txBody>
        </p:sp>
        <p:sp>
          <p:nvSpPr>
            <p:cNvPr id="36" name="Rectangle 60"/>
            <p:cNvSpPr>
              <a:spLocks noChangeArrowheads="1"/>
            </p:cNvSpPr>
            <p:nvPr/>
          </p:nvSpPr>
          <p:spPr bwMode="auto">
            <a:xfrm>
              <a:off x="4724400" y="2698408"/>
              <a:ext cx="914400" cy="2308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b="1" dirty="0" smtClean="0">
                  <a:solidFill>
                    <a:prstClr val="black"/>
                  </a:solidFill>
                  <a:ea typeface="ヒラギノ角ゴ Pro W3"/>
                  <a:cs typeface="ヒラギノ角ゴ Pro W3"/>
                </a:rPr>
                <a:t>compute(9)</a:t>
              </a:r>
              <a:endParaRPr lang="en-US" altLang="en-US" sz="900" b="1" dirty="0">
                <a:solidFill>
                  <a:prstClr val="black"/>
                </a:solidFill>
                <a:ea typeface="ヒラギノ角ゴ Pro W3"/>
                <a:cs typeface="ヒラギノ角ゴ Pro W3"/>
              </a:endParaRPr>
            </a:p>
          </p:txBody>
        </p:sp>
        <p:sp>
          <p:nvSpPr>
            <p:cNvPr id="37" name="Rectangle 61"/>
            <p:cNvSpPr>
              <a:spLocks noChangeArrowheads="1"/>
            </p:cNvSpPr>
            <p:nvPr/>
          </p:nvSpPr>
          <p:spPr bwMode="auto">
            <a:xfrm>
              <a:off x="4724400" y="2439951"/>
              <a:ext cx="914400" cy="2308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b="1" dirty="0" smtClean="0">
                  <a:solidFill>
                    <a:prstClr val="black"/>
                  </a:solidFill>
                  <a:ea typeface="ヒラギノ角ゴ Pro W3"/>
                  <a:cs typeface="ヒラギノ角ゴ Pro W3"/>
                </a:rPr>
                <a:t>compute(8)</a:t>
              </a:r>
              <a:endParaRPr lang="en-US" altLang="en-US" sz="900" b="1" dirty="0">
                <a:solidFill>
                  <a:prstClr val="black"/>
                </a:solidFill>
                <a:ea typeface="ヒラギノ角ゴ Pro W3"/>
                <a:cs typeface="ヒラギノ角ゴ Pro W3"/>
              </a:endParaRPr>
            </a:p>
          </p:txBody>
        </p:sp>
      </p:grpSp>
      <p:sp>
        <p:nvSpPr>
          <p:cNvPr id="38" name="Text Box 62"/>
          <p:cNvSpPr txBox="1">
            <a:spLocks noChangeArrowheads="1"/>
          </p:cNvSpPr>
          <p:nvPr/>
        </p:nvSpPr>
        <p:spPr bwMode="auto">
          <a:xfrm>
            <a:off x="5943599" y="3995578"/>
            <a:ext cx="129540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prstClr val="black"/>
                </a:solidFill>
                <a:ea typeface="ヒラギノ角ゴ Pro W3"/>
                <a:cs typeface="ヒラギノ角ゴ Pro W3"/>
              </a:rPr>
              <a:t>Time 4:</a:t>
            </a:r>
          </a:p>
          <a:p>
            <a:pPr eaLnBrk="1" hangingPunct="1"/>
            <a:r>
              <a:rPr lang="en-US" altLang="en-US" sz="1400" b="1" dirty="0">
                <a:solidFill>
                  <a:prstClr val="black"/>
                </a:solidFill>
                <a:ea typeface="ヒラギノ角ゴ Pro W3"/>
                <a:cs typeface="ヒラギノ角ゴ Pro W3"/>
              </a:rPr>
              <a:t>Push:  </a:t>
            </a:r>
            <a:r>
              <a:rPr lang="en-US" altLang="en-US" sz="1400" b="1" dirty="0" smtClean="0">
                <a:solidFill>
                  <a:prstClr val="black"/>
                </a:solidFill>
                <a:ea typeface="ヒラギノ角ゴ Pro W3"/>
                <a:cs typeface="ヒラギノ角ゴ Pro W3"/>
              </a:rPr>
              <a:t>compute(7)</a:t>
            </a:r>
            <a:endParaRPr lang="en-US" altLang="en-US" sz="1400" b="1" dirty="0">
              <a:solidFill>
                <a:prstClr val="black"/>
              </a:solidFill>
              <a:ea typeface="ヒラギノ角ゴ Pro W3"/>
              <a:cs typeface="ヒラギノ角ゴ Pro W3"/>
            </a:endParaRPr>
          </a:p>
        </p:txBody>
      </p:sp>
      <p:grpSp>
        <p:nvGrpSpPr>
          <p:cNvPr id="39" name="Group 49"/>
          <p:cNvGrpSpPr>
            <a:grpSpLocks/>
          </p:cNvGrpSpPr>
          <p:nvPr/>
        </p:nvGrpSpPr>
        <p:grpSpPr bwMode="auto">
          <a:xfrm>
            <a:off x="5943600" y="1938528"/>
            <a:ext cx="927100" cy="2057050"/>
            <a:chOff x="6096000" y="1219200"/>
            <a:chExt cx="927100" cy="2057400"/>
          </a:xfrm>
        </p:grpSpPr>
        <p:sp>
          <p:nvSpPr>
            <p:cNvPr id="40" name="Line 63"/>
            <p:cNvSpPr>
              <a:spLocks noChangeShapeType="1"/>
            </p:cNvSpPr>
            <p:nvPr/>
          </p:nvSpPr>
          <p:spPr bwMode="auto">
            <a:xfrm>
              <a:off x="6096000" y="1219200"/>
              <a:ext cx="0" cy="2057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Line 64"/>
            <p:cNvSpPr>
              <a:spLocks noChangeShapeType="1"/>
            </p:cNvSpPr>
            <p:nvPr/>
          </p:nvSpPr>
          <p:spPr bwMode="auto">
            <a:xfrm>
              <a:off x="6096000" y="3276600"/>
              <a:ext cx="9271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" name="Line 65"/>
            <p:cNvSpPr>
              <a:spLocks noChangeShapeType="1"/>
            </p:cNvSpPr>
            <p:nvPr/>
          </p:nvSpPr>
          <p:spPr bwMode="auto">
            <a:xfrm flipV="1">
              <a:off x="7023100" y="1219200"/>
              <a:ext cx="0" cy="2057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Rectangle 66"/>
            <p:cNvSpPr>
              <a:spLocks noChangeArrowheads="1"/>
            </p:cNvSpPr>
            <p:nvPr/>
          </p:nvSpPr>
          <p:spPr bwMode="auto">
            <a:xfrm>
              <a:off x="6108700" y="2962275"/>
              <a:ext cx="914400" cy="3143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>
                  <a:solidFill>
                    <a:prstClr val="black"/>
                  </a:solidFill>
                  <a:ea typeface="ヒラギノ角ゴ Pro W3"/>
                  <a:cs typeface="ヒラギノ角ゴ Pro W3"/>
                </a:rPr>
                <a:t>main()</a:t>
              </a:r>
            </a:p>
          </p:txBody>
        </p:sp>
        <p:sp>
          <p:nvSpPr>
            <p:cNvPr id="44" name="Rectangle 67"/>
            <p:cNvSpPr>
              <a:spLocks noChangeArrowheads="1"/>
            </p:cNvSpPr>
            <p:nvPr/>
          </p:nvSpPr>
          <p:spPr bwMode="auto">
            <a:xfrm>
              <a:off x="6108700" y="2698408"/>
              <a:ext cx="914400" cy="2308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b="1" dirty="0" smtClean="0">
                  <a:solidFill>
                    <a:prstClr val="black"/>
                  </a:solidFill>
                  <a:ea typeface="ヒラギノ角ゴ Pro W3"/>
                  <a:cs typeface="ヒラギノ角ゴ Pro W3"/>
                </a:rPr>
                <a:t>compute(9)</a:t>
              </a:r>
              <a:endParaRPr lang="en-US" altLang="en-US" sz="900" b="1" dirty="0">
                <a:solidFill>
                  <a:prstClr val="black"/>
                </a:solidFill>
                <a:ea typeface="ヒラギノ角ゴ Pro W3"/>
                <a:cs typeface="ヒラギノ角ゴ Pro W3"/>
              </a:endParaRPr>
            </a:p>
          </p:txBody>
        </p:sp>
        <p:sp>
          <p:nvSpPr>
            <p:cNvPr id="45" name="Rectangle 68"/>
            <p:cNvSpPr>
              <a:spLocks noChangeArrowheads="1"/>
            </p:cNvSpPr>
            <p:nvPr/>
          </p:nvSpPr>
          <p:spPr bwMode="auto">
            <a:xfrm>
              <a:off x="6108700" y="2439951"/>
              <a:ext cx="914400" cy="2308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b="1" dirty="0" smtClean="0">
                  <a:solidFill>
                    <a:prstClr val="black"/>
                  </a:solidFill>
                  <a:ea typeface="ヒラギノ角ゴ Pro W3"/>
                  <a:cs typeface="ヒラギノ角ゴ Pro W3"/>
                </a:rPr>
                <a:t>compute(8)</a:t>
              </a:r>
              <a:endParaRPr lang="en-US" altLang="en-US" sz="900" b="1" dirty="0">
                <a:solidFill>
                  <a:prstClr val="black"/>
                </a:solidFill>
                <a:ea typeface="ヒラギノ角ゴ Pro W3"/>
                <a:cs typeface="ヒラギノ角ゴ Pro W3"/>
              </a:endParaRPr>
            </a:p>
          </p:txBody>
        </p:sp>
        <p:sp>
          <p:nvSpPr>
            <p:cNvPr id="46" name="Rectangle 71"/>
            <p:cNvSpPr>
              <a:spLocks noChangeArrowheads="1"/>
            </p:cNvSpPr>
            <p:nvPr/>
          </p:nvSpPr>
          <p:spPr bwMode="auto">
            <a:xfrm>
              <a:off x="6108700" y="2187794"/>
              <a:ext cx="914400" cy="2308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b="1" dirty="0" smtClean="0">
                  <a:solidFill>
                    <a:prstClr val="black"/>
                  </a:solidFill>
                  <a:ea typeface="ヒラギノ角ゴ Pro W3"/>
                  <a:cs typeface="ヒラギノ角ゴ Pro W3"/>
                </a:rPr>
                <a:t>compute(7)</a:t>
              </a:r>
              <a:endParaRPr lang="en-US" altLang="en-US" sz="900" b="1" dirty="0">
                <a:solidFill>
                  <a:prstClr val="black"/>
                </a:solidFill>
                <a:ea typeface="ヒラギノ角ゴ Pro W3"/>
                <a:cs typeface="ヒラギノ角ゴ Pro W3"/>
              </a:endParaRPr>
            </a:p>
          </p:txBody>
        </p:sp>
      </p:grpSp>
      <p:sp>
        <p:nvSpPr>
          <p:cNvPr id="47" name="Text Box 72"/>
          <p:cNvSpPr txBox="1">
            <a:spLocks noChangeArrowheads="1"/>
          </p:cNvSpPr>
          <p:nvPr/>
        </p:nvSpPr>
        <p:spPr bwMode="auto">
          <a:xfrm>
            <a:off x="7239000" y="3995578"/>
            <a:ext cx="173156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b="1" dirty="0" smtClean="0">
                <a:solidFill>
                  <a:prstClr val="black"/>
                </a:solidFill>
                <a:ea typeface="ヒラギノ角ゴ Pro W3"/>
                <a:cs typeface="ヒラギノ角ゴ Pro W3"/>
              </a:rPr>
              <a:t>After returning</a:t>
            </a:r>
            <a:br>
              <a:rPr lang="en-US" altLang="en-US" sz="1400" b="1" dirty="0" smtClean="0">
                <a:solidFill>
                  <a:prstClr val="black"/>
                </a:solidFill>
                <a:ea typeface="ヒラギノ角ゴ Pro W3"/>
                <a:cs typeface="ヒラギノ角ゴ Pro W3"/>
              </a:rPr>
            </a:br>
            <a:r>
              <a:rPr lang="en-US" altLang="en-US" sz="1400" b="1" dirty="0" smtClean="0">
                <a:solidFill>
                  <a:prstClr val="black"/>
                </a:solidFill>
                <a:ea typeface="ヒラギノ角ゴ Pro W3"/>
                <a:cs typeface="ヒラギノ角ゴ Pro W3"/>
              </a:rPr>
              <a:t>from compute(2)</a:t>
            </a:r>
            <a:br>
              <a:rPr lang="en-US" altLang="en-US" sz="1400" b="1" dirty="0" smtClean="0">
                <a:solidFill>
                  <a:prstClr val="black"/>
                </a:solidFill>
                <a:ea typeface="ヒラギノ角ゴ Pro W3"/>
                <a:cs typeface="ヒラギノ角ゴ Pro W3"/>
              </a:rPr>
            </a:br>
            <a:r>
              <a:rPr lang="en-US" altLang="en-US" sz="1400" b="1" dirty="0" smtClean="0">
                <a:solidFill>
                  <a:prstClr val="black"/>
                </a:solidFill>
                <a:ea typeface="ヒラギノ角ゴ Pro W3"/>
                <a:cs typeface="ヒラギノ角ゴ Pro W3"/>
              </a:rPr>
              <a:t>pop everything</a:t>
            </a:r>
            <a:endParaRPr lang="en-US" altLang="en-US" sz="1400" b="1" dirty="0">
              <a:solidFill>
                <a:prstClr val="black"/>
              </a:solidFill>
              <a:ea typeface="ヒラギノ角ゴ Pro W3"/>
              <a:cs typeface="ヒラギノ角ゴ Pro W3"/>
            </a:endParaRPr>
          </a:p>
        </p:txBody>
      </p:sp>
      <p:grpSp>
        <p:nvGrpSpPr>
          <p:cNvPr id="48" name="Group 50"/>
          <p:cNvGrpSpPr>
            <a:grpSpLocks/>
          </p:cNvGrpSpPr>
          <p:nvPr/>
        </p:nvGrpSpPr>
        <p:grpSpPr bwMode="auto">
          <a:xfrm>
            <a:off x="7315200" y="1938528"/>
            <a:ext cx="927100" cy="2057050"/>
            <a:chOff x="7527925" y="1230313"/>
            <a:chExt cx="927100" cy="2057400"/>
          </a:xfrm>
        </p:grpSpPr>
        <p:sp>
          <p:nvSpPr>
            <p:cNvPr id="49" name="Line 73"/>
            <p:cNvSpPr>
              <a:spLocks noChangeShapeType="1"/>
            </p:cNvSpPr>
            <p:nvPr/>
          </p:nvSpPr>
          <p:spPr bwMode="auto">
            <a:xfrm>
              <a:off x="7527925" y="1230313"/>
              <a:ext cx="0" cy="2057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Line 74"/>
            <p:cNvSpPr>
              <a:spLocks noChangeShapeType="1"/>
            </p:cNvSpPr>
            <p:nvPr/>
          </p:nvSpPr>
          <p:spPr bwMode="auto">
            <a:xfrm>
              <a:off x="7527925" y="3287713"/>
              <a:ext cx="9271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Line 75"/>
            <p:cNvSpPr>
              <a:spLocks noChangeShapeType="1"/>
            </p:cNvSpPr>
            <p:nvPr/>
          </p:nvSpPr>
          <p:spPr bwMode="auto">
            <a:xfrm flipV="1">
              <a:off x="8455025" y="1230313"/>
              <a:ext cx="0" cy="2057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52" name="Text Box 80"/>
          <p:cNvSpPr txBox="1">
            <a:spLocks noChangeArrowheads="1"/>
          </p:cNvSpPr>
          <p:nvPr/>
        </p:nvSpPr>
        <p:spPr bwMode="auto">
          <a:xfrm>
            <a:off x="6934200" y="3690830"/>
            <a:ext cx="438150" cy="396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prstClr val="black"/>
                </a:solidFill>
                <a:ea typeface="ヒラギノ角ゴ Pro W3"/>
                <a:cs typeface="ヒラギノ角ゴ Pro W3"/>
              </a:rPr>
              <a:t>…</a:t>
            </a:r>
          </a:p>
        </p:txBody>
      </p:sp>
      <p:sp>
        <p:nvSpPr>
          <p:cNvPr id="53" name="Line 81"/>
          <p:cNvSpPr>
            <a:spLocks noChangeShapeType="1"/>
          </p:cNvSpPr>
          <p:nvPr/>
        </p:nvSpPr>
        <p:spPr bwMode="auto">
          <a:xfrm flipH="1" flipV="1">
            <a:off x="6661910" y="4736968"/>
            <a:ext cx="360681" cy="70675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5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/>
      <p:bldP spid="15" grpId="0"/>
      <p:bldP spid="16" grpId="0"/>
      <p:bldP spid="23" grpId="0"/>
      <p:bldP spid="30" grpId="0"/>
      <p:bldP spid="38" grpId="0"/>
      <p:bldP spid="47" grpId="0"/>
      <p:bldP spid="52" grpId="0"/>
      <p:bldP spid="5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9C6D-FA02-438E-B37E-110BEE5292AE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Defining Recursion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59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“Cases” in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recursive function must have two things:</a:t>
            </a:r>
          </a:p>
          <a:p>
            <a:pPr lvl="3"/>
            <a:endParaRPr lang="en-US" dirty="0"/>
          </a:p>
          <a:p>
            <a:r>
              <a:rPr lang="en-US" dirty="0" smtClean="0"/>
              <a:t>At least one base case</a:t>
            </a:r>
          </a:p>
          <a:p>
            <a:pPr lvl="1"/>
            <a:r>
              <a:rPr lang="en-US" dirty="0" smtClean="0"/>
              <a:t>When a result is returned (or the function ends)</a:t>
            </a:r>
          </a:p>
          <a:p>
            <a:pPr lvl="1"/>
            <a:r>
              <a:rPr lang="en-US" dirty="0" smtClean="0"/>
              <a:t>“When to stop”</a:t>
            </a:r>
          </a:p>
          <a:p>
            <a:r>
              <a:rPr lang="en-US" dirty="0" smtClean="0"/>
              <a:t>At least one recursive case</a:t>
            </a:r>
          </a:p>
          <a:p>
            <a:pPr lvl="1"/>
            <a:r>
              <a:rPr lang="en-US" dirty="0" smtClean="0"/>
              <a:t>When the function is called again with new inputs</a:t>
            </a:r>
          </a:p>
          <a:p>
            <a:pPr lvl="1"/>
            <a:r>
              <a:rPr lang="en-US" dirty="0" smtClean="0"/>
              <a:t>“When to go (again)”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9C6D-FA02-438E-B37E-110BEE5292AE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855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Terminology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f(n):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n == 1: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return 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else: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return f(n - 1)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40964" name="AutoShape 6"/>
          <p:cNvSpPr>
            <a:spLocks noChangeArrowheads="1"/>
          </p:cNvSpPr>
          <p:nvPr/>
        </p:nvSpPr>
        <p:spPr bwMode="auto">
          <a:xfrm>
            <a:off x="3786433" y="2638719"/>
            <a:ext cx="1600200" cy="609600"/>
          </a:xfrm>
          <a:prstGeom prst="leftArrowCallout">
            <a:avLst>
              <a:gd name="adj1" fmla="val 25000"/>
              <a:gd name="adj2" fmla="val 25000"/>
              <a:gd name="adj3" fmla="val 43750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prstClr val="black"/>
                </a:solidFill>
                <a:latin typeface="Arial" panose="020B0604020202020204" pitchFamily="34" charset="0"/>
              </a:rPr>
              <a:t>base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prstClr val="black"/>
                </a:solidFill>
                <a:latin typeface="Arial" panose="020B0604020202020204" pitchFamily="34" charset="0"/>
              </a:rPr>
              <a:t>case</a:t>
            </a:r>
          </a:p>
        </p:txBody>
      </p:sp>
      <p:sp>
        <p:nvSpPr>
          <p:cNvPr id="40965" name="AutoShape 7"/>
          <p:cNvSpPr>
            <a:spLocks noChangeArrowheads="1"/>
          </p:cNvSpPr>
          <p:nvPr/>
        </p:nvSpPr>
        <p:spPr bwMode="auto">
          <a:xfrm>
            <a:off x="3786433" y="3476919"/>
            <a:ext cx="1600200" cy="609600"/>
          </a:xfrm>
          <a:prstGeom prst="leftArrowCallout">
            <a:avLst>
              <a:gd name="adj1" fmla="val 25000"/>
              <a:gd name="adj2" fmla="val 25000"/>
              <a:gd name="adj3" fmla="val 43750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prstClr val="black"/>
                </a:solidFill>
                <a:latin typeface="Arial" panose="020B0604020202020204" pitchFamily="34" charset="0"/>
              </a:rPr>
              <a:t>recursive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prstClr val="black"/>
                </a:solidFill>
                <a:latin typeface="Arial" panose="020B0604020202020204" pitchFamily="34" charset="0"/>
              </a:rPr>
              <a:t>case</a:t>
            </a:r>
          </a:p>
        </p:txBody>
      </p:sp>
    </p:spTree>
    <p:extLst>
      <p:ext uri="{BB962C8B-B14F-4D97-AF65-F5344CB8AC3E}">
        <p14:creationId xmlns:p14="http://schemas.microsoft.com/office/powerpoint/2010/main" val="24963622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animBg="1"/>
      <p:bldP spid="4096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Recursion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f(n):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n == 1: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return 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else: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return f(n + 1)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Find f(5)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We have a base case and a recursive case.  What's wrong?</a:t>
            </a:r>
          </a:p>
        </p:txBody>
      </p:sp>
    </p:spTree>
    <p:extLst>
      <p:ext uri="{BB962C8B-B14F-4D97-AF65-F5344CB8AC3E}">
        <p14:creationId xmlns:p14="http://schemas.microsoft.com/office/powerpoint/2010/main" val="35143760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Recursion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The recursive case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should call the function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on a </a:t>
            </a:r>
            <a:r>
              <a:rPr lang="en-US" altLang="en-US" i="1" smtClean="0">
                <a:ea typeface="ＭＳ Ｐゴシック" panose="020B0600070205080204" pitchFamily="34" charset="-128"/>
              </a:rPr>
              <a:t>simpler input</a:t>
            </a:r>
            <a:r>
              <a:rPr lang="en-US" altLang="en-US" smtClean="0">
                <a:ea typeface="ＭＳ Ｐゴシック" panose="020B0600070205080204" pitchFamily="34" charset="-128"/>
              </a:rPr>
              <a:t>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bringing us closer and closer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to the base case.</a:t>
            </a:r>
          </a:p>
        </p:txBody>
      </p:sp>
    </p:spTree>
    <p:extLst>
      <p:ext uri="{BB962C8B-B14F-4D97-AF65-F5344CB8AC3E}">
        <p14:creationId xmlns:p14="http://schemas.microsoft.com/office/powerpoint/2010/main" val="40778350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Recursion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f(n):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n == 0: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return 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else: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return 1 + f(n - 1)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Find f(0)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Find f(1)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Find f(2)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Find f(100)</a:t>
            </a:r>
          </a:p>
        </p:txBody>
      </p:sp>
    </p:spTree>
    <p:extLst>
      <p:ext uri="{BB962C8B-B14F-4D97-AF65-F5344CB8AC3E}">
        <p14:creationId xmlns:p14="http://schemas.microsoft.com/office/powerpoint/2010/main" val="14399913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Recursion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f(n):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n == 0: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return 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else: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return n + f(n - 1)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f(3)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f(2)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+ 2 + f(1)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+ 2 + 1 + f(0)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+ 2 + 1 + 0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9592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Factorial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4! = </a:t>
            </a:r>
            <a:r>
              <a:rPr lang="en-US" altLang="en-US" smtClean="0">
                <a:ea typeface="ＭＳ Ｐゴシック" panose="020B0600070205080204" pitchFamily="34" charset="-128"/>
                <a:cs typeface="Tahoma" panose="020B0604030504040204" pitchFamily="34" charset="0"/>
              </a:rPr>
              <a:t>4 × 3 × 2 × 1 = 24</a:t>
            </a:r>
          </a:p>
        </p:txBody>
      </p:sp>
    </p:spTree>
    <p:extLst>
      <p:ext uri="{BB962C8B-B14F-4D97-AF65-F5344CB8AC3E}">
        <p14:creationId xmlns:p14="http://schemas.microsoft.com/office/powerpoint/2010/main" val="228509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9C6D-FA02-438E-B37E-110BEE5292AE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Any Questions from Last Time?</a:t>
            </a:r>
          </a:p>
        </p:txBody>
      </p:sp>
    </p:spTree>
    <p:extLst>
      <p:ext uri="{BB962C8B-B14F-4D97-AF65-F5344CB8AC3E}">
        <p14:creationId xmlns:p14="http://schemas.microsoft.com/office/powerpoint/2010/main" val="417743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Factorial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  <a:cs typeface="Tahoma" panose="020B0604030504040204" pitchFamily="34" charset="0"/>
              </a:rPr>
              <a:t>Does anyone know the value of 9!  ?</a:t>
            </a:r>
          </a:p>
          <a:p>
            <a:endParaRPr lang="en-US" altLang="en-US" dirty="0" smtClean="0">
              <a:ea typeface="ＭＳ Ｐゴシック" panose="020B0600070205080204" pitchFamily="34" charset="-128"/>
              <a:cs typeface="Tahoma" panose="020B0604030504040204" pitchFamily="34" charset="0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  <a:cs typeface="Tahoma" panose="020B0604030504040204" pitchFamily="34" charset="0"/>
              </a:rPr>
              <a:t>362,880</a:t>
            </a:r>
          </a:p>
          <a:p>
            <a:endParaRPr lang="en-US" altLang="en-US" dirty="0" smtClean="0">
              <a:ea typeface="ＭＳ Ｐゴシック" panose="020B0600070205080204" pitchFamily="34" charset="-128"/>
              <a:cs typeface="Tahoma" panose="020B0604030504040204" pitchFamily="34" charset="0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  <a:cs typeface="Tahoma" panose="020B0604030504040204" pitchFamily="34" charset="0"/>
              </a:rPr>
              <a:t>Does anyone know the value of 10!  ?</a:t>
            </a:r>
          </a:p>
          <a:p>
            <a:endParaRPr lang="en-US" altLang="en-US" dirty="0" smtClean="0">
              <a:ea typeface="ＭＳ Ｐゴシック" panose="020B0600070205080204" pitchFamily="34" charset="-128"/>
              <a:cs typeface="Tahoma" panose="020B0604030504040204" pitchFamily="34" charset="0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  <a:cs typeface="Tahoma" panose="020B0604030504040204" pitchFamily="34" charset="0"/>
              </a:rPr>
              <a:t>How did you know?</a:t>
            </a:r>
          </a:p>
        </p:txBody>
      </p:sp>
    </p:spTree>
    <p:extLst>
      <p:ext uri="{BB962C8B-B14F-4D97-AF65-F5344CB8AC3E}">
        <p14:creationId xmlns:p14="http://schemas.microsoft.com/office/powerpoint/2010/main" val="118264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Factorial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smtClean="0">
                <a:ea typeface="ＭＳ Ｐゴシック" panose="020B0600070205080204" pitchFamily="34" charset="-128"/>
              </a:rPr>
              <a:t>9! =		9</a:t>
            </a:r>
            <a:r>
              <a:rPr lang="en-US" altLang="en-US" sz="2800" dirty="0" smtClean="0">
                <a:ea typeface="ＭＳ Ｐゴシック" panose="020B0600070205080204" pitchFamily="34" charset="-128"/>
                <a:cs typeface="Tahoma" panose="020B0604030504040204" pitchFamily="34" charset="0"/>
              </a:rPr>
              <a:t>×8×7×6×5×4×3×2×1</a:t>
            </a:r>
            <a:endParaRPr lang="en-US" altLang="en-US" sz="2800" dirty="0" smtClean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2800" dirty="0" smtClean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ea typeface="ＭＳ Ｐゴシック" panose="020B0600070205080204" pitchFamily="34" charset="-128"/>
              </a:rPr>
              <a:t>10! = 10 </a:t>
            </a:r>
            <a:r>
              <a:rPr lang="en-US" altLang="en-US" sz="2800" dirty="0" smtClean="0">
                <a:ea typeface="ＭＳ Ｐゴシック" panose="020B0600070205080204" pitchFamily="34" charset="-128"/>
                <a:cs typeface="Tahoma" panose="020B0604030504040204" pitchFamily="34" charset="0"/>
              </a:rPr>
              <a:t>×	</a:t>
            </a:r>
            <a:r>
              <a:rPr lang="en-US" altLang="en-US" sz="2800" dirty="0" smtClean="0">
                <a:ea typeface="ＭＳ Ｐゴシック" panose="020B0600070205080204" pitchFamily="34" charset="-128"/>
              </a:rPr>
              <a:t>9</a:t>
            </a:r>
            <a:r>
              <a:rPr lang="en-US" altLang="en-US" sz="2800" dirty="0" smtClean="0">
                <a:ea typeface="ＭＳ Ｐゴシック" panose="020B0600070205080204" pitchFamily="34" charset="-128"/>
                <a:cs typeface="Tahoma" panose="020B0604030504040204" pitchFamily="34" charset="0"/>
              </a:rPr>
              <a:t>×8×7×6×5×4×3×2×1</a:t>
            </a:r>
          </a:p>
          <a:p>
            <a:pPr>
              <a:lnSpc>
                <a:spcPct val="90000"/>
              </a:lnSpc>
            </a:pPr>
            <a:endParaRPr lang="en-US" altLang="en-US" sz="2800" dirty="0" smtClean="0">
              <a:ea typeface="ＭＳ Ｐゴシック" panose="020B0600070205080204" pitchFamily="34" charset="-128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ea typeface="ＭＳ Ｐゴシック" panose="020B0600070205080204" pitchFamily="34" charset="-128"/>
                <a:cs typeface="Tahoma" panose="020B0604030504040204" pitchFamily="34" charset="0"/>
              </a:rPr>
              <a:t>10! = 10 ×	9!</a:t>
            </a:r>
          </a:p>
          <a:p>
            <a:pPr>
              <a:lnSpc>
                <a:spcPct val="90000"/>
              </a:lnSpc>
            </a:pPr>
            <a:endParaRPr lang="en-US" altLang="en-US" sz="2800" dirty="0" smtClean="0">
              <a:ea typeface="ＭＳ Ｐゴシック" panose="020B0600070205080204" pitchFamily="34" charset="-128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i="1" dirty="0" smtClean="0">
                <a:ea typeface="ＭＳ Ｐゴシック" panose="020B0600070205080204" pitchFamily="34" charset="-128"/>
                <a:cs typeface="Tahoma" panose="020B0604030504040204" pitchFamily="34" charset="0"/>
              </a:rPr>
              <a:t>n</a:t>
            </a:r>
            <a:r>
              <a:rPr lang="en-US" altLang="en-US" sz="2800" dirty="0" smtClean="0">
                <a:ea typeface="ＭＳ Ｐゴシック" panose="020B0600070205080204" pitchFamily="34" charset="-128"/>
                <a:cs typeface="Tahoma" panose="020B0604030504040204" pitchFamily="34" charset="0"/>
              </a:rPr>
              <a:t>! = </a:t>
            </a:r>
            <a:r>
              <a:rPr lang="en-US" altLang="en-US" sz="2800" i="1" dirty="0" smtClean="0">
                <a:ea typeface="ＭＳ Ｐゴシック" panose="020B0600070205080204" pitchFamily="34" charset="-128"/>
                <a:cs typeface="Tahoma" panose="020B0604030504040204" pitchFamily="34" charset="0"/>
              </a:rPr>
              <a:t>n</a:t>
            </a:r>
            <a:r>
              <a:rPr lang="en-US" altLang="en-US" sz="2800" dirty="0" smtClean="0">
                <a:ea typeface="ＭＳ Ｐゴシック" panose="020B0600070205080204" pitchFamily="34" charset="-128"/>
                <a:cs typeface="Tahoma" panose="020B0604030504040204" pitchFamily="34" charset="0"/>
              </a:rPr>
              <a:t> × (</a:t>
            </a:r>
            <a:r>
              <a:rPr lang="en-US" altLang="en-US" sz="2800" i="1" dirty="0" smtClean="0">
                <a:ea typeface="ＭＳ Ｐゴシック" panose="020B0600070205080204" pitchFamily="34" charset="-128"/>
                <a:cs typeface="Tahoma" panose="020B0604030504040204" pitchFamily="34" charset="0"/>
              </a:rPr>
              <a:t>n</a:t>
            </a:r>
            <a:r>
              <a:rPr lang="en-US" altLang="en-US" sz="2800" dirty="0" smtClean="0">
                <a:ea typeface="ＭＳ Ｐゴシック" panose="020B0600070205080204" pitchFamily="34" charset="-128"/>
                <a:cs typeface="Tahoma" panose="020B0604030504040204" pitchFamily="34" charset="0"/>
              </a:rPr>
              <a:t> - 1)!</a:t>
            </a:r>
          </a:p>
          <a:p>
            <a:pPr>
              <a:lnSpc>
                <a:spcPct val="90000"/>
              </a:lnSpc>
            </a:pPr>
            <a:endParaRPr lang="en-US" altLang="en-US" sz="2800" dirty="0" smtClean="0">
              <a:ea typeface="ＭＳ Ｐゴシック" panose="020B0600070205080204" pitchFamily="34" charset="-128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ea typeface="ＭＳ Ｐゴシック" panose="020B0600070205080204" pitchFamily="34" charset="-128"/>
                <a:cs typeface="Tahoma" panose="020B0604030504040204" pitchFamily="34" charset="0"/>
              </a:rPr>
              <a:t>That's a recursive definition!</a:t>
            </a:r>
          </a:p>
        </p:txBody>
      </p:sp>
    </p:spTree>
    <p:extLst>
      <p:ext uri="{BB962C8B-B14F-4D97-AF65-F5344CB8AC3E}">
        <p14:creationId xmlns:p14="http://schemas.microsoft.com/office/powerpoint/2010/main" val="104228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Factorial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fact(n):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n * fact(n - 1)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fact(3)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fact(2)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fact(1)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fact(0)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fact(-1)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95261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Factorial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  <a:cs typeface="Tahoma" panose="020B0604030504040204" pitchFamily="34" charset="0"/>
              </a:rPr>
              <a:t>What did we do wrong?</a:t>
            </a:r>
          </a:p>
          <a:p>
            <a:endParaRPr lang="en-US" altLang="en-US" smtClean="0">
              <a:ea typeface="ＭＳ Ｐゴシック" panose="020B0600070205080204" pitchFamily="34" charset="-128"/>
              <a:cs typeface="Tahoma" panose="020B0604030504040204" pitchFamily="34" charset="0"/>
            </a:endParaRPr>
          </a:p>
          <a:p>
            <a:r>
              <a:rPr lang="en-US" altLang="en-US" smtClean="0">
                <a:ea typeface="ＭＳ Ｐゴシック" panose="020B0600070205080204" pitchFamily="34" charset="-128"/>
                <a:cs typeface="Tahoma" panose="020B0604030504040204" pitchFamily="34" charset="0"/>
              </a:rPr>
              <a:t>What is the base case for factorial?</a:t>
            </a:r>
          </a:p>
        </p:txBody>
      </p:sp>
    </p:spTree>
    <p:extLst>
      <p:ext uri="{BB962C8B-B14F-4D97-AF65-F5344CB8AC3E}">
        <p14:creationId xmlns:p14="http://schemas.microsoft.com/office/powerpoint/2010/main" val="262382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975186"/>
            <a:ext cx="8540885" cy="4517689"/>
          </a:xfrm>
        </p:spPr>
        <p:txBody>
          <a:bodyPr/>
          <a:lstStyle/>
          <a:p>
            <a:r>
              <a:rPr lang="en-US" dirty="0" smtClean="0"/>
              <a:t>Project 1 </a:t>
            </a:r>
            <a:r>
              <a:rPr lang="en-US" dirty="0" smtClean="0"/>
              <a:t>is/was </a:t>
            </a:r>
            <a:r>
              <a:rPr lang="en-US" dirty="0" smtClean="0"/>
              <a:t>due Wednesday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Homework 8 is/was released Wednesday night</a:t>
            </a:r>
          </a:p>
          <a:p>
            <a:pPr lvl="1"/>
            <a:r>
              <a:rPr lang="en-US" dirty="0" smtClean="0"/>
              <a:t>Last homework of the semester</a:t>
            </a:r>
          </a:p>
          <a:p>
            <a:pPr lvl="1"/>
            <a:r>
              <a:rPr lang="en-US" dirty="0" smtClean="0"/>
              <a:t>Due the Wednesday before Thanksgiving</a:t>
            </a:r>
          </a:p>
          <a:p>
            <a:pPr lvl="2"/>
            <a:r>
              <a:rPr lang="en-US" sz="2800" dirty="0" smtClean="0"/>
              <a:t>Plan ahead!</a:t>
            </a:r>
            <a:endParaRPr lang="en-US" sz="2800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9C6D-FA02-438E-B37E-110BEE5292AE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50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975186"/>
            <a:ext cx="8535971" cy="4517689"/>
          </a:xfrm>
        </p:spPr>
        <p:txBody>
          <a:bodyPr/>
          <a:lstStyle/>
          <a:p>
            <a:r>
              <a:rPr lang="en-US" dirty="0" smtClean="0"/>
              <a:t>To </a:t>
            </a:r>
            <a:r>
              <a:rPr lang="en-US" dirty="0" smtClean="0"/>
              <a:t>introduce recursion</a:t>
            </a:r>
            <a:endParaRPr lang="en-US" dirty="0" smtClean="0"/>
          </a:p>
          <a:p>
            <a:pPr lvl="3"/>
            <a:endParaRPr lang="en-US" dirty="0"/>
          </a:p>
          <a:p>
            <a:r>
              <a:rPr lang="en-US" dirty="0" smtClean="0"/>
              <a:t>To </a:t>
            </a:r>
            <a:r>
              <a:rPr lang="en-US" dirty="0" smtClean="0"/>
              <a:t>better understand the concept of “stacks”</a:t>
            </a:r>
          </a:p>
          <a:p>
            <a:endParaRPr lang="en-US" dirty="0"/>
          </a:p>
          <a:p>
            <a:r>
              <a:rPr lang="en-US" dirty="0" smtClean="0"/>
              <a:t>To begin to learn how to “think recursively”</a:t>
            </a:r>
          </a:p>
          <a:p>
            <a:pPr lvl="1"/>
            <a:r>
              <a:rPr lang="en-US" sz="3200" dirty="0" smtClean="0"/>
              <a:t>To look at examples of recursive code</a:t>
            </a:r>
          </a:p>
          <a:p>
            <a:pPr lvl="1"/>
            <a:r>
              <a:rPr lang="en-US" sz="3200" dirty="0" smtClean="0"/>
              <a:t>Summation, factorial, etc.	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9C6D-FA02-438E-B37E-110BEE5292AE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7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9C6D-FA02-438E-B37E-110BEE5292AE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Recursion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78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Recursion?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9364"/>
            <a:ext cx="8382000" cy="4156799"/>
          </a:xfrm>
        </p:spPr>
        <p:txBody>
          <a:bodyPr/>
          <a:lstStyle/>
          <a:p>
            <a:r>
              <a:rPr lang="en-US" dirty="0" smtClean="0"/>
              <a:t>In computer science, </a:t>
            </a:r>
            <a:r>
              <a:rPr lang="en-US" b="1" i="1" dirty="0" smtClean="0"/>
              <a:t>recursion</a:t>
            </a:r>
            <a:r>
              <a:rPr lang="en-US" dirty="0" smtClean="0"/>
              <a:t> is a way of thinking about and solving problems</a:t>
            </a:r>
          </a:p>
          <a:p>
            <a:r>
              <a:rPr lang="en-US" dirty="0" smtClean="0"/>
              <a:t>It’s actually one of the central ideas of CS</a:t>
            </a:r>
          </a:p>
          <a:p>
            <a:endParaRPr lang="en-US" dirty="0"/>
          </a:p>
          <a:p>
            <a:r>
              <a:rPr lang="en-US" dirty="0" smtClean="0"/>
              <a:t>In recursion, the </a:t>
            </a:r>
            <a:r>
              <a:rPr lang="en-US" dirty="0"/>
              <a:t>solution depends on solutions to smaller instances of the </a:t>
            </a:r>
            <a:r>
              <a:rPr lang="en-US" u="sng" dirty="0"/>
              <a:t>same</a:t>
            </a:r>
            <a:r>
              <a:rPr lang="en-US" dirty="0"/>
              <a:t> problem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9C6D-FA02-438E-B37E-110BEE5292AE}" type="slidenum">
              <a:rPr lang="en-US" altLang="en-US" smtClean="0">
                <a:solidFill>
                  <a:prstClr val="black"/>
                </a:solidFill>
              </a:rPr>
              <a:pPr/>
              <a:t>6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94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creating a recursive solution, there are a few things we want to keep in mind: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We need to break the problem into </a:t>
            </a:r>
            <a:br>
              <a:rPr lang="en-US" sz="3200" dirty="0" smtClean="0"/>
            </a:br>
            <a:r>
              <a:rPr lang="en-US" sz="3200" dirty="0" smtClean="0"/>
              <a:t>smaller pieces of itself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We need to define a “base case” to stop at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The smaller problems we break down into need to eventually reach the base case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9C6D-FA02-438E-B37E-110BEE5292AE}" type="slidenum">
              <a:rPr lang="en-US" altLang="en-US" smtClean="0">
                <a:solidFill>
                  <a:prstClr val="black"/>
                </a:solidFill>
              </a:rPr>
              <a:pPr/>
              <a:t>7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41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vs Recursive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9364"/>
            <a:ext cx="8528304" cy="4156799"/>
          </a:xfrm>
        </p:spPr>
        <p:txBody>
          <a:bodyPr/>
          <a:lstStyle/>
          <a:p>
            <a:r>
              <a:rPr lang="en-US" dirty="0" smtClean="0"/>
              <a:t>So far, we’ve had functions call </a:t>
            </a:r>
            <a:r>
              <a:rPr lang="en-US" dirty="0"/>
              <a:t>other </a:t>
            </a:r>
            <a:r>
              <a:rPr lang="en-US" dirty="0" smtClean="0"/>
              <a:t>functions</a:t>
            </a:r>
            <a:endParaRPr lang="en-US" dirty="0"/>
          </a:p>
          <a:p>
            <a:pPr lvl="1"/>
            <a:r>
              <a:rPr lang="en-US" dirty="0"/>
              <a:t>For example,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</a:t>
            </a:r>
            <a:r>
              <a:rPr lang="en-US" dirty="0" smtClean="0"/>
              <a:t>calls </a:t>
            </a:r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function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lvl="5"/>
            <a:endParaRPr lang="en-US" dirty="0" smtClean="0"/>
          </a:p>
          <a:p>
            <a:r>
              <a:rPr lang="en-US" dirty="0" smtClean="0"/>
              <a:t>A recursive function, however, calls itself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9C6D-FA02-438E-B37E-110BEE5292AE}" type="slidenum">
              <a:rPr lang="en-US" altLang="en-US" smtClean="0">
                <a:solidFill>
                  <a:prstClr val="black"/>
                </a:solidFill>
              </a:rPr>
              <a:pPr/>
              <a:t>8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857500" y="3407173"/>
            <a:ext cx="1134701" cy="40011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000" b="1" dirty="0">
                <a:solidFill>
                  <a:prstClr val="black"/>
                </a:solidFill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main()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829176" y="3935658"/>
            <a:ext cx="1457325" cy="40011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000" b="1" dirty="0">
                <a:solidFill>
                  <a:prstClr val="black"/>
                </a:solidFill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square()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3992201" y="3642461"/>
            <a:ext cx="836975" cy="422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581400" y="5453571"/>
            <a:ext cx="1600200" cy="406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000" b="1" dirty="0">
                <a:solidFill>
                  <a:prstClr val="black"/>
                </a:solidFill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compute()</a:t>
            </a:r>
          </a:p>
        </p:txBody>
      </p:sp>
      <p:sp>
        <p:nvSpPr>
          <p:cNvPr id="16" name="Arc 15"/>
          <p:cNvSpPr/>
          <p:nvPr/>
        </p:nvSpPr>
        <p:spPr>
          <a:xfrm flipH="1" flipV="1">
            <a:off x="4837390" y="5638166"/>
            <a:ext cx="688420" cy="685800"/>
          </a:xfrm>
          <a:prstGeom prst="arc">
            <a:avLst>
              <a:gd name="adj1" fmla="val 5400000"/>
              <a:gd name="adj2" fmla="val 1140785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63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1" presetClass="entr" presetSubtype="1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6" grpId="0" animBg="1"/>
      <p:bldP spid="1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Would We Use Recursion?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>
                <a:ea typeface="ヒラギノ角ゴ Pro W3"/>
                <a:cs typeface="ヒラギノ角ゴ Pro W3"/>
              </a:rPr>
              <a:t>In computer science, some problems are more easily solved by using recursive methods</a:t>
            </a:r>
          </a:p>
          <a:p>
            <a:pPr lvl="4"/>
            <a:endParaRPr lang="en-US" altLang="en-US" sz="1600" dirty="0">
              <a:ea typeface="ヒラギノ角ゴ Pro W3"/>
              <a:cs typeface="ヒラギノ角ゴ Pro W3"/>
            </a:endParaRPr>
          </a:p>
          <a:p>
            <a:pPr eaLnBrk="1" hangingPunct="1"/>
            <a:r>
              <a:rPr lang="en-US" altLang="en-US" sz="2800" dirty="0">
                <a:ea typeface="ヒラギノ角ゴ Pro W3"/>
                <a:cs typeface="ヒラギノ角ゴ Pro W3"/>
              </a:rPr>
              <a:t>For example:</a:t>
            </a:r>
          </a:p>
          <a:p>
            <a:pPr lvl="1" eaLnBrk="1" hangingPunct="1"/>
            <a:r>
              <a:rPr lang="en-US" altLang="en-US" dirty="0">
                <a:ea typeface="ヒラギノ角ゴ Pro W3"/>
              </a:rPr>
              <a:t>Traversing through a directory or file system</a:t>
            </a:r>
          </a:p>
          <a:p>
            <a:pPr lvl="1" eaLnBrk="1" hangingPunct="1"/>
            <a:r>
              <a:rPr lang="en-US" altLang="en-US" dirty="0">
                <a:ea typeface="ヒラギノ角ゴ Pro W3"/>
              </a:rPr>
              <a:t>Traversing through a tree of search results</a:t>
            </a:r>
          </a:p>
          <a:p>
            <a:pPr lvl="1" eaLnBrk="1" hangingPunct="1"/>
            <a:r>
              <a:rPr lang="en-US" altLang="en-US" dirty="0">
                <a:ea typeface="ヒラギノ角ゴ Pro W3"/>
              </a:rPr>
              <a:t>Some sorting algorithms recursively sort data</a:t>
            </a:r>
          </a:p>
          <a:p>
            <a:pPr lvl="3"/>
            <a:endParaRPr lang="en-US" altLang="en-US" sz="1600" dirty="0">
              <a:ea typeface="ヒラギノ角ゴ Pro W3"/>
              <a:cs typeface="ヒラギノ角ゴ Pro W3"/>
            </a:endParaRPr>
          </a:p>
          <a:p>
            <a:pPr eaLnBrk="1" hangingPunct="1"/>
            <a:r>
              <a:rPr lang="en-US" altLang="en-US" sz="2800" dirty="0">
                <a:ea typeface="ヒラギノ角ゴ Pro W3"/>
                <a:cs typeface="ヒラギノ角ゴ Pro W3"/>
              </a:rPr>
              <a:t>For today, we will focus on the basic structure of using recursive methods</a:t>
            </a:r>
            <a:endParaRPr lang="en-US" altLang="en-US" sz="3600" dirty="0">
              <a:ea typeface="ヒラギノ角ゴ Pro W3"/>
              <a:cs typeface="ヒラギノ角ゴ Pro W3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9C6D-FA02-438E-B37E-110BEE5292AE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256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24961</TotalTime>
  <Words>977</Words>
  <Application>Microsoft Office PowerPoint</Application>
  <PresentationFormat>On-screen Show (4:3)</PresentationFormat>
  <Paragraphs>319</Paragraphs>
  <Slides>34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ＭＳ Ｐゴシック</vt:lpstr>
      <vt:lpstr>Arial</vt:lpstr>
      <vt:lpstr>Calibri</vt:lpstr>
      <vt:lpstr>Courier New</vt:lpstr>
      <vt:lpstr>Tahoma</vt:lpstr>
      <vt:lpstr>Wingdings</vt:lpstr>
      <vt:lpstr>ヒラギノ角ゴ Pro W3</vt:lpstr>
      <vt:lpstr>Office Theme</vt:lpstr>
      <vt:lpstr>CMSC201  Computer Science I for Majors  Lecture 20 – Recursion</vt:lpstr>
      <vt:lpstr>Last Class We Covered</vt:lpstr>
      <vt:lpstr>Any Questions from Last Time?</vt:lpstr>
      <vt:lpstr>Today’s Objectives</vt:lpstr>
      <vt:lpstr>Introduction to Recursion</vt:lpstr>
      <vt:lpstr>What is Recursion?</vt:lpstr>
      <vt:lpstr>Recursive Solutions</vt:lpstr>
      <vt:lpstr>Normal vs Recursive Functions</vt:lpstr>
      <vt:lpstr>Why Would We Use Recursion?</vt:lpstr>
      <vt:lpstr>Toy Example of Recursion</vt:lpstr>
      <vt:lpstr>Visualizing Recursion</vt:lpstr>
      <vt:lpstr>Stacks</vt:lpstr>
      <vt:lpstr>Stacks</vt:lpstr>
      <vt:lpstr>Stack Example</vt:lpstr>
      <vt:lpstr>Stack Details</vt:lpstr>
      <vt:lpstr>Stack Details</vt:lpstr>
      <vt:lpstr>Stacks and Functions</vt:lpstr>
      <vt:lpstr>Stacks and Functions Example</vt:lpstr>
      <vt:lpstr>Stacks and Recursion</vt:lpstr>
      <vt:lpstr>Toy Example of Recursion</vt:lpstr>
      <vt:lpstr>Stack and Recursion in Action</vt:lpstr>
      <vt:lpstr>Defining Recursion</vt:lpstr>
      <vt:lpstr>“Cases” in Recursion</vt:lpstr>
      <vt:lpstr>Terminology</vt:lpstr>
      <vt:lpstr>Recursion</vt:lpstr>
      <vt:lpstr>Recursion</vt:lpstr>
      <vt:lpstr>Recursion</vt:lpstr>
      <vt:lpstr>Recursion</vt:lpstr>
      <vt:lpstr>Factorial</vt:lpstr>
      <vt:lpstr>Factorial</vt:lpstr>
      <vt:lpstr>Factorial</vt:lpstr>
      <vt:lpstr>Factorial</vt:lpstr>
      <vt:lpstr>Factorial</vt:lpstr>
      <vt:lpstr>Announcements</vt:lpstr>
    </vt:vector>
  </TitlesOfParts>
  <Company>UMBC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Gibson</dc:creator>
  <cp:lastModifiedBy>User</cp:lastModifiedBy>
  <cp:revision>318</cp:revision>
  <dcterms:created xsi:type="dcterms:W3CDTF">2014-05-05T14:25:42Z</dcterms:created>
  <dcterms:modified xsi:type="dcterms:W3CDTF">2016-11-17T13:50:16Z</dcterms:modified>
</cp:coreProperties>
</file>