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3" r:id="rId5"/>
    <p:sldId id="258" r:id="rId6"/>
    <p:sldId id="261" r:id="rId7"/>
    <p:sldId id="260" r:id="rId8"/>
    <p:sldId id="262" r:id="rId9"/>
    <p:sldId id="264" r:id="rId10"/>
    <p:sldId id="259" r:id="rId11"/>
    <p:sldId id="267"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22A349-9D87-4CAC-B262-8C839BFE4C11}"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8CE5C0-B3B5-4592-8D7A-36DE3767EDC9}" type="slidenum">
              <a:rPr lang="en-US" smtClean="0"/>
              <a:t>‹#›</a:t>
            </a:fld>
            <a:endParaRPr lang="en-US"/>
          </a:p>
        </p:txBody>
      </p:sp>
    </p:spTree>
    <p:extLst>
      <p:ext uri="{BB962C8B-B14F-4D97-AF65-F5344CB8AC3E}">
        <p14:creationId xmlns:p14="http://schemas.microsoft.com/office/powerpoint/2010/main" val="2028266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22A349-9D87-4CAC-B262-8C839BFE4C11}"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8CE5C0-B3B5-4592-8D7A-36DE3767EDC9}" type="slidenum">
              <a:rPr lang="en-US" smtClean="0"/>
              <a:t>‹#›</a:t>
            </a:fld>
            <a:endParaRPr lang="en-US"/>
          </a:p>
        </p:txBody>
      </p:sp>
    </p:spTree>
    <p:extLst>
      <p:ext uri="{BB962C8B-B14F-4D97-AF65-F5344CB8AC3E}">
        <p14:creationId xmlns:p14="http://schemas.microsoft.com/office/powerpoint/2010/main" val="855455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22A349-9D87-4CAC-B262-8C839BFE4C11}"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8CE5C0-B3B5-4592-8D7A-36DE3767EDC9}" type="slidenum">
              <a:rPr lang="en-US" smtClean="0"/>
              <a:t>‹#›</a:t>
            </a:fld>
            <a:endParaRPr lang="en-US"/>
          </a:p>
        </p:txBody>
      </p:sp>
    </p:spTree>
    <p:extLst>
      <p:ext uri="{BB962C8B-B14F-4D97-AF65-F5344CB8AC3E}">
        <p14:creationId xmlns:p14="http://schemas.microsoft.com/office/powerpoint/2010/main" val="2088120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22A349-9D87-4CAC-B262-8C839BFE4C11}"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8CE5C0-B3B5-4592-8D7A-36DE3767EDC9}" type="slidenum">
              <a:rPr lang="en-US" smtClean="0"/>
              <a:t>‹#›</a:t>
            </a:fld>
            <a:endParaRPr lang="en-US"/>
          </a:p>
        </p:txBody>
      </p:sp>
    </p:spTree>
    <p:extLst>
      <p:ext uri="{BB962C8B-B14F-4D97-AF65-F5344CB8AC3E}">
        <p14:creationId xmlns:p14="http://schemas.microsoft.com/office/powerpoint/2010/main" val="1765476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422A349-9D87-4CAC-B262-8C839BFE4C11}"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8CE5C0-B3B5-4592-8D7A-36DE3767EDC9}" type="slidenum">
              <a:rPr lang="en-US" smtClean="0"/>
              <a:t>‹#›</a:t>
            </a:fld>
            <a:endParaRPr lang="en-US"/>
          </a:p>
        </p:txBody>
      </p:sp>
    </p:spTree>
    <p:extLst>
      <p:ext uri="{BB962C8B-B14F-4D97-AF65-F5344CB8AC3E}">
        <p14:creationId xmlns:p14="http://schemas.microsoft.com/office/powerpoint/2010/main" val="3637806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22A349-9D87-4CAC-B262-8C839BFE4C11}" type="datetimeFigureOut">
              <a:rPr lang="en-US" smtClean="0"/>
              <a:t>3/18/2019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8CE5C0-B3B5-4592-8D7A-36DE3767EDC9}" type="slidenum">
              <a:rPr lang="en-US" smtClean="0"/>
              <a:t>‹#›</a:t>
            </a:fld>
            <a:endParaRPr lang="en-US"/>
          </a:p>
        </p:txBody>
      </p:sp>
    </p:spTree>
    <p:extLst>
      <p:ext uri="{BB962C8B-B14F-4D97-AF65-F5344CB8AC3E}">
        <p14:creationId xmlns:p14="http://schemas.microsoft.com/office/powerpoint/2010/main" val="259023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22A349-9D87-4CAC-B262-8C839BFE4C11}" type="datetimeFigureOut">
              <a:rPr lang="en-US" smtClean="0"/>
              <a:t>3/18/2019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8CE5C0-B3B5-4592-8D7A-36DE3767EDC9}" type="slidenum">
              <a:rPr lang="en-US" smtClean="0"/>
              <a:t>‹#›</a:t>
            </a:fld>
            <a:endParaRPr lang="en-US"/>
          </a:p>
        </p:txBody>
      </p:sp>
    </p:spTree>
    <p:extLst>
      <p:ext uri="{BB962C8B-B14F-4D97-AF65-F5344CB8AC3E}">
        <p14:creationId xmlns:p14="http://schemas.microsoft.com/office/powerpoint/2010/main" val="1922068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22A349-9D87-4CAC-B262-8C839BFE4C11}" type="datetimeFigureOut">
              <a:rPr lang="en-US" smtClean="0"/>
              <a:t>3/18/2019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8CE5C0-B3B5-4592-8D7A-36DE3767EDC9}" type="slidenum">
              <a:rPr lang="en-US" smtClean="0"/>
              <a:t>‹#›</a:t>
            </a:fld>
            <a:endParaRPr lang="en-US"/>
          </a:p>
        </p:txBody>
      </p:sp>
    </p:spTree>
    <p:extLst>
      <p:ext uri="{BB962C8B-B14F-4D97-AF65-F5344CB8AC3E}">
        <p14:creationId xmlns:p14="http://schemas.microsoft.com/office/powerpoint/2010/main" val="1437507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22A349-9D87-4CAC-B262-8C839BFE4C11}" type="datetimeFigureOut">
              <a:rPr lang="en-US" smtClean="0"/>
              <a:t>3/18/2019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8CE5C0-B3B5-4592-8D7A-36DE3767EDC9}" type="slidenum">
              <a:rPr lang="en-US" smtClean="0"/>
              <a:t>‹#›</a:t>
            </a:fld>
            <a:endParaRPr lang="en-US"/>
          </a:p>
        </p:txBody>
      </p:sp>
    </p:spTree>
    <p:extLst>
      <p:ext uri="{BB962C8B-B14F-4D97-AF65-F5344CB8AC3E}">
        <p14:creationId xmlns:p14="http://schemas.microsoft.com/office/powerpoint/2010/main" val="351645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422A349-9D87-4CAC-B262-8C839BFE4C11}" type="datetimeFigureOut">
              <a:rPr lang="en-US" smtClean="0"/>
              <a:t>3/18/2019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8CE5C0-B3B5-4592-8D7A-36DE3767EDC9}" type="slidenum">
              <a:rPr lang="en-US" smtClean="0"/>
              <a:t>‹#›</a:t>
            </a:fld>
            <a:endParaRPr lang="en-US"/>
          </a:p>
        </p:txBody>
      </p:sp>
    </p:spTree>
    <p:extLst>
      <p:ext uri="{BB962C8B-B14F-4D97-AF65-F5344CB8AC3E}">
        <p14:creationId xmlns:p14="http://schemas.microsoft.com/office/powerpoint/2010/main" val="626227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422A349-9D87-4CAC-B262-8C839BFE4C11}" type="datetimeFigureOut">
              <a:rPr lang="en-US" smtClean="0"/>
              <a:t>3/18/2019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8CE5C0-B3B5-4592-8D7A-36DE3767EDC9}" type="slidenum">
              <a:rPr lang="en-US" smtClean="0"/>
              <a:t>‹#›</a:t>
            </a:fld>
            <a:endParaRPr lang="en-US"/>
          </a:p>
        </p:txBody>
      </p:sp>
    </p:spTree>
    <p:extLst>
      <p:ext uri="{BB962C8B-B14F-4D97-AF65-F5344CB8AC3E}">
        <p14:creationId xmlns:p14="http://schemas.microsoft.com/office/powerpoint/2010/main" val="2201715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22A349-9D87-4CAC-B262-8C839BFE4C11}" type="datetimeFigureOut">
              <a:rPr lang="en-US" smtClean="0"/>
              <a:t>3/18/2019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8CE5C0-B3B5-4592-8D7A-36DE3767EDC9}" type="slidenum">
              <a:rPr lang="en-US" smtClean="0"/>
              <a:t>‹#›</a:t>
            </a:fld>
            <a:endParaRPr lang="en-US"/>
          </a:p>
        </p:txBody>
      </p:sp>
    </p:spTree>
    <p:extLst>
      <p:ext uri="{BB962C8B-B14F-4D97-AF65-F5344CB8AC3E}">
        <p14:creationId xmlns:p14="http://schemas.microsoft.com/office/powerpoint/2010/main" val="2235258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Smart Medicine </a:t>
            </a:r>
            <a:r>
              <a:rPr lang="en-US" dirty="0" err="1" smtClean="0"/>
              <a:t>Dispencer</a:t>
            </a:r>
            <a:r>
              <a:rPr lang="en-US" dirty="0" smtClean="0"/>
              <a:t> </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7208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a:t>
            </a:r>
            <a:endParaRPr lang="en-US" dirty="0"/>
          </a:p>
        </p:txBody>
      </p:sp>
      <p:pic>
        <p:nvPicPr>
          <p:cNvPr id="4" name="Content Placeholder 3"/>
          <p:cNvPicPr>
            <a:picLocks noGrp="1" noChangeAspect="1"/>
          </p:cNvPicPr>
          <p:nvPr>
            <p:ph idx="1"/>
          </p:nvPr>
        </p:nvPicPr>
        <p:blipFill>
          <a:blip r:embed="rId2"/>
          <a:stretch>
            <a:fillRect/>
          </a:stretch>
        </p:blipFill>
        <p:spPr>
          <a:xfrm>
            <a:off x="1269402" y="1690689"/>
            <a:ext cx="9057501" cy="4336038"/>
          </a:xfrm>
          <a:prstGeom prst="rect">
            <a:avLst/>
          </a:prstGeom>
        </p:spPr>
      </p:pic>
    </p:spTree>
    <p:extLst>
      <p:ext uri="{BB962C8B-B14F-4D97-AF65-F5344CB8AC3E}">
        <p14:creationId xmlns:p14="http://schemas.microsoft.com/office/powerpoint/2010/main" val="3441379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110836" y="1413164"/>
            <a:ext cx="11817928" cy="5292435"/>
          </a:xfrm>
        </p:spPr>
        <p:txBody>
          <a:bodyPr>
            <a:normAutofit fontScale="62500" lnSpcReduction="20000"/>
          </a:bodyPr>
          <a:lstStyle/>
          <a:p>
            <a:pPr algn="just"/>
            <a:r>
              <a:rPr lang="en-US" dirty="0" smtClean="0"/>
              <a:t>A</a:t>
            </a:r>
            <a:r>
              <a:rPr lang="en-US" dirty="0"/>
              <a:t>. </a:t>
            </a:r>
            <a:r>
              <a:rPr lang="en-US" dirty="0" err="1"/>
              <a:t>Sawand</a:t>
            </a:r>
            <a:r>
              <a:rPr lang="en-US" dirty="0"/>
              <a:t>, S. </a:t>
            </a:r>
            <a:r>
              <a:rPr lang="en-US" dirty="0" err="1"/>
              <a:t>Djahel</a:t>
            </a:r>
            <a:r>
              <a:rPr lang="en-US" dirty="0"/>
              <a:t>, Z. Zhang, and F. Na. Multidisciplinary Approaches to Achieving Efficient and Trustworthy eHealth Monitoring Systems. </a:t>
            </a:r>
            <a:r>
              <a:rPr lang="en-US" dirty="0" err="1"/>
              <a:t>Commun</a:t>
            </a:r>
            <a:r>
              <a:rPr lang="en-US" dirty="0"/>
              <a:t>. China (ICCC), 2014 IEEE/CIC Int. Conf., pp. 187–192; 2014. </a:t>
            </a:r>
          </a:p>
          <a:p>
            <a:pPr algn="just"/>
            <a:r>
              <a:rPr lang="en-US" dirty="0" smtClean="0"/>
              <a:t>D</a:t>
            </a:r>
            <a:r>
              <a:rPr lang="en-US" dirty="0"/>
              <a:t>. a. Clifton, D. Wong, L. Clifton, S. Wilson, R. Way, R. </a:t>
            </a:r>
            <a:r>
              <a:rPr lang="en-US" dirty="0" err="1"/>
              <a:t>Pullinger</a:t>
            </a:r>
            <a:r>
              <a:rPr lang="en-US" dirty="0"/>
              <a:t>, and L. </a:t>
            </a:r>
            <a:r>
              <a:rPr lang="en-US" dirty="0" err="1"/>
              <a:t>Tarassenko</a:t>
            </a:r>
            <a:r>
              <a:rPr lang="en-US" dirty="0"/>
              <a:t>. A large-scale clinical validation of an integrated monitoring system in the Emergency Department. IEEE J. Biomed. Heal. Informatics vol. 17, no. 4, pp. 835–842; 2013. </a:t>
            </a:r>
          </a:p>
          <a:p>
            <a:pPr algn="just"/>
            <a:r>
              <a:rPr lang="en-US" dirty="0" smtClean="0"/>
              <a:t>M</a:t>
            </a:r>
            <a:r>
              <a:rPr lang="en-US" dirty="0"/>
              <a:t>. </a:t>
            </a:r>
            <a:r>
              <a:rPr lang="en-US" dirty="0" err="1"/>
              <a:t>Parida</a:t>
            </a:r>
            <a:r>
              <a:rPr lang="en-US" dirty="0"/>
              <a:t>, H.-C. Yang, S.-W. </a:t>
            </a:r>
            <a:r>
              <a:rPr lang="en-US" dirty="0" err="1"/>
              <a:t>Jheng</a:t>
            </a:r>
            <a:r>
              <a:rPr lang="en-US" dirty="0"/>
              <a:t>, and C.-J. </a:t>
            </a:r>
            <a:r>
              <a:rPr lang="en-US" dirty="0" err="1"/>
              <a:t>Kuo.Application</a:t>
            </a:r>
            <a:r>
              <a:rPr lang="en-US" dirty="0"/>
              <a:t> of RFID Technology for In-House Drug Management System.15th Int. </a:t>
            </a:r>
            <a:r>
              <a:rPr lang="en-US" dirty="0" err="1"/>
              <a:t>Conf.Network</a:t>
            </a:r>
            <a:r>
              <a:rPr lang="en-US" dirty="0"/>
              <a:t>-Based Inf. Syst., pp. 577–581; 2012. </a:t>
            </a:r>
          </a:p>
          <a:p>
            <a:pPr algn="just"/>
            <a:r>
              <a:rPr lang="en-US" dirty="0" smtClean="0"/>
              <a:t>L</a:t>
            </a:r>
            <a:r>
              <a:rPr lang="en-US" dirty="0"/>
              <a:t>. </a:t>
            </a:r>
            <a:r>
              <a:rPr lang="en-US" dirty="0" err="1"/>
              <a:t>Ilkko</a:t>
            </a:r>
            <a:r>
              <a:rPr lang="en-US" dirty="0"/>
              <a:t> and J. </a:t>
            </a:r>
            <a:r>
              <a:rPr lang="en-US" dirty="0" err="1"/>
              <a:t>Karppinen.UbiPILL</a:t>
            </a:r>
            <a:r>
              <a:rPr lang="en-US" dirty="0"/>
              <a:t> A Medicine Dose Controller of Ubiquitous Home Environment. 2009 Third Int. Conf. Mob. Ubiquitous </a:t>
            </a:r>
            <a:r>
              <a:rPr lang="en-US" dirty="0" err="1"/>
              <a:t>Comput</a:t>
            </a:r>
            <a:r>
              <a:rPr lang="en-US" dirty="0"/>
              <a:t>. Syst. Serv. Technol., pp. 329–333; 2009. </a:t>
            </a:r>
          </a:p>
          <a:p>
            <a:pPr algn="just"/>
            <a:r>
              <a:rPr lang="en-US" dirty="0" smtClean="0"/>
              <a:t>A</a:t>
            </a:r>
            <a:r>
              <a:rPr lang="en-US" dirty="0"/>
              <a:t>. </a:t>
            </a:r>
            <a:r>
              <a:rPr lang="en-US" dirty="0" err="1"/>
              <a:t>Kliem</a:t>
            </a:r>
            <a:r>
              <a:rPr lang="en-US" dirty="0"/>
              <a:t>, M. </a:t>
            </a:r>
            <a:r>
              <a:rPr lang="en-US" dirty="0" err="1"/>
              <a:t>Hovestadt</a:t>
            </a:r>
            <a:r>
              <a:rPr lang="en-US" dirty="0"/>
              <a:t>, and O. </a:t>
            </a:r>
            <a:r>
              <a:rPr lang="en-US" dirty="0" err="1"/>
              <a:t>Kao.Security</a:t>
            </a:r>
            <a:r>
              <a:rPr lang="en-US" dirty="0"/>
              <a:t> and Communication Architecture for Networked Medical Devices in Mobility-Aware eHealth environments,” 2012 IEEE First Int. Conf. Mob. Serv., pp. 112–114;2012. </a:t>
            </a:r>
          </a:p>
          <a:p>
            <a:pPr algn="just"/>
            <a:r>
              <a:rPr lang="en-US" dirty="0" smtClean="0"/>
              <a:t>S</a:t>
            </a:r>
            <a:r>
              <a:rPr lang="en-US" dirty="0"/>
              <a:t>. T.-B. </a:t>
            </a:r>
            <a:r>
              <a:rPr lang="en-US" dirty="0" err="1"/>
              <a:t>Hamida</a:t>
            </a:r>
            <a:r>
              <a:rPr lang="en-US" dirty="0"/>
              <a:t>, E. Ben </a:t>
            </a:r>
            <a:r>
              <a:rPr lang="en-US" dirty="0" err="1"/>
              <a:t>Hamida</a:t>
            </a:r>
            <a:r>
              <a:rPr lang="en-US" dirty="0"/>
              <a:t>, B. Ahmed, and A. Abu-</a:t>
            </a:r>
            <a:r>
              <a:rPr lang="en-US" dirty="0" err="1"/>
              <a:t>Dayya.Towards</a:t>
            </a:r>
            <a:r>
              <a:rPr lang="en-US" dirty="0"/>
              <a:t> efficient and secure in-home wearable insomnia monitoring and diagnosis system. 13th IEEE Int. Conf. </a:t>
            </a:r>
            <a:r>
              <a:rPr lang="en-US" dirty="0" err="1"/>
              <a:t>Bioinforma</a:t>
            </a:r>
            <a:r>
              <a:rPr lang="en-US" dirty="0"/>
              <a:t>. </a:t>
            </a:r>
            <a:r>
              <a:rPr lang="en-US" dirty="0" err="1"/>
              <a:t>Bioeng</a:t>
            </a:r>
            <a:r>
              <a:rPr lang="en-US" dirty="0"/>
              <a:t>., pp. 1–6; 2013. </a:t>
            </a:r>
          </a:p>
          <a:p>
            <a:pPr algn="just"/>
            <a:r>
              <a:rPr lang="en-US" dirty="0" smtClean="0"/>
              <a:t>P</a:t>
            </a:r>
            <a:r>
              <a:rPr lang="en-US" dirty="0"/>
              <a:t>. </a:t>
            </a:r>
            <a:r>
              <a:rPr lang="en-US" dirty="0" err="1"/>
              <a:t>Ray.Home</a:t>
            </a:r>
            <a:r>
              <a:rPr lang="en-US" dirty="0"/>
              <a:t> Health Hub Internet of Things (H 3 </a:t>
            </a:r>
            <a:r>
              <a:rPr lang="en-US" dirty="0" err="1"/>
              <a:t>IoT</a:t>
            </a:r>
            <a:r>
              <a:rPr lang="en-US" dirty="0"/>
              <a:t>): An architectural framework for monitoring health of elderly </a:t>
            </a:r>
            <a:r>
              <a:rPr lang="en-US" dirty="0" err="1"/>
              <a:t>people.Sci</a:t>
            </a:r>
            <a:r>
              <a:rPr lang="en-US" dirty="0"/>
              <a:t>. Eng. </a:t>
            </a:r>
            <a:r>
              <a:rPr lang="en-US" dirty="0" err="1"/>
              <a:t>Manag</a:t>
            </a:r>
            <a:r>
              <a:rPr lang="en-US" dirty="0"/>
              <a:t>. Res.  pp. 3–5, 2014. </a:t>
            </a:r>
          </a:p>
          <a:p>
            <a:pPr algn="just"/>
            <a:r>
              <a:rPr lang="en-US" dirty="0" smtClean="0"/>
              <a:t>S</a:t>
            </a:r>
            <a:r>
              <a:rPr lang="en-US" dirty="0"/>
              <a:t>. Huang, H. Chang, Y. </a:t>
            </a:r>
            <a:r>
              <a:rPr lang="en-US" dirty="0" err="1"/>
              <a:t>Jhu</a:t>
            </a:r>
            <a:r>
              <a:rPr lang="en-US" dirty="0"/>
              <a:t>, and G. </a:t>
            </a:r>
            <a:r>
              <a:rPr lang="en-US" dirty="0" err="1"/>
              <a:t>Chen.The</a:t>
            </a:r>
            <a:r>
              <a:rPr lang="en-US" dirty="0"/>
              <a:t> Intelligent Pill Box - Design and Implementation. pp. 235–236; 2014. </a:t>
            </a:r>
          </a:p>
          <a:p>
            <a:pPr algn="just"/>
            <a:r>
              <a:rPr lang="en-US" dirty="0" smtClean="0"/>
              <a:t>F</a:t>
            </a:r>
            <a:r>
              <a:rPr lang="en-US" dirty="0"/>
              <a:t>.-T. Lin, Y.-C. </a:t>
            </a:r>
            <a:r>
              <a:rPr lang="en-US" dirty="0" err="1"/>
              <a:t>Kuo</a:t>
            </a:r>
            <a:r>
              <a:rPr lang="en-US" dirty="0"/>
              <a:t>, J.-C. Hsieh, H.-Y. Tsai, Y.-T. Liao, and H. C. Lee A Self-powering Wireless Environment Monitoring System Using Soil Energy. IEEE Sens. J., vol. 15, no. c, pp. 1–1; 2015. </a:t>
            </a:r>
          </a:p>
          <a:p>
            <a:pPr algn="just"/>
            <a:r>
              <a:rPr lang="en-US" smtClean="0"/>
              <a:t>S</a:t>
            </a:r>
            <a:r>
              <a:rPr lang="en-US" dirty="0"/>
              <a:t>. S. Al-</a:t>
            </a:r>
            <a:r>
              <a:rPr lang="en-US" dirty="0" err="1"/>
              <a:t>majeed.Home</a:t>
            </a:r>
            <a:r>
              <a:rPr lang="en-US" dirty="0"/>
              <a:t> Telehealth by Internet of Things (</a:t>
            </a:r>
            <a:r>
              <a:rPr lang="en-US" dirty="0" err="1"/>
              <a:t>IoT</a:t>
            </a:r>
            <a:r>
              <a:rPr lang="en-US" dirty="0"/>
              <a:t>). pp. 609–613; 2015. </a:t>
            </a:r>
          </a:p>
        </p:txBody>
      </p:sp>
    </p:spTree>
    <p:extLst>
      <p:ext uri="{BB962C8B-B14F-4D97-AF65-F5344CB8AC3E}">
        <p14:creationId xmlns:p14="http://schemas.microsoft.com/office/powerpoint/2010/main" val="3594371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509" y="2675731"/>
            <a:ext cx="10515600" cy="1325563"/>
          </a:xfrm>
        </p:spPr>
        <p:txBody>
          <a:bodyPr/>
          <a:lstStyle/>
          <a:p>
            <a:pPr algn="ctr"/>
            <a:r>
              <a:rPr lang="en-US" dirty="0" smtClean="0"/>
              <a:t>Thank You</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74836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normAutofit/>
          </a:bodyPr>
          <a:lstStyle/>
          <a:p>
            <a:r>
              <a:rPr lang="en-US" dirty="0"/>
              <a:t>Our smart medicine dispensing system is targeted on users who regularly take drugs or vitamin supplements or nurses who take care of the older or patients</a:t>
            </a:r>
            <a:r>
              <a:rPr lang="en-US" dirty="0" smtClean="0"/>
              <a:t>.</a:t>
            </a:r>
          </a:p>
          <a:p>
            <a:r>
              <a:rPr lang="en-US" dirty="0" smtClean="0"/>
              <a:t> </a:t>
            </a:r>
            <a:r>
              <a:rPr lang="en-US" dirty="0"/>
              <a:t>The medicine box is programmable that allows nurses or users to specify the pill quantity to take and the serve time for each day. </a:t>
            </a:r>
            <a:endParaRPr lang="en-US" dirty="0" smtClean="0"/>
          </a:p>
          <a:p>
            <a:r>
              <a:rPr lang="en-US" dirty="0" smtClean="0"/>
              <a:t>The </a:t>
            </a:r>
            <a:r>
              <a:rPr lang="en-US" dirty="0"/>
              <a:t>smart medicine box contains seven separate sub-boxes. Therefore, nurses or users can set information for seven different pills. When the pill quantity and serve time has been set, the medicine box will remind users or patients to take pills using sound and light. </a:t>
            </a:r>
            <a:endParaRPr lang="en-US" dirty="0" smtClean="0"/>
          </a:p>
        </p:txBody>
      </p:sp>
    </p:spTree>
    <p:extLst>
      <p:ext uri="{BB962C8B-B14F-4D97-AF65-F5344CB8AC3E}">
        <p14:creationId xmlns:p14="http://schemas.microsoft.com/office/powerpoint/2010/main" val="3262475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pPr algn="just"/>
            <a:r>
              <a:rPr lang="en-US" dirty="0"/>
              <a:t>The specifications of our device based on the user needs. The device should be able to generate loud sound so that even people with impaired hearing were able to hear it. The device should demonstrate ease of use. In order to help user remember the number of pills they need to take, we also used android application that displays to indicate the number of pills the user need to take. Based on these </a:t>
            </a:r>
            <a:r>
              <a:rPr lang="en-US" dirty="0" smtClean="0"/>
              <a:t>specifications.</a:t>
            </a:r>
            <a:endParaRPr lang="en-US" dirty="0"/>
          </a:p>
        </p:txBody>
      </p:sp>
    </p:spTree>
    <p:extLst>
      <p:ext uri="{BB962C8B-B14F-4D97-AF65-F5344CB8AC3E}">
        <p14:creationId xmlns:p14="http://schemas.microsoft.com/office/powerpoint/2010/main" val="2206239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pic>
        <p:nvPicPr>
          <p:cNvPr id="4" name="Content Placeholder 3"/>
          <p:cNvPicPr>
            <a:picLocks noGrp="1" noChangeAspect="1"/>
          </p:cNvPicPr>
          <p:nvPr>
            <p:ph idx="1"/>
          </p:nvPr>
        </p:nvPicPr>
        <p:blipFill>
          <a:blip r:embed="rId2"/>
          <a:stretch>
            <a:fillRect/>
          </a:stretch>
        </p:blipFill>
        <p:spPr>
          <a:xfrm>
            <a:off x="1357746" y="1494068"/>
            <a:ext cx="8617527" cy="5159361"/>
          </a:xfrm>
          <a:prstGeom prst="rect">
            <a:avLst/>
          </a:prstGeom>
        </p:spPr>
      </p:pic>
    </p:spTree>
    <p:extLst>
      <p:ext uri="{BB962C8B-B14F-4D97-AF65-F5344CB8AC3E}">
        <p14:creationId xmlns:p14="http://schemas.microsoft.com/office/powerpoint/2010/main" val="2467862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The Internet of things (</a:t>
            </a:r>
            <a:r>
              <a:rPr lang="en-US" dirty="0" err="1" smtClean="0"/>
              <a:t>IoT</a:t>
            </a:r>
            <a:r>
              <a:rPr lang="en-US" dirty="0" smtClean="0"/>
              <a:t>) refers to the concept of extending Internet connectivity beyond conventional computing platforms such as personal computers and mobile devices, and into any range of traditionally "dumb" or non-internet-enabled physical devices and everyday objects. Embedded with electronics, Internet connectivity, and other forms of hardware (such as sensors), these devices can communicate and interact with others over the Internet, and they can be remotely monitored and controlled</a:t>
            </a:r>
            <a:endParaRPr lang="en-US" dirty="0"/>
          </a:p>
        </p:txBody>
      </p:sp>
      <p:sp>
        <p:nvSpPr>
          <p:cNvPr id="4" name="Title 3"/>
          <p:cNvSpPr>
            <a:spLocks noGrp="1"/>
          </p:cNvSpPr>
          <p:nvPr>
            <p:ph type="title"/>
          </p:nvPr>
        </p:nvSpPr>
        <p:spPr/>
        <p:txBody>
          <a:bodyPr/>
          <a:lstStyle/>
          <a:p>
            <a:r>
              <a:rPr lang="en-US" dirty="0" err="1" smtClean="0"/>
              <a:t>IoT</a:t>
            </a:r>
            <a:r>
              <a:rPr lang="en-US" dirty="0" smtClean="0"/>
              <a:t> Solution </a:t>
            </a:r>
            <a:endParaRPr lang="en-US" dirty="0"/>
          </a:p>
        </p:txBody>
      </p:sp>
      <p:pic>
        <p:nvPicPr>
          <p:cNvPr id="9" name="Picture 2" descr="Image result for i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72027" y="4532537"/>
            <a:ext cx="3097934" cy="2325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76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MQTT Protocol</a:t>
            </a:r>
            <a:endParaRPr lang="en-US" dirty="0"/>
          </a:p>
        </p:txBody>
      </p:sp>
      <p:pic>
        <p:nvPicPr>
          <p:cNvPr id="4" name="Content Placeholder 3"/>
          <p:cNvPicPr>
            <a:picLocks noGrp="1" noChangeAspect="1"/>
          </p:cNvPicPr>
          <p:nvPr>
            <p:ph idx="1"/>
          </p:nvPr>
        </p:nvPicPr>
        <p:blipFill>
          <a:blip r:embed="rId2"/>
          <a:stretch>
            <a:fillRect/>
          </a:stretch>
        </p:blipFill>
        <p:spPr>
          <a:xfrm>
            <a:off x="3119518" y="1343891"/>
            <a:ext cx="5982917" cy="5341549"/>
          </a:xfrm>
          <a:prstGeom prst="rect">
            <a:avLst/>
          </a:prstGeom>
        </p:spPr>
      </p:pic>
    </p:spTree>
    <p:extLst>
      <p:ext uri="{BB962C8B-B14F-4D97-AF65-F5344CB8AC3E}">
        <p14:creationId xmlns:p14="http://schemas.microsoft.com/office/powerpoint/2010/main" val="1008571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Adafruit</a:t>
            </a:r>
            <a:r>
              <a:rPr lang="en-US" dirty="0" smtClean="0"/>
              <a:t> </a:t>
            </a:r>
            <a:r>
              <a:rPr lang="en-US" dirty="0" err="1" smtClean="0"/>
              <a:t>IoT</a:t>
            </a:r>
            <a:r>
              <a:rPr lang="en-US" dirty="0" smtClean="0"/>
              <a:t> Platform </a:t>
            </a:r>
            <a:endParaRPr lang="en-US" dirty="0"/>
          </a:p>
        </p:txBody>
      </p:sp>
      <p:pic>
        <p:nvPicPr>
          <p:cNvPr id="4" name="Content Placeholder 3"/>
          <p:cNvPicPr>
            <a:picLocks noGrp="1" noChangeAspect="1"/>
          </p:cNvPicPr>
          <p:nvPr>
            <p:ph idx="1"/>
          </p:nvPr>
        </p:nvPicPr>
        <p:blipFill>
          <a:blip r:embed="rId2"/>
          <a:stretch>
            <a:fillRect/>
          </a:stretch>
        </p:blipFill>
        <p:spPr>
          <a:xfrm>
            <a:off x="2696517" y="1825625"/>
            <a:ext cx="6798965" cy="4351338"/>
          </a:xfrm>
          <a:prstGeom prst="rect">
            <a:avLst/>
          </a:prstGeom>
        </p:spPr>
      </p:pic>
    </p:spTree>
    <p:extLst>
      <p:ext uri="{BB962C8B-B14F-4D97-AF65-F5344CB8AC3E}">
        <p14:creationId xmlns:p14="http://schemas.microsoft.com/office/powerpoint/2010/main" val="3699287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IFTTT Platform</a:t>
            </a:r>
            <a:endParaRPr lang="en-US" dirty="0"/>
          </a:p>
        </p:txBody>
      </p:sp>
      <p:pic>
        <p:nvPicPr>
          <p:cNvPr id="4" name="Content Placeholder 3"/>
          <p:cNvPicPr>
            <a:picLocks noGrp="1" noChangeAspect="1"/>
          </p:cNvPicPr>
          <p:nvPr>
            <p:ph idx="1"/>
          </p:nvPr>
        </p:nvPicPr>
        <p:blipFill>
          <a:blip r:embed="rId2"/>
          <a:stretch>
            <a:fillRect/>
          </a:stretch>
        </p:blipFill>
        <p:spPr>
          <a:xfrm>
            <a:off x="4912370" y="1497133"/>
            <a:ext cx="6562439" cy="5360867"/>
          </a:xfrm>
          <a:prstGeom prst="rect">
            <a:avLst/>
          </a:prstGeom>
        </p:spPr>
      </p:pic>
    </p:spTree>
    <p:extLst>
      <p:ext uri="{BB962C8B-B14F-4D97-AF65-F5344CB8AC3E}">
        <p14:creationId xmlns:p14="http://schemas.microsoft.com/office/powerpoint/2010/main" val="575105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278346" y="213632"/>
            <a:ext cx="3228975" cy="1466850"/>
          </a:xfrm>
          <a:prstGeom prst="rect">
            <a:avLst/>
          </a:prstGeom>
        </p:spPr>
      </p:pic>
      <p:pic>
        <p:nvPicPr>
          <p:cNvPr id="6" name="Picture 5"/>
          <p:cNvPicPr>
            <a:picLocks noChangeAspect="1"/>
          </p:cNvPicPr>
          <p:nvPr/>
        </p:nvPicPr>
        <p:blipFill>
          <a:blip r:embed="rId3"/>
          <a:stretch>
            <a:fillRect/>
          </a:stretch>
        </p:blipFill>
        <p:spPr>
          <a:xfrm>
            <a:off x="374876" y="1560059"/>
            <a:ext cx="2428875" cy="1647825"/>
          </a:xfrm>
          <a:prstGeom prst="rect">
            <a:avLst/>
          </a:prstGeom>
        </p:spPr>
      </p:pic>
      <p:pic>
        <p:nvPicPr>
          <p:cNvPr id="1028" name="Picture 4" descr="Image result for wifi rout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06830" y="4617623"/>
            <a:ext cx="804726" cy="80472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5"/>
          <a:stretch>
            <a:fillRect/>
          </a:stretch>
        </p:blipFill>
        <p:spPr>
          <a:xfrm>
            <a:off x="10254343" y="2626587"/>
            <a:ext cx="1162594" cy="1162594"/>
          </a:xfrm>
          <a:prstGeom prst="rect">
            <a:avLst/>
          </a:prstGeom>
        </p:spPr>
      </p:pic>
      <p:pic>
        <p:nvPicPr>
          <p:cNvPr id="1032" name="Picture 8" descr="Image result for mobile lo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73812" y="4429396"/>
            <a:ext cx="2143125" cy="214312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a:stCxn id="6" idx="2"/>
          </p:cNvCxnSpPr>
          <p:nvPr/>
        </p:nvCxnSpPr>
        <p:spPr>
          <a:xfrm flipH="1">
            <a:off x="1589313" y="3207884"/>
            <a:ext cx="1" cy="12215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028" idx="3"/>
          </p:cNvCxnSpPr>
          <p:nvPr/>
        </p:nvCxnSpPr>
        <p:spPr>
          <a:xfrm>
            <a:off x="2111556" y="5019986"/>
            <a:ext cx="2920318" cy="7762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2111556" y="717452"/>
            <a:ext cx="3332641" cy="96303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8507321" y="1560059"/>
            <a:ext cx="1747022" cy="1308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9" idx="2"/>
          </p:cNvCxnSpPr>
          <p:nvPr/>
        </p:nvCxnSpPr>
        <p:spPr>
          <a:xfrm flipH="1">
            <a:off x="9706708" y="3789181"/>
            <a:ext cx="1128932" cy="640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82880" y="1186154"/>
            <a:ext cx="1526313" cy="646331"/>
          </a:xfrm>
          <a:prstGeom prst="rect">
            <a:avLst/>
          </a:prstGeom>
          <a:noFill/>
        </p:spPr>
        <p:txBody>
          <a:bodyPr wrap="square" rtlCol="0">
            <a:spAutoFit/>
          </a:bodyPr>
          <a:lstStyle/>
          <a:p>
            <a:r>
              <a:rPr lang="en-US" dirty="0" smtClean="0"/>
              <a:t>Switch and LED indicator</a:t>
            </a:r>
            <a:endParaRPr lang="en-US" dirty="0"/>
          </a:p>
        </p:txBody>
      </p:sp>
      <p:sp>
        <p:nvSpPr>
          <p:cNvPr id="26" name="TextBox 25"/>
          <p:cNvSpPr txBox="1"/>
          <p:nvPr/>
        </p:nvSpPr>
        <p:spPr>
          <a:xfrm rot="20636714">
            <a:off x="2803752" y="562708"/>
            <a:ext cx="1810452" cy="646331"/>
          </a:xfrm>
          <a:prstGeom prst="rect">
            <a:avLst/>
          </a:prstGeom>
          <a:noFill/>
        </p:spPr>
        <p:txBody>
          <a:bodyPr wrap="square" rtlCol="0">
            <a:spAutoFit/>
          </a:bodyPr>
          <a:lstStyle/>
          <a:p>
            <a:r>
              <a:rPr lang="en-US" dirty="0" smtClean="0"/>
              <a:t>Alert based on Time Scheduled</a:t>
            </a:r>
            <a:endParaRPr lang="en-US" dirty="0"/>
          </a:p>
        </p:txBody>
      </p:sp>
      <p:sp>
        <p:nvSpPr>
          <p:cNvPr id="27" name="TextBox 26"/>
          <p:cNvSpPr txBox="1"/>
          <p:nvPr/>
        </p:nvSpPr>
        <p:spPr>
          <a:xfrm>
            <a:off x="1709193" y="3643533"/>
            <a:ext cx="527570" cy="369332"/>
          </a:xfrm>
          <a:prstGeom prst="rect">
            <a:avLst/>
          </a:prstGeom>
          <a:noFill/>
        </p:spPr>
        <p:txBody>
          <a:bodyPr wrap="square" rtlCol="0">
            <a:spAutoFit/>
          </a:bodyPr>
          <a:lstStyle/>
          <a:p>
            <a:r>
              <a:rPr lang="en-US" dirty="0" smtClean="0"/>
              <a:t>ON</a:t>
            </a:r>
          </a:p>
        </p:txBody>
      </p:sp>
      <p:sp>
        <p:nvSpPr>
          <p:cNvPr id="30" name="TextBox 29"/>
          <p:cNvSpPr txBox="1"/>
          <p:nvPr/>
        </p:nvSpPr>
        <p:spPr>
          <a:xfrm>
            <a:off x="3387443" y="4976089"/>
            <a:ext cx="527570" cy="369332"/>
          </a:xfrm>
          <a:prstGeom prst="rect">
            <a:avLst/>
          </a:prstGeom>
          <a:noFill/>
        </p:spPr>
        <p:txBody>
          <a:bodyPr wrap="square" rtlCol="0">
            <a:spAutoFit/>
          </a:bodyPr>
          <a:lstStyle/>
          <a:p>
            <a:r>
              <a:rPr lang="en-US" dirty="0" smtClean="0"/>
              <a:t>ON</a:t>
            </a:r>
          </a:p>
        </p:txBody>
      </p:sp>
      <p:pic>
        <p:nvPicPr>
          <p:cNvPr id="28" name="Picture 27"/>
          <p:cNvPicPr>
            <a:picLocks noChangeAspect="1"/>
          </p:cNvPicPr>
          <p:nvPr/>
        </p:nvPicPr>
        <p:blipFill>
          <a:blip r:embed="rId7"/>
          <a:stretch>
            <a:fillRect/>
          </a:stretch>
        </p:blipFill>
        <p:spPr>
          <a:xfrm>
            <a:off x="5031874" y="4429396"/>
            <a:ext cx="3000187" cy="2201202"/>
          </a:xfrm>
          <a:prstGeom prst="rect">
            <a:avLst/>
          </a:prstGeom>
        </p:spPr>
      </p:pic>
    </p:spTree>
    <p:extLst>
      <p:ext uri="{BB962C8B-B14F-4D97-AF65-F5344CB8AC3E}">
        <p14:creationId xmlns:p14="http://schemas.microsoft.com/office/powerpoint/2010/main" val="1958480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726</Words>
  <Application>Microsoft Office PowerPoint</Application>
  <PresentationFormat>Widescreen</PresentationFormat>
  <Paragraphs>30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Smart Medicine Dispencer </vt:lpstr>
      <vt:lpstr>Introduction </vt:lpstr>
      <vt:lpstr>Motivation</vt:lpstr>
      <vt:lpstr>Literature Review</vt:lpstr>
      <vt:lpstr>IoT Solution </vt:lpstr>
      <vt:lpstr>MQTT Protocol</vt:lpstr>
      <vt:lpstr>Adafruit IoT Platform </vt:lpstr>
      <vt:lpstr>IFTTT Platform</vt:lpstr>
      <vt:lpstr>PowerPoint Presentation</vt:lpstr>
      <vt:lpstr>Block Diagram</vt:lpstr>
      <vt:lpstr>References</vt:lpstr>
      <vt:lpstr>Thank You</vt:lpstr>
    </vt:vector>
  </TitlesOfParts>
  <Company>ITC Infotech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KM VinayakaSwamy</dc:creator>
  <cp:lastModifiedBy>KM VinayakaSwamy</cp:lastModifiedBy>
  <cp:revision>5</cp:revision>
  <dcterms:created xsi:type="dcterms:W3CDTF">2019-03-18T10:42:11Z</dcterms:created>
  <dcterms:modified xsi:type="dcterms:W3CDTF">2019-03-18T11:21:14Z</dcterms:modified>
</cp:coreProperties>
</file>