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REST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API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958C0D-1863-85EB-4624-AD673A8B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4" y="3052657"/>
            <a:ext cx="8443895" cy="2724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6FC6C5-A17D-8B2E-DEC7-CDB58AA7719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jQuery </a:t>
            </a:r>
            <a:r>
              <a:rPr lang="ko-KR" altLang="en-US" b="1" dirty="0"/>
              <a:t>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25518-A405-7C16-9AC4-1C7610E49A39}"/>
              </a:ext>
            </a:extLst>
          </p:cNvPr>
          <p:cNvSpPr txBox="1"/>
          <p:nvPr/>
        </p:nvSpPr>
        <p:spPr>
          <a:xfrm>
            <a:off x="2546668" y="1142009"/>
            <a:ext cx="5618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우선, </a:t>
            </a:r>
            <a:r>
              <a:rPr lang="ko-KR" altLang="en-US" dirty="0" err="1">
                <a:ea typeface="맑은 고딕"/>
              </a:rPr>
              <a:t>Ajax를</a:t>
            </a:r>
            <a:r>
              <a:rPr lang="ko-KR" altLang="en-US" dirty="0">
                <a:ea typeface="맑은 고딕"/>
              </a:rPr>
              <a:t> 사용하기 위해 </a:t>
            </a:r>
            <a:r>
              <a:rPr lang="ko-KR" altLang="en-US" dirty="0" err="1">
                <a:ea typeface="맑은 고딕"/>
              </a:rPr>
              <a:t>jQuery</a:t>
            </a:r>
            <a:r>
              <a:rPr lang="ko-KR" altLang="en-US" dirty="0">
                <a:ea typeface="맑은 고딕"/>
              </a:rPr>
              <a:t> 설치가 필요하다.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BB3B5-FEEE-2C0C-8027-5FF06FDBFA3A}"/>
              </a:ext>
            </a:extLst>
          </p:cNvPr>
          <p:cNvSpPr txBox="1"/>
          <p:nvPr/>
        </p:nvSpPr>
        <p:spPr>
          <a:xfrm>
            <a:off x="496524" y="5668651"/>
            <a:ext cx="2942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ea typeface="맑은 고딕"/>
              </a:rPr>
              <a:t>인터넷에 '</a:t>
            </a:r>
            <a:r>
              <a:rPr lang="ko-KR" altLang="en-US" sz="1400" i="1" dirty="0" err="1">
                <a:ea typeface="맑은 고딕"/>
              </a:rPr>
              <a:t>jQuery</a:t>
            </a:r>
            <a:r>
              <a:rPr lang="ko-KR" altLang="en-US" sz="1400" i="1" dirty="0">
                <a:ea typeface="맑은 고딕"/>
              </a:rPr>
              <a:t> CDN' 을 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1F824E-5F5B-9F54-5EEC-D50099B463AA}"/>
              </a:ext>
            </a:extLst>
          </p:cNvPr>
          <p:cNvSpPr/>
          <p:nvPr/>
        </p:nvSpPr>
        <p:spPr>
          <a:xfrm>
            <a:off x="2933346" y="5373170"/>
            <a:ext cx="922475" cy="290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AF88F-2045-9A23-F84C-CB4B35D4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376" y="3379810"/>
            <a:ext cx="7878274" cy="2876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7E2B07-8000-D700-780D-464905E2E280}"/>
              </a:ext>
            </a:extLst>
          </p:cNvPr>
          <p:cNvSpPr/>
          <p:nvPr/>
        </p:nvSpPr>
        <p:spPr>
          <a:xfrm>
            <a:off x="4110273" y="4074059"/>
            <a:ext cx="6735778" cy="869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3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FE32A-4E50-1380-3F39-A03013945C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 </a:t>
            </a:r>
            <a:r>
              <a:rPr lang="ko-KR" altLang="en-US" b="1" dirty="0"/>
              <a:t>요청 방법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7B887-9861-14B7-3B48-FE3C6521C7D3}"/>
              </a:ext>
            </a:extLst>
          </p:cNvPr>
          <p:cNvSpPr txBox="1"/>
          <p:nvPr/>
        </p:nvSpPr>
        <p:spPr>
          <a:xfrm>
            <a:off x="570549" y="2837596"/>
            <a:ext cx="3840841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b="1">
                <a:latin typeface="Malgun Gothic"/>
                <a:ea typeface="Malgun Gothic"/>
              </a:rPr>
              <a:t>@</a:t>
            </a:r>
            <a:r>
              <a:rPr lang="en-US" altLang="ko-KR" sz="1600" b="1">
                <a:latin typeface="Malgun Gothic"/>
                <a:ea typeface="Malgun Gothic"/>
              </a:rPr>
              <a:t>RequestParam</a:t>
            </a:r>
            <a:br>
              <a:rPr lang="ko-KR" altLang="en-US" b="1" dirty="0">
                <a:latin typeface="Malgun Gothic"/>
                <a:ea typeface="Malgun Gothic"/>
              </a:rPr>
            </a:br>
            <a:r>
              <a:rPr lang="en-US" altLang="ko-KR" sz="1400">
                <a:latin typeface="Malgun Gothic"/>
                <a:ea typeface="Malgun Gothic"/>
              </a:rPr>
              <a:t>HTTP</a:t>
            </a:r>
            <a:r>
              <a:rPr lang="ko-KR" sz="1400">
                <a:latin typeface="Malgun Gothic"/>
                <a:ea typeface="Malgun Gothic"/>
              </a:rPr>
              <a:t> 요청 파라미터를 읽는다.</a:t>
            </a:r>
            <a:endParaRPr lang="ko-KR" sz="1400">
              <a:ea typeface="+mn-lt"/>
              <a:cs typeface="+mn-lt"/>
            </a:endParaRPr>
          </a:p>
          <a:p>
            <a:endParaRPr lang="ko-KR" altLang="en-US" sz="1400" dirty="0">
              <a:latin typeface="Malgun Gothic"/>
              <a:ea typeface="Malgun Gothic"/>
            </a:endParaRPr>
          </a:p>
          <a:p>
            <a:r>
              <a:rPr lang="ko-KR" sz="1600" b="1" dirty="0">
                <a:latin typeface="Malgun Gothic"/>
                <a:ea typeface="Malgun Gothic"/>
              </a:rPr>
              <a:t>@ModelAttribute</a:t>
            </a:r>
            <a:br>
              <a:rPr lang="ko-KR" sz="1600" b="1" dirty="0">
                <a:latin typeface="Malgun Gothic"/>
                <a:ea typeface="Malgun Gothic"/>
              </a:rPr>
            </a:br>
            <a:r>
              <a:rPr lang="ko-KR" sz="1400">
                <a:latin typeface="Malgun Gothic"/>
                <a:ea typeface="Malgun Gothic"/>
              </a:rPr>
              <a:t>HTTP 요청 파라미터를 읽어 모델로 매핑한다.</a:t>
            </a:r>
            <a:endParaRPr lang="ko-KR" sz="1400">
              <a:latin typeface="맑은 고딕" panose="020F0502020204030204"/>
              <a:ea typeface="맑은 고딕" panose="020F0502020204030204"/>
            </a:endParaRPr>
          </a:p>
          <a:p>
            <a:r>
              <a:rPr lang="ko-KR" sz="1400">
                <a:latin typeface="Malgun Gothic"/>
                <a:ea typeface="Malgun Gothic"/>
              </a:rPr>
              <a:t>(해당 모델 클래스에 Setter 구현 필수)</a:t>
            </a:r>
            <a:endParaRPr lang="ko-KR" sz="1400">
              <a:ea typeface="+mn-lt"/>
              <a:cs typeface="+mn-lt"/>
            </a:endParaRPr>
          </a:p>
          <a:p>
            <a:endParaRPr lang="ko-KR" altLang="en-US" sz="1400" dirty="0">
              <a:latin typeface="Malgun Gothic"/>
              <a:ea typeface="Malgun Gothic"/>
            </a:endParaRPr>
          </a:p>
          <a:p>
            <a:r>
              <a:rPr lang="ko-KR" sz="1600" b="1">
                <a:latin typeface="Malgun Gothic"/>
                <a:ea typeface="Malgun Gothic"/>
              </a:rPr>
              <a:t>@</a:t>
            </a:r>
            <a:r>
              <a:rPr lang="en-US" altLang="ko-KR" sz="1600" b="1">
                <a:latin typeface="Malgun Gothic"/>
                <a:ea typeface="+mn-lt"/>
              </a:rPr>
              <a:t>PathVariable</a:t>
            </a:r>
            <a:endParaRPr lang="ko-KR" altLang="en-US" sz="1400" dirty="0">
              <a:latin typeface="맑은 고딕" panose="020F0502020204030204"/>
              <a:ea typeface="맑은 고딕"/>
            </a:endParaRPr>
          </a:p>
          <a:p>
            <a:r>
              <a:rPr lang="en-US" altLang="ko-KR" sz="1400">
                <a:latin typeface="Malgun Gothic"/>
                <a:ea typeface="+mn-lt"/>
              </a:rPr>
              <a:t>URL</a:t>
            </a:r>
            <a:r>
              <a:rPr lang="ko-KR" sz="1400">
                <a:latin typeface="Malgun Gothic"/>
                <a:ea typeface="Malgun Gothic"/>
              </a:rPr>
              <a:t>로 부터 데이터</a:t>
            </a:r>
            <a:r>
              <a:rPr lang="en-US" altLang="ko-KR" sz="1400" dirty="0">
                <a:latin typeface="Malgun Gothic"/>
                <a:ea typeface="+mn-lt"/>
              </a:rPr>
              <a:t>(placeholder)</a:t>
            </a:r>
            <a:r>
              <a:rPr lang="ko-KR" sz="1400" dirty="0">
                <a:latin typeface="Malgun Gothic"/>
                <a:ea typeface="Malgun Gothic"/>
              </a:rPr>
              <a:t>를 얻는다</a:t>
            </a:r>
            <a:r>
              <a:rPr lang="en-US" altLang="ko-KR" sz="1400" dirty="0">
                <a:latin typeface="Malgun Gothic"/>
                <a:ea typeface="+mn-lt"/>
              </a:rPr>
              <a:t>.</a:t>
            </a:r>
            <a:endParaRPr lang="ko-KR" sz="14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E0B72-F1FE-7142-3692-D03DAEA34E74}"/>
              </a:ext>
            </a:extLst>
          </p:cNvPr>
          <p:cNvSpPr txBox="1"/>
          <p:nvPr/>
        </p:nvSpPr>
        <p:spPr>
          <a:xfrm>
            <a:off x="4589189" y="2837596"/>
            <a:ext cx="7033984" cy="1846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>
                <a:ea typeface="+mn-lt"/>
              </a:rPr>
              <a:t>@</a:t>
            </a:r>
            <a:r>
              <a:rPr lang="en-US" altLang="ko-KR" sz="1600" b="1">
                <a:latin typeface="Malgun Gothic"/>
                <a:ea typeface="Malgun Gothic"/>
              </a:rPr>
              <a:t>RequestBody</a:t>
            </a:r>
            <a:endParaRPr lang="ko-KR" sz="1400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sz="1400">
                <a:latin typeface="Malgun Gothic"/>
                <a:ea typeface="Malgun Gothic"/>
              </a:rPr>
              <a:t>HTTP 요청 </a:t>
            </a:r>
            <a:r>
              <a:rPr lang="en-US" altLang="ko-KR" sz="1400" dirty="0">
                <a:highlight>
                  <a:srgbClr val="C0C0C0"/>
                </a:highlight>
                <a:latin typeface="Malgun Gothic"/>
                <a:ea typeface="Malgun Gothic"/>
              </a:rPr>
              <a:t>Body</a:t>
            </a:r>
            <a:r>
              <a:rPr lang="ko-KR" altLang="en-US" sz="1400" dirty="0">
                <a:highlight>
                  <a:srgbClr val="C0C0C0"/>
                </a:highlight>
                <a:latin typeface="Malgun Gothic"/>
                <a:ea typeface="Malgun Gothic"/>
              </a:rPr>
              <a:t>에서 </a:t>
            </a:r>
            <a:r>
              <a:rPr lang="en-US" altLang="ko-KR" sz="1400" dirty="0">
                <a:highlight>
                  <a:srgbClr val="C0C0C0"/>
                </a:highlight>
                <a:latin typeface="Malgun Gothic"/>
                <a:ea typeface="Malgun Gothic"/>
              </a:rPr>
              <a:t>JSON</a:t>
            </a:r>
            <a:r>
              <a:rPr lang="ko-KR" altLang="en-US" sz="1400" dirty="0">
                <a:highlight>
                  <a:srgbClr val="C0C0C0"/>
                </a:highlight>
                <a:latin typeface="Malgun Gothic"/>
                <a:ea typeface="Malgun Gothic"/>
              </a:rPr>
              <a:t> 형태의 데이터</a:t>
            </a:r>
            <a:r>
              <a:rPr lang="ko-KR" altLang="en-US" sz="1400" dirty="0">
                <a:latin typeface="Malgun Gothic"/>
                <a:ea typeface="Malgun Gothic"/>
              </a:rPr>
              <a:t>를 </a:t>
            </a:r>
            <a:r>
              <a:rPr lang="ko-KR" sz="1400" dirty="0">
                <a:latin typeface="Malgun Gothic"/>
                <a:ea typeface="Malgun Gothic"/>
              </a:rPr>
              <a:t>읽어 모델로 매핑한다. </a:t>
            </a:r>
            <a:endParaRPr lang="ko-KR" altLang="en-US" sz="1400">
              <a:latin typeface="맑은 고딕" panose="020F0502020204030204"/>
              <a:ea typeface="맑은 고딕" panose="020F0502020204030204"/>
            </a:endParaRPr>
          </a:p>
          <a:p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&gt; @RequestBody</a:t>
            </a:r>
            <a:r>
              <a:rPr lang="ko-KR" altLang="en-US" sz="1400" dirty="0">
                <a:latin typeface="Malgun Gothic"/>
                <a:ea typeface="Malgun Gothic"/>
              </a:rPr>
              <a:t> 언제 사용하면 좋을까</a:t>
            </a:r>
            <a:r>
              <a:rPr lang="en-US" altLang="ko-KR" sz="1400" dirty="0">
                <a:latin typeface="Malgun Gothic"/>
                <a:ea typeface="Malgun Gothic"/>
              </a:rPr>
              <a:t>?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endParaRPr lang="ko-KR" altLang="en-US" sz="1400" dirty="0">
              <a:latin typeface="맑은 고딕" panose="020F0502020204030204"/>
              <a:ea typeface="맑은 고딕" panose="020F0502020204030204"/>
            </a:endParaRPr>
          </a:p>
          <a:p>
            <a:r>
              <a:rPr lang="en-US" altLang="ko-KR" sz="1400" i="1" dirty="0">
                <a:latin typeface="Malgun Gothic"/>
                <a:ea typeface="Malgun Gothic"/>
              </a:rPr>
              <a:t>REST</a:t>
            </a:r>
            <a:r>
              <a:rPr lang="ko-KR" altLang="en-US" sz="1400" i="1" dirty="0">
                <a:latin typeface="Malgun Gothic"/>
                <a:ea typeface="Malgun Gothic"/>
              </a:rPr>
              <a:t> </a:t>
            </a:r>
            <a:r>
              <a:rPr lang="en-US" altLang="ko-KR" sz="1400" i="1">
                <a:latin typeface="Malgun Gothic"/>
                <a:ea typeface="Malgun Gothic"/>
              </a:rPr>
              <a:t>API </a:t>
            </a:r>
            <a:r>
              <a:rPr lang="ko-KR" altLang="en-US" sz="1400">
                <a:latin typeface="Malgun Gothic"/>
                <a:ea typeface="Malgun Gothic"/>
              </a:rPr>
              <a:t>관점에서 </a:t>
            </a:r>
            <a:r>
              <a:rPr lang="en-US" altLang="ko-KR" sz="1400" dirty="0">
                <a:latin typeface="Malgun Gothic"/>
                <a:ea typeface="Malgun Gothic"/>
              </a:rPr>
              <a:t>HTTP</a:t>
            </a:r>
            <a:r>
              <a:rPr lang="ko-KR" altLang="en-US" sz="1400" dirty="0">
                <a:latin typeface="Malgun Gothic"/>
                <a:ea typeface="Malgun Gothic"/>
              </a:rPr>
              <a:t> 요청 </a:t>
            </a:r>
            <a:r>
              <a:rPr lang="en-US" altLang="ko-KR" sz="1400" dirty="0">
                <a:latin typeface="Malgun Gothic"/>
                <a:ea typeface="Malgun Gothic"/>
              </a:rPr>
              <a:t>Boby</a:t>
            </a:r>
            <a:r>
              <a:rPr lang="ko-KR" altLang="en-US" sz="1400" dirty="0">
                <a:latin typeface="Malgun Gothic"/>
                <a:ea typeface="Malgun Gothic"/>
              </a:rPr>
              <a:t>에 데이터를 담아 전달하는 </a:t>
            </a:r>
            <a:r>
              <a:rPr lang="en-US" altLang="ko-KR" sz="1400" i="1" dirty="0">
                <a:highlight>
                  <a:srgbClr val="C0C0C0"/>
                </a:highlight>
                <a:latin typeface="Malgun Gothic"/>
                <a:ea typeface="Malgun Gothic"/>
              </a:rPr>
              <a:t>POST</a:t>
            </a:r>
            <a:r>
              <a:rPr lang="ko-KR" altLang="en-US" sz="1400" dirty="0">
                <a:latin typeface="Malgun Gothic"/>
                <a:ea typeface="Malgun Gothic"/>
              </a:rPr>
              <a:t>와 </a:t>
            </a:r>
            <a:r>
              <a:rPr lang="en-US" altLang="ko-KR" sz="1400" i="1" dirty="0">
                <a:highlight>
                  <a:srgbClr val="C0C0C0"/>
                </a:highlight>
                <a:latin typeface="Malgun Gothic"/>
                <a:ea typeface="Malgun Gothic"/>
              </a:rPr>
              <a:t>PUT</a:t>
            </a:r>
            <a:r>
              <a:rPr lang="ko-KR" altLang="en-US" sz="1400" dirty="0">
                <a:latin typeface="Malgun Gothic"/>
                <a:ea typeface="Malgun Gothic"/>
              </a:rPr>
              <a:t>의 경우에 서버로 보내야하는 복잡하고 많은 데이터를 </a:t>
            </a:r>
            <a:r>
              <a:rPr lang="en-US" altLang="ko-KR" sz="1400" dirty="0">
                <a:latin typeface="Malgun Gothic"/>
                <a:ea typeface="Malgun Gothic"/>
              </a:rPr>
              <a:t>JSON</a:t>
            </a:r>
            <a:r>
              <a:rPr lang="ko-KR" altLang="en-US" sz="1400">
                <a:latin typeface="Malgun Gothic"/>
                <a:ea typeface="Malgun Gothic"/>
              </a:rPr>
              <a:t> 형태로 담아 보내는데 유용하다</a:t>
            </a:r>
            <a:r>
              <a:rPr lang="en-US" altLang="ko-KR" sz="1400">
                <a:latin typeface="Malgun Gothic"/>
                <a:ea typeface="Malgun Gothic"/>
              </a:rPr>
              <a:t>.</a:t>
            </a:r>
            <a:endParaRPr lang="ko-KR" altLang="en-US" sz="1400">
              <a:ea typeface="+mn-lt"/>
              <a:cs typeface="+mn-lt"/>
            </a:endParaRPr>
          </a:p>
          <a:p>
            <a:r>
              <a:rPr lang="ko-KR" altLang="en-US" sz="1400">
                <a:latin typeface="Malgun Gothic"/>
                <a:ea typeface="Malgun Gothic"/>
              </a:rPr>
              <a:t>반면 단순한 검색 조건 수준의 데이터를 전달하는 </a:t>
            </a:r>
            <a:r>
              <a:rPr lang="en-US" altLang="ko-KR" sz="1400">
                <a:latin typeface="Malgun Gothic"/>
                <a:ea typeface="Malgun Gothic"/>
              </a:rPr>
              <a:t>GET</a:t>
            </a:r>
            <a:r>
              <a:rPr lang="ko-KR" altLang="en-US" sz="1400">
                <a:latin typeface="Malgun Gothic"/>
                <a:ea typeface="Malgun Gothic"/>
              </a:rPr>
              <a:t>과 </a:t>
            </a:r>
            <a:r>
              <a:rPr lang="en-US" altLang="ko-KR" sz="1400">
                <a:latin typeface="Malgun Gothic"/>
                <a:ea typeface="Malgun Gothic"/>
              </a:rPr>
              <a:t>DELETE</a:t>
            </a:r>
            <a:r>
              <a:rPr lang="ko-KR" altLang="en-US" sz="1400">
                <a:latin typeface="Malgun Gothic"/>
                <a:ea typeface="Malgun Gothic"/>
              </a:rPr>
              <a:t>의 경우 </a:t>
            </a:r>
            <a:r>
              <a:rPr lang="en-US" altLang="ko-KR" sz="1400">
                <a:latin typeface="Malgun Gothic"/>
                <a:ea typeface="Malgun Gothic"/>
              </a:rPr>
              <a:t>HTTP</a:t>
            </a:r>
            <a:r>
              <a:rPr lang="ko-KR" altLang="en-US" sz="1400">
                <a:latin typeface="Malgun Gothic"/>
                <a:ea typeface="Malgun Gothic"/>
              </a:rPr>
              <a:t> 요청 </a:t>
            </a:r>
            <a:r>
              <a:rPr lang="en-US" altLang="ko-KR" sz="1400">
                <a:latin typeface="Malgun Gothic"/>
                <a:ea typeface="Malgun Gothic"/>
              </a:rPr>
              <a:t>Header</a:t>
            </a:r>
            <a:r>
              <a:rPr lang="ko-KR" altLang="en-US" sz="1400">
                <a:latin typeface="Malgun Gothic"/>
                <a:ea typeface="Malgun Gothic"/>
              </a:rPr>
              <a:t>에 데이터를 담기 때문에 </a:t>
            </a:r>
            <a:r>
              <a:rPr lang="ko-KR" sz="1400">
                <a:latin typeface="Malgun Gothic"/>
                <a:ea typeface="Malgun Gothic"/>
              </a:rPr>
              <a:t>@</a:t>
            </a:r>
            <a:r>
              <a:rPr lang="en-US" altLang="ko-KR" sz="1400">
                <a:latin typeface="Malgun Gothic"/>
                <a:ea typeface="Malgun Gothic"/>
              </a:rPr>
              <a:t>RequestBody</a:t>
            </a:r>
            <a:r>
              <a:rPr lang="ko-KR" sz="1400">
                <a:latin typeface="Malgun Gothic"/>
                <a:ea typeface="Malgun Gothic"/>
              </a:rPr>
              <a:t>를 </a:t>
            </a:r>
            <a:r>
              <a:rPr lang="ko-KR" altLang="en-US" sz="1400">
                <a:latin typeface="Malgun Gothic"/>
                <a:ea typeface="Malgun Gothic"/>
              </a:rPr>
              <a:t>사용할 수 없다</a:t>
            </a:r>
            <a:r>
              <a:rPr lang="en-US" altLang="ko-KR" sz="1400" dirty="0">
                <a:latin typeface="Malgun Gothic"/>
                <a:ea typeface="Malgun Gothic"/>
              </a:rPr>
              <a:t>.</a:t>
            </a:r>
            <a:endParaRPr lang="ko-KR" altLang="en-US" sz="1400" dirty="0">
              <a:ea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B7D96-4CAB-9AAC-57D3-E37D56C44F42}"/>
              </a:ext>
            </a:extLst>
          </p:cNvPr>
          <p:cNvSpPr txBox="1"/>
          <p:nvPr/>
        </p:nvSpPr>
        <p:spPr>
          <a:xfrm>
            <a:off x="1677260" y="1358951"/>
            <a:ext cx="797741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latin typeface="Malgun Gothic"/>
                <a:ea typeface="Malgun Gothic"/>
              </a:rPr>
              <a:t>GET,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DELETE</a:t>
            </a:r>
            <a:r>
              <a:rPr lang="ko-KR" altLang="en-US" sz="1400">
                <a:latin typeface="Malgun Gothic"/>
                <a:ea typeface="Malgun Gothic"/>
              </a:rPr>
              <a:t> 는 </a:t>
            </a:r>
            <a:r>
              <a:rPr lang="ko-KR" altLang="en-US" sz="1400" b="1">
                <a:latin typeface="Malgun Gothic"/>
                <a:ea typeface="Malgun Gothic"/>
              </a:rPr>
              <a:t>조회</a:t>
            </a:r>
            <a:r>
              <a:rPr lang="ko-KR" altLang="en-US" sz="1400">
                <a:latin typeface="Malgun Gothic"/>
                <a:ea typeface="Malgun Gothic"/>
              </a:rPr>
              <a:t> 목적이 강하기 때문에 </a:t>
            </a:r>
            <a:r>
              <a:rPr lang="ko-KR" altLang="en-US" sz="1400" i="1">
                <a:latin typeface="Malgun Gothic"/>
                <a:ea typeface="Malgun Gothic"/>
              </a:rPr>
              <a:t>검색 조건 수준의 단순한 데이터</a:t>
            </a:r>
            <a:r>
              <a:rPr lang="ko-KR" altLang="en-US" sz="1400">
                <a:latin typeface="Malgun Gothic"/>
                <a:ea typeface="Malgun Gothic"/>
              </a:rPr>
              <a:t>를 서버에 보낸다</a:t>
            </a:r>
            <a:r>
              <a:rPr lang="en-US" altLang="ko-KR" sz="1400">
                <a:latin typeface="Malgun Gothic"/>
                <a:ea typeface="Malgun Gothic"/>
              </a:rPr>
              <a:t>.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POST,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PUT</a:t>
            </a:r>
            <a:r>
              <a:rPr lang="ko-KR" altLang="en-US" sz="1400">
                <a:latin typeface="Malgun Gothic"/>
                <a:ea typeface="Malgun Gothic"/>
              </a:rPr>
              <a:t> 은 </a:t>
            </a:r>
            <a:r>
              <a:rPr lang="ko-KR" altLang="en-US" sz="1400" b="1">
                <a:latin typeface="Malgun Gothic"/>
                <a:ea typeface="Malgun Gothic"/>
              </a:rPr>
              <a:t>제출</a:t>
            </a:r>
            <a:r>
              <a:rPr lang="ko-KR" altLang="en-US" sz="1400">
                <a:latin typeface="Malgun Gothic"/>
                <a:ea typeface="Malgun Gothic"/>
              </a:rPr>
              <a:t> 목적이 강하기 때문에 </a:t>
            </a:r>
            <a:r>
              <a:rPr lang="ko-KR" altLang="en-US" sz="1400" i="1">
                <a:latin typeface="Malgun Gothic"/>
                <a:ea typeface="Malgun Gothic"/>
              </a:rPr>
              <a:t>복잡하고 많은 양의 데이터</a:t>
            </a:r>
            <a:r>
              <a:rPr lang="ko-KR" altLang="en-US" sz="1400">
                <a:latin typeface="Malgun Gothic"/>
                <a:ea typeface="Malgun Gothic"/>
              </a:rPr>
              <a:t>를 서버에 보낸다</a:t>
            </a:r>
            <a:r>
              <a:rPr lang="en-US" altLang="ko-KR" sz="1400">
                <a:latin typeface="Malgun Gothic"/>
                <a:ea typeface="Malgun Gothic"/>
              </a:rPr>
              <a:t>.</a:t>
            </a:r>
            <a:endParaRPr lang="ko-KR" altLang="en-US" sz="1400" dirty="0">
              <a:ea typeface="+mn-lt"/>
              <a:cs typeface="+mn-lt"/>
            </a:endParaRPr>
          </a:p>
          <a:p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HTTP</a:t>
            </a:r>
            <a:r>
              <a:rPr lang="ko-KR" altLang="en-US" sz="1400">
                <a:latin typeface="Malgun Gothic"/>
                <a:ea typeface="Malgun Gothic"/>
              </a:rPr>
              <a:t> 요청 데이터 위치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-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Header:</a:t>
            </a:r>
            <a:r>
              <a:rPr lang="ko-KR" altLang="en-US" sz="1400">
                <a:latin typeface="Malgun Gothic"/>
                <a:ea typeface="Malgun Gothic"/>
              </a:rPr>
              <a:t> 단순한 데이터</a:t>
            </a:r>
            <a:r>
              <a:rPr lang="en-US" altLang="ko-KR" sz="1400">
                <a:latin typeface="Malgun Gothic"/>
                <a:ea typeface="Malgun Gothic"/>
              </a:rPr>
              <a:t>,</a:t>
            </a:r>
            <a:r>
              <a:rPr lang="ko-KR" altLang="en-US" sz="1400">
                <a:latin typeface="Malgun Gothic"/>
                <a:ea typeface="Malgun Gothic"/>
              </a:rPr>
              <a:t> 데이터 노출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en-US" altLang="ko-KR" sz="1400">
                <a:latin typeface="Malgun Gothic"/>
                <a:ea typeface="Malgun Gothic"/>
              </a:rPr>
              <a:t>-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en-US" altLang="ko-KR" sz="1400">
                <a:latin typeface="Malgun Gothic"/>
                <a:ea typeface="Malgun Gothic"/>
              </a:rPr>
              <a:t>Body:</a:t>
            </a:r>
            <a:r>
              <a:rPr lang="ko-KR" altLang="en-US" sz="1400">
                <a:latin typeface="Malgun Gothic"/>
                <a:ea typeface="Malgun Gothic"/>
              </a:rPr>
              <a:t> 복잡하고 많은 양의 데이터</a:t>
            </a:r>
            <a:r>
              <a:rPr lang="en-US" altLang="ko-KR" sz="1400">
                <a:latin typeface="Malgun Gothic"/>
                <a:ea typeface="Malgun Gothic"/>
              </a:rPr>
              <a:t>,</a:t>
            </a:r>
            <a:r>
              <a:rPr lang="ko-KR" altLang="en-US" sz="1400">
                <a:latin typeface="Malgun Gothic"/>
                <a:ea typeface="Malgun Gothic"/>
              </a:rPr>
              <a:t> 데이터 노출 안됨</a:t>
            </a:r>
            <a:endParaRPr lang="en-US" sz="1400">
              <a:ea typeface="맑은 고딕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4CA13BC-1FE3-9474-0719-EEAA92E50E23}"/>
              </a:ext>
            </a:extLst>
          </p:cNvPr>
          <p:cNvSpPr txBox="1"/>
          <p:nvPr/>
        </p:nvSpPr>
        <p:spPr>
          <a:xfrm>
            <a:off x="4561976" y="4778881"/>
            <a:ext cx="5011058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latin typeface="Malgun Gothic"/>
                <a:ea typeface="Malgun Gothic"/>
                <a:cs typeface="+mn-lt"/>
              </a:rPr>
              <a:t>@Controller</a:t>
            </a:r>
            <a:endParaRPr lang="ko-KR" altLang="en-US" sz="1600" b="1">
              <a:ea typeface="+mn-lt"/>
              <a:cs typeface="+mn-lt"/>
            </a:endParaRPr>
          </a:p>
          <a:p>
            <a:r>
              <a:rPr lang="ko-KR" sz="1400" dirty="0">
                <a:ea typeface="+mn-lt"/>
                <a:cs typeface="+mn-lt"/>
              </a:rPr>
              <a:t>페이지 이동을 위한 </a:t>
            </a:r>
            <a:r>
              <a:rPr lang="ko-KR" altLang="en-US" sz="1400">
                <a:ea typeface="+mn-lt"/>
                <a:cs typeface="+mn-lt"/>
              </a:rPr>
              <a:t>컨트롤러</a:t>
            </a:r>
            <a:endParaRPr lang="ko-KR" sz="1400" dirty="0">
              <a:ea typeface="+mn-lt"/>
              <a:cs typeface="+mn-lt"/>
            </a:endParaRPr>
          </a:p>
          <a:p>
            <a:endParaRPr lang="ko-KR" altLang="en-US" sz="1400" dirty="0">
              <a:ea typeface="+mn-lt"/>
              <a:cs typeface="+mn-lt"/>
            </a:endParaRPr>
          </a:p>
          <a:p>
            <a:r>
              <a:rPr lang="ko-KR" sz="1600" b="1">
                <a:latin typeface="Malgun Gothic"/>
                <a:ea typeface="Malgun Gothic"/>
                <a:cs typeface="+mn-lt"/>
              </a:rPr>
              <a:t>@RestController</a:t>
            </a:r>
            <a:endParaRPr lang="ko-KR" sz="1400">
              <a:ea typeface="+mn-lt"/>
              <a:cs typeface="+mn-lt"/>
            </a:endParaRPr>
          </a:p>
          <a:p>
            <a:r>
              <a:rPr lang="ko-KR" sz="1400">
                <a:ea typeface="+mn-lt"/>
                <a:cs typeface="+mn-lt"/>
              </a:rPr>
              <a:t>REST API를 위한 컨트롤러</a:t>
            </a:r>
            <a:endParaRPr lang="ko-KR" altLang="en-US" sz="1400" dirty="0">
              <a:ea typeface="+mn-lt"/>
              <a:cs typeface="+mn-lt"/>
            </a:endParaRPr>
          </a:p>
          <a:p>
            <a:r>
              <a:rPr lang="ko-KR" sz="1400">
                <a:ea typeface="+mn-lt"/>
                <a:cs typeface="+mn-lt"/>
              </a:rPr>
              <a:t>(@RestController를 사용하지 않는 경우 @Controller를 사용과 함께 각 메소드마다 @ResponseBody를 붙여줘야함)</a:t>
            </a:r>
          </a:p>
        </p:txBody>
      </p:sp>
    </p:spTree>
    <p:extLst>
      <p:ext uri="{BB962C8B-B14F-4D97-AF65-F5344CB8AC3E}">
        <p14:creationId xmlns:p14="http://schemas.microsoft.com/office/powerpoint/2010/main" val="44357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E71C6FFC-55BB-2814-90E6-A931D9FA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43941"/>
              </p:ext>
            </p:extLst>
          </p:nvPr>
        </p:nvGraphicFramePr>
        <p:xfrm>
          <a:off x="1460499" y="2449285"/>
          <a:ext cx="4855953" cy="1984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97">
                  <a:extLst>
                    <a:ext uri="{9D8B030D-6E8A-4147-A177-3AD203B41FA5}">
                      <a16:colId xmlns:a16="http://schemas.microsoft.com/office/drawing/2014/main" val="3265271694"/>
                    </a:ext>
                  </a:extLst>
                </a:gridCol>
                <a:gridCol w="1853343">
                  <a:extLst>
                    <a:ext uri="{9D8B030D-6E8A-4147-A177-3AD203B41FA5}">
                      <a16:colId xmlns:a16="http://schemas.microsoft.com/office/drawing/2014/main" val="2566896917"/>
                    </a:ext>
                  </a:extLst>
                </a:gridCol>
                <a:gridCol w="2363213">
                  <a:extLst>
                    <a:ext uri="{9D8B030D-6E8A-4147-A177-3AD203B41FA5}">
                      <a16:colId xmlns:a16="http://schemas.microsoft.com/office/drawing/2014/main" val="3009976059"/>
                    </a:ext>
                  </a:extLst>
                </a:gridCol>
              </a:tblGrid>
              <a:tr h="353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GET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href, form, 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Query String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POST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form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Form 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9421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Request Payload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0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PUT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Request Payload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4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DELETE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Ajax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Form Data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011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6E8644-700A-4FD1-B028-11BA17971D4E}"/>
              </a:ext>
            </a:extLst>
          </p:cNvPr>
          <p:cNvSpPr txBox="1"/>
          <p:nvPr/>
        </p:nvSpPr>
        <p:spPr>
          <a:xfrm>
            <a:off x="1413328" y="2030185"/>
            <a:ext cx="5101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b="1">
                <a:latin typeface="Malgun Gothic"/>
                <a:ea typeface="Malgun Gothic"/>
              </a:rPr>
              <a:t>HTTP 요청 방법과 그에 따른 요청 데이터 형태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E26CE-FD14-787D-F1EB-3317CB582420}"/>
              </a:ext>
            </a:extLst>
          </p:cNvPr>
          <p:cNvSpPr txBox="1"/>
          <p:nvPr/>
        </p:nvSpPr>
        <p:spPr>
          <a:xfrm>
            <a:off x="3173183" y="4461327"/>
            <a:ext cx="328748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ko-KR" sz="1200" dirty="0">
                <a:latin typeface="Malgun Gothic"/>
                <a:ea typeface="Malgun Gothic"/>
              </a:rPr>
              <a:t>페이지 이동</a:t>
            </a:r>
            <a:r>
              <a:rPr lang="en-US" sz="1200" dirty="0">
                <a:latin typeface="Malgun Gothic"/>
                <a:ea typeface="+mn-lt"/>
              </a:rPr>
              <a:t>: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+mn-lt"/>
              </a:rPr>
              <a:t>href,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+mn-lt"/>
              </a:rPr>
              <a:t>form</a:t>
            </a:r>
            <a:r>
              <a:rPr lang="en-US" sz="1200" dirty="0">
                <a:latin typeface="Malgun Gothic"/>
                <a:ea typeface="맑은 고딕"/>
              </a:rPr>
              <a:t> </a:t>
            </a:r>
            <a:r>
              <a:rPr lang="en-US" altLang="ko-KR" sz="1200">
                <a:latin typeface="맑은 고딕"/>
                <a:ea typeface="맑은 고딕"/>
              </a:rPr>
              <a:t>| </a:t>
            </a:r>
            <a:r>
              <a:rPr lang="ko-KR" sz="1200">
                <a:latin typeface="Malgun Gothic"/>
                <a:ea typeface="Malgun Gothic"/>
              </a:rPr>
              <a:t>비동기 요청</a:t>
            </a:r>
            <a:r>
              <a:rPr lang="en-US" sz="1200" dirty="0">
                <a:latin typeface="Malgun Gothic"/>
                <a:ea typeface="+mn-lt"/>
              </a:rPr>
              <a:t>: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en-US" sz="1200">
                <a:latin typeface="Malgun Gothic"/>
                <a:ea typeface="+mn-lt"/>
              </a:rPr>
              <a:t>Ajax)</a:t>
            </a:r>
            <a:endParaRPr lang="ko-KR" sz="1200">
              <a:latin typeface="Malgun Gothic"/>
              <a:ea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AA5A7-B72E-01D1-454E-CC76D0A74BC7}"/>
              </a:ext>
            </a:extLst>
          </p:cNvPr>
          <p:cNvSpPr txBox="1"/>
          <p:nvPr/>
        </p:nvSpPr>
        <p:spPr>
          <a:xfrm>
            <a:off x="7046682" y="1286327"/>
            <a:ext cx="426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Malgun Gothic"/>
                <a:ea typeface="Malgun Gothic"/>
              </a:rPr>
              <a:t>확인방법</a:t>
            </a:r>
            <a:r>
              <a:rPr lang="en-US" sz="1200" dirty="0">
                <a:latin typeface="Malgun Gothic"/>
                <a:ea typeface="Malgun Gothic"/>
              </a:rPr>
              <a:t>:</a:t>
            </a:r>
            <a:r>
              <a:rPr lang="ko-KR" sz="1200" dirty="0">
                <a:latin typeface="Malgun Gothic"/>
                <a:ea typeface="Malgun Gothic"/>
              </a:rPr>
              <a:t> </a:t>
            </a:r>
            <a:r>
              <a:rPr lang="ko-KR" altLang="en-US" sz="1200">
                <a:latin typeface="Malgun Gothic"/>
                <a:ea typeface="Malgun Gothic"/>
              </a:rPr>
              <a:t>브라우저 &gt; 개발자 모</a:t>
            </a:r>
            <a:r>
              <a:rPr lang="ko-KR" altLang="en-US" sz="1200" dirty="0">
                <a:latin typeface="Malgun Gothic"/>
                <a:ea typeface="Malgun Gothic"/>
              </a:rPr>
              <a:t>드 </a:t>
            </a:r>
            <a:r>
              <a:rPr lang="en-US" sz="1200" dirty="0">
                <a:latin typeface="Malgun Gothic"/>
                <a:ea typeface="Malgun Gothic"/>
              </a:rPr>
              <a:t>&gt;</a:t>
            </a:r>
            <a:r>
              <a:rPr lang="ko-KR" altLang="en-US" sz="1200" dirty="0">
                <a:latin typeface="Malgun Gothic"/>
                <a:ea typeface="Malgun Gothic"/>
              </a:rPr>
              <a:t> </a:t>
            </a:r>
            <a:r>
              <a:rPr lang="en-US" sz="1200" dirty="0">
                <a:latin typeface="Malgun Gothic"/>
                <a:ea typeface="Malgun Gothic"/>
              </a:rPr>
              <a:t>Network</a:t>
            </a:r>
            <a:endParaRPr lang="ko-KR"/>
          </a:p>
        </p:txBody>
      </p:sp>
      <p:pic>
        <p:nvPicPr>
          <p:cNvPr id="6" name="그림 1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2D6F4EC3-7A58-108F-557C-B6ACFC0A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42" y="1583657"/>
            <a:ext cx="4167414" cy="43347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B827D6-0B5A-9A83-2C39-062324E0EE9F}"/>
              </a:ext>
            </a:extLst>
          </p:cNvPr>
          <p:cNvSpPr/>
          <p:nvPr/>
        </p:nvSpPr>
        <p:spPr>
          <a:xfrm>
            <a:off x="9146342" y="5031131"/>
            <a:ext cx="1974760" cy="54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5FD14-3A03-098B-63C8-8531047E943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 </a:t>
            </a:r>
            <a:r>
              <a:rPr lang="ko-KR" altLang="en-US" b="1" dirty="0"/>
              <a:t>요청 방법 정리</a:t>
            </a:r>
          </a:p>
        </p:txBody>
      </p:sp>
    </p:spTree>
    <p:extLst>
      <p:ext uri="{BB962C8B-B14F-4D97-AF65-F5344CB8AC3E}">
        <p14:creationId xmlns:p14="http://schemas.microsoft.com/office/powerpoint/2010/main" val="402918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6EB3332-D7FD-0295-5468-791AA4B3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13" y="890764"/>
            <a:ext cx="7097486" cy="5312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F41B3-3B59-21B3-67CD-B89766886995}"/>
              </a:ext>
            </a:extLst>
          </p:cNvPr>
          <p:cNvSpPr txBox="1"/>
          <p:nvPr/>
        </p:nvSpPr>
        <p:spPr>
          <a:xfrm>
            <a:off x="-1814" y="6584042"/>
            <a:ext cx="54464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>
                <a:ea typeface="+mn-lt"/>
                <a:cs typeface="+mn-lt"/>
              </a:rPr>
              <a:t>출처) https</a:t>
            </a:r>
            <a:r>
              <a:rPr lang="ko-KR" sz="1200" dirty="0">
                <a:ea typeface="+mn-lt"/>
                <a:cs typeface="+mn-lt"/>
              </a:rPr>
              <a:t>://devlog-wjdrbs96.tistory.com/182</a:t>
            </a:r>
            <a:endParaRPr lang="ko-KR" sz="12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C7B88-E089-C0EC-E01D-88D52E22125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310065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024A965-FE76-557F-269E-8A2B85CE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5" y="2979509"/>
            <a:ext cx="10608129" cy="1044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F96587-A766-152E-AD67-2A488CC201A6}"/>
              </a:ext>
            </a:extLst>
          </p:cNvPr>
          <p:cNvSpPr txBox="1"/>
          <p:nvPr/>
        </p:nvSpPr>
        <p:spPr>
          <a:xfrm>
            <a:off x="732972" y="24656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* ResponseEntity 생성자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FAD92-ED32-7129-02B8-D08453B410F3}"/>
              </a:ext>
            </a:extLst>
          </p:cNvPr>
          <p:cNvSpPr txBox="1"/>
          <p:nvPr/>
        </p:nvSpPr>
        <p:spPr>
          <a:xfrm>
            <a:off x="7382328" y="3091541"/>
            <a:ext cx="1600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ea typeface="맑은 고딕"/>
              </a:rPr>
              <a:t>상태값은 필수!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0EBD4-AD08-1439-4A7E-BBFC9C08E17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344310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15ABE5C-0CAA-F35F-3933-0B3F0946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23" y="2385107"/>
            <a:ext cx="6144985" cy="2929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EBD7D6-7CC4-54EF-61FD-35DE5F559B3F}"/>
              </a:ext>
            </a:extLst>
          </p:cNvPr>
          <p:cNvSpPr txBox="1"/>
          <p:nvPr/>
        </p:nvSpPr>
        <p:spPr>
          <a:xfrm>
            <a:off x="4735395" y="5403804"/>
            <a:ext cx="3686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(데이터 요청을 성공했다고 가정했을 경우)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C4C66EC-2C43-914F-BD45-D196498C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37" y="2464390"/>
            <a:ext cx="4784270" cy="1682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1C10C60-30E7-C365-85FE-6873C2989813}"/>
              </a:ext>
            </a:extLst>
          </p:cNvPr>
          <p:cNvSpPr/>
          <p:nvPr/>
        </p:nvSpPr>
        <p:spPr>
          <a:xfrm>
            <a:off x="6925765" y="3569680"/>
            <a:ext cx="3562259" cy="372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71189-A6E4-78C3-B05E-038967CDA785}"/>
              </a:ext>
            </a:extLst>
          </p:cNvPr>
          <p:cNvSpPr txBox="1"/>
          <p:nvPr/>
        </p:nvSpPr>
        <p:spPr>
          <a:xfrm>
            <a:off x="6576894" y="4442231"/>
            <a:ext cx="3686627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STS에서 Ctrl 키를 누른 상태에서 해당 코드를 클리하면 </a:t>
            </a:r>
            <a:r>
              <a:rPr lang="ko-KR" altLang="en-US" sz="1400" i="1">
                <a:ea typeface="맑은 고딕"/>
              </a:rPr>
              <a:t>정의로 이동</a:t>
            </a:r>
            <a:r>
              <a:rPr lang="ko-KR" altLang="en-US" sz="1400">
                <a:ea typeface="맑은 고딕"/>
              </a:rPr>
              <a:t>된다.</a:t>
            </a:r>
          </a:p>
          <a:p>
            <a:r>
              <a:rPr lang="ko-KR" altLang="en-US" sz="1400">
                <a:ea typeface="맑은 고딕"/>
              </a:rPr>
              <a:t>상태값을 확인해보자.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08F8D-55C6-5901-4DB3-9BB9F11833DD}"/>
              </a:ext>
            </a:extLst>
          </p:cNvPr>
          <p:cNvSpPr txBox="1"/>
          <p:nvPr/>
        </p:nvSpPr>
        <p:spPr>
          <a:xfrm>
            <a:off x="5978179" y="1865944"/>
            <a:ext cx="486591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HttpStatus.class에서 다양한 HTTP 상태 코</a:t>
            </a:r>
            <a:r>
              <a:rPr lang="ko-KR" altLang="en-US" sz="1400">
                <a:ea typeface="맑은 고딕"/>
              </a:rPr>
              <a:t>드와 매칭된 값을 확인할 수 있다.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1E4FB-5F31-0414-E4B1-2F9E6DEE2BC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44554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6AC09B7-CCDD-5B53-D08D-E5C3E026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43" y="1711098"/>
            <a:ext cx="7033984" cy="39165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43BBD-EC56-7A6D-82AE-10B549DF9205}"/>
              </a:ext>
            </a:extLst>
          </p:cNvPr>
          <p:cNvSpPr txBox="1"/>
          <p:nvPr/>
        </p:nvSpPr>
        <p:spPr>
          <a:xfrm>
            <a:off x="2891971" y="5667828"/>
            <a:ext cx="64171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(Complete에서는 success나 error로 들어온 xhr과 status 값을 그대로 받는다.)</a:t>
            </a:r>
            <a:endParaRPr lang="ko-KR" sz="14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D3464-B198-9E29-97A7-378024D415C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192419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06F81E8-BB37-F82C-EFDD-2149627F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289313"/>
            <a:ext cx="9964056" cy="45515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52418A-2ADD-8040-0C68-02D373B18B5D}"/>
              </a:ext>
            </a:extLst>
          </p:cNvPr>
          <p:cNvSpPr/>
          <p:nvPr/>
        </p:nvSpPr>
        <p:spPr>
          <a:xfrm>
            <a:off x="2533271" y="1293703"/>
            <a:ext cx="2092688" cy="263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034E0-3762-D02D-0844-436F3919E6E4}"/>
              </a:ext>
            </a:extLst>
          </p:cNvPr>
          <p:cNvSpPr/>
          <p:nvPr/>
        </p:nvSpPr>
        <p:spPr>
          <a:xfrm>
            <a:off x="4701342" y="1293702"/>
            <a:ext cx="1357903" cy="263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03E80-5E8C-C2C3-7E1F-9F029780083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응답하기</a:t>
            </a:r>
          </a:p>
        </p:txBody>
      </p:sp>
    </p:spTree>
    <p:extLst>
      <p:ext uri="{BB962C8B-B14F-4D97-AF65-F5344CB8AC3E}">
        <p14:creationId xmlns:p14="http://schemas.microsoft.com/office/powerpoint/2010/main" val="34399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E90420-A264-D994-0A0E-0BF333A0AF1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endParaRPr lang="ko-KR" altLang="en-US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900BCE2-98A4-8F54-85A3-A2598718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703122"/>
            <a:ext cx="9134475" cy="283845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7DB0AD-38A7-A736-EB9D-A0B7DB3CB65A}"/>
              </a:ext>
            </a:extLst>
          </p:cNvPr>
          <p:cNvSpPr/>
          <p:nvPr/>
        </p:nvSpPr>
        <p:spPr>
          <a:xfrm>
            <a:off x="1528760" y="2707721"/>
            <a:ext cx="2363729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26DC7D-2D23-4E1C-3A83-A6723F5B00C8}"/>
              </a:ext>
            </a:extLst>
          </p:cNvPr>
          <p:cNvSpPr/>
          <p:nvPr/>
        </p:nvSpPr>
        <p:spPr>
          <a:xfrm>
            <a:off x="1528760" y="3157978"/>
            <a:ext cx="9134475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3E6332-50FB-9910-E93E-3C515C36B4FC}"/>
              </a:ext>
            </a:extLst>
          </p:cNvPr>
          <p:cNvSpPr/>
          <p:nvPr/>
        </p:nvSpPr>
        <p:spPr>
          <a:xfrm>
            <a:off x="1528760" y="3438332"/>
            <a:ext cx="925191" cy="22436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D994A0-6A80-26FD-B86E-114213CB09A9}"/>
              </a:ext>
            </a:extLst>
          </p:cNvPr>
          <p:cNvSpPr txBox="1"/>
          <p:nvPr/>
        </p:nvSpPr>
        <p:spPr>
          <a:xfrm>
            <a:off x="732188" y="5122846"/>
            <a:ext cx="1072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/>
              <a:t>즉</a:t>
            </a:r>
            <a:r>
              <a:rPr lang="en-US" altLang="ko-KR" b="1" i="1" dirty="0"/>
              <a:t>, REST</a:t>
            </a:r>
            <a:r>
              <a:rPr lang="ko-KR" altLang="en-US" b="1" i="1" dirty="0"/>
              <a:t>란 데이터 또는 리소스 같은 </a:t>
            </a:r>
            <a:r>
              <a:rPr lang="en-US" altLang="ko-KR" b="1" i="1" dirty="0"/>
              <a:t>‘</a:t>
            </a:r>
            <a:r>
              <a:rPr lang="ko-KR" altLang="en-US" b="1" i="1" dirty="0"/>
              <a:t>자원</a:t>
            </a:r>
            <a:r>
              <a:rPr lang="en-US" altLang="ko-KR" b="1" i="1" dirty="0"/>
              <a:t>’</a:t>
            </a:r>
            <a:r>
              <a:rPr lang="ko-KR" altLang="en-US" b="1" i="1" dirty="0"/>
              <a:t>을 정의하고 이에 주소를 부여하는 네트워크 아키텍처이다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66F9E7E-A5D9-10E2-1069-EAA4D821AA37}"/>
              </a:ext>
            </a:extLst>
          </p:cNvPr>
          <p:cNvSpPr/>
          <p:nvPr/>
        </p:nvSpPr>
        <p:spPr>
          <a:xfrm>
            <a:off x="1528760" y="4289212"/>
            <a:ext cx="4433501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8FD30-E8E1-ADF6-7C9F-307DC4036D7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의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E26E4-B588-2B6A-B811-8183C3644088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03B2E-29DC-7E0A-91B2-9A617A1E1BC0}"/>
              </a:ext>
            </a:extLst>
          </p:cNvPr>
          <p:cNvSpPr txBox="1"/>
          <p:nvPr/>
        </p:nvSpPr>
        <p:spPr>
          <a:xfrm>
            <a:off x="3844422" y="1685745"/>
            <a:ext cx="4503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자원</a:t>
            </a:r>
            <a:r>
              <a:rPr lang="en-US" altLang="ko-KR" b="1" dirty="0"/>
              <a:t>(Resource)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모든</a:t>
            </a:r>
            <a:r>
              <a:rPr lang="en-US" altLang="ko-KR" sz="1400" dirty="0"/>
              <a:t> </a:t>
            </a:r>
            <a:r>
              <a:rPr lang="ko-KR" altLang="en-US" sz="1400" dirty="0"/>
              <a:t>자원에 고유한 </a:t>
            </a:r>
            <a:r>
              <a:rPr lang="en-US" altLang="ko-KR" sz="1400" dirty="0"/>
              <a:t>ID</a:t>
            </a:r>
            <a:r>
              <a:rPr lang="ko-KR" altLang="en-US" sz="1400" dirty="0"/>
              <a:t>가 존재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이 </a:t>
            </a:r>
            <a:r>
              <a:rPr lang="en-US" altLang="ko-KR" sz="1400" dirty="0"/>
              <a:t>ID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URI</a:t>
            </a:r>
            <a:r>
              <a:rPr lang="ko-KR" altLang="en-US" sz="1400" b="1" dirty="0"/>
              <a:t>로 표현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행위</a:t>
            </a:r>
            <a:r>
              <a:rPr lang="en-US" altLang="ko-KR" b="1" dirty="0"/>
              <a:t>(Verb)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자원을 어떻게 할 것인가</a:t>
            </a:r>
            <a:r>
              <a:rPr lang="en-US" altLang="ko-KR" sz="1400" dirty="0"/>
              <a:t>(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HTTP</a:t>
            </a:r>
            <a:r>
              <a:rPr lang="ko-KR" altLang="en-US" sz="1400" b="1" dirty="0"/>
              <a:t> 메소드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표현</a:t>
            </a:r>
            <a:r>
              <a:rPr lang="en-US" altLang="ko-KR" b="1" dirty="0"/>
              <a:t>(Representation)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요청에 대한 응답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JSON, XML</a:t>
            </a:r>
            <a:r>
              <a:rPr lang="en-US" altLang="ko-KR" sz="1400" dirty="0"/>
              <a:t>, TEXT </a:t>
            </a:r>
            <a:r>
              <a:rPr lang="ko-KR" altLang="en-US" sz="1400" dirty="0"/>
              <a:t>등 여러 형태 가능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A599-6CD7-CCB1-D0F2-8E440E14AD71}"/>
              </a:ext>
            </a:extLst>
          </p:cNvPr>
          <p:cNvSpPr txBox="1"/>
          <p:nvPr/>
        </p:nvSpPr>
        <p:spPr>
          <a:xfrm>
            <a:off x="1597236" y="5573813"/>
            <a:ext cx="8997528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ea typeface="맑은 고딕"/>
              </a:rPr>
              <a:t>* REST</a:t>
            </a:r>
            <a:r>
              <a:rPr lang="ko-KR" altLang="en-US" sz="1400" dirty="0">
                <a:ea typeface="맑은 고딕"/>
              </a:rPr>
              <a:t>의 특징 중 하나는 </a:t>
            </a:r>
            <a:r>
              <a:rPr lang="en-US" altLang="ko-KR" sz="1400" dirty="0">
                <a:ea typeface="맑은 고딕"/>
              </a:rPr>
              <a:t>Server-Client </a:t>
            </a:r>
            <a:r>
              <a:rPr lang="ko-KR" altLang="en-US" sz="1400" dirty="0">
                <a:ea typeface="맑은 고딕"/>
              </a:rPr>
              <a:t>구조이다</a:t>
            </a:r>
            <a:r>
              <a:rPr lang="en-US" altLang="ko-KR" sz="1400" dirty="0">
                <a:ea typeface="맑은 고딕"/>
              </a:rPr>
              <a:t>. </a:t>
            </a:r>
            <a:r>
              <a:rPr lang="ko-KR" altLang="en-US" sz="1400" dirty="0">
                <a:ea typeface="맑은 고딕"/>
              </a:rPr>
              <a:t>즉</a:t>
            </a:r>
            <a:r>
              <a:rPr lang="en-US" altLang="ko-KR" sz="1400" dirty="0">
                <a:ea typeface="맑은 고딕"/>
              </a:rPr>
              <a:t>, Server</a:t>
            </a:r>
            <a:r>
              <a:rPr lang="ko-KR" altLang="en-US" sz="1400" dirty="0">
                <a:ea typeface="맑은 고딕"/>
              </a:rPr>
              <a:t>에서는 자원을 소유하고 </a:t>
            </a:r>
            <a:r>
              <a:rPr lang="en-US" altLang="ko-KR" sz="1400" dirty="0">
                <a:ea typeface="맑은 고딕"/>
              </a:rPr>
              <a:t>Client</a:t>
            </a:r>
            <a:r>
              <a:rPr lang="ko-KR" altLang="en-US" sz="1400" dirty="0">
                <a:ea typeface="맑은 고딕"/>
              </a:rPr>
              <a:t>는 자원을 요청한다</a:t>
            </a:r>
            <a:r>
              <a:rPr lang="en-US" altLang="ko-KR" sz="1400" dirty="0">
                <a:ea typeface="맑은 고딕"/>
              </a:rPr>
              <a:t>.</a:t>
            </a:r>
            <a:br>
              <a:rPr lang="en-US" altLang="ko-KR" sz="1400" dirty="0"/>
            </a:br>
            <a:r>
              <a:rPr lang="ko-KR" altLang="en-US" sz="1400" dirty="0">
                <a:ea typeface="맑은 고딕"/>
              </a:rPr>
              <a:t>이때 </a:t>
            </a:r>
            <a:r>
              <a:rPr lang="ko-KR" altLang="en-US" sz="1400" b="1" dirty="0">
                <a:ea typeface="맑은 고딕"/>
              </a:rPr>
              <a:t>요청의 표현이 </a:t>
            </a:r>
            <a:r>
              <a:rPr lang="en-US" altLang="ko-KR" sz="1400" b="1" i="1" dirty="0">
                <a:ea typeface="맑은 고딕"/>
              </a:rPr>
              <a:t>&lt;</a:t>
            </a:r>
            <a:r>
              <a:rPr lang="ko-KR" altLang="en-US" sz="1400" b="1" i="1" dirty="0">
                <a:ea typeface="맑은 고딕"/>
              </a:rPr>
              <a:t>동사</a:t>
            </a:r>
            <a:r>
              <a:rPr lang="en-US" altLang="ko-KR" sz="1400" b="1" i="1" dirty="0">
                <a:ea typeface="맑은 고딕"/>
              </a:rPr>
              <a:t>+</a:t>
            </a:r>
            <a:r>
              <a:rPr lang="ko-KR" altLang="en-US" sz="1400" b="1" i="1" dirty="0">
                <a:ea typeface="맑은 고딕"/>
              </a:rPr>
              <a:t>명사</a:t>
            </a:r>
            <a:r>
              <a:rPr lang="en-US" altLang="ko-KR" sz="1400" b="1" i="1" dirty="0">
                <a:ea typeface="맑은 고딕"/>
              </a:rPr>
              <a:t>&gt;</a:t>
            </a:r>
            <a:r>
              <a:rPr lang="ko-KR" altLang="en-US" sz="1400" b="1" dirty="0">
                <a:ea typeface="맑은 고딕"/>
              </a:rPr>
              <a:t> 구조로 구성되기 때문에 표현만으로 해당 요청의 의미를 파악할 수 있다</a:t>
            </a:r>
            <a:r>
              <a:rPr lang="en-US" altLang="ko-KR" sz="1400" b="1" dirty="0">
                <a:ea typeface="맑은 고딕"/>
              </a:rPr>
              <a:t>.</a:t>
            </a:r>
            <a:br>
              <a:rPr lang="en-US" altLang="ko-KR" sz="1400" b="1" dirty="0"/>
            </a:br>
            <a:r>
              <a:rPr lang="ko-KR" altLang="en-US" sz="1400" dirty="0">
                <a:ea typeface="맑은 고딕"/>
              </a:rPr>
              <a:t>예</a:t>
            </a:r>
            <a:r>
              <a:rPr lang="en-US" altLang="ko-KR" sz="1400" dirty="0">
                <a:ea typeface="맑은 고딕"/>
              </a:rPr>
              <a:t>) “</a:t>
            </a:r>
            <a:r>
              <a:rPr lang="ko-KR" altLang="en-US" sz="1400" i="1" dirty="0">
                <a:ea typeface="맑은 고딕"/>
              </a:rPr>
              <a:t>데이터 </a:t>
            </a:r>
            <a:r>
              <a:rPr lang="en-US" altLang="ko-KR" sz="1400" i="1" dirty="0">
                <a:ea typeface="맑은 고딕"/>
              </a:rPr>
              <a:t>A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ko-KR" altLang="en-US" sz="1400" i="1" dirty="0">
                <a:ea typeface="맑은 고딕"/>
              </a:rPr>
              <a:t>삭제</a:t>
            </a:r>
            <a:r>
              <a:rPr lang="en-US" altLang="ko-KR" sz="1400" dirty="0">
                <a:ea typeface="맑은 고딕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00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02BBD-675D-FD3B-2FE6-944D1DBC182A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89DFC-266A-FA3D-A1C0-2BA5EEFADB92}"/>
              </a:ext>
            </a:extLst>
          </p:cNvPr>
          <p:cNvSpPr txBox="1"/>
          <p:nvPr/>
        </p:nvSpPr>
        <p:spPr>
          <a:xfrm>
            <a:off x="3844422" y="1685745"/>
            <a:ext cx="4503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자원</a:t>
            </a:r>
            <a:r>
              <a:rPr lang="en-US" altLang="ko-KR" b="1" dirty="0"/>
              <a:t>(Resource)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모든</a:t>
            </a:r>
            <a:r>
              <a:rPr lang="en-US" altLang="ko-KR" sz="1400" dirty="0"/>
              <a:t> </a:t>
            </a:r>
            <a:r>
              <a:rPr lang="ko-KR" altLang="en-US" sz="1400" dirty="0"/>
              <a:t>자원에 고유한 </a:t>
            </a:r>
            <a:r>
              <a:rPr lang="en-US" altLang="ko-KR" sz="1400" dirty="0"/>
              <a:t>ID</a:t>
            </a:r>
            <a:r>
              <a:rPr lang="ko-KR" altLang="en-US" sz="1400" dirty="0"/>
              <a:t>가 존재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이 </a:t>
            </a:r>
            <a:r>
              <a:rPr lang="en-US" altLang="ko-KR" sz="1400" dirty="0"/>
              <a:t>ID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URI</a:t>
            </a:r>
            <a:r>
              <a:rPr lang="ko-KR" altLang="en-US" sz="1400" b="1" dirty="0"/>
              <a:t>로 표현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행위</a:t>
            </a:r>
            <a:r>
              <a:rPr lang="en-US" altLang="ko-KR" b="1" dirty="0"/>
              <a:t>(Verb)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자원을 어떻게 할 것인가</a:t>
            </a:r>
            <a:r>
              <a:rPr lang="en-US" altLang="ko-KR" sz="1400" dirty="0"/>
              <a:t>(</a:t>
            </a:r>
            <a:r>
              <a:rPr lang="ko-KR" altLang="en-US" sz="1400" dirty="0"/>
              <a:t>생성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HTTP</a:t>
            </a:r>
            <a:r>
              <a:rPr lang="ko-KR" altLang="en-US" sz="1400" b="1" dirty="0"/>
              <a:t> 메소드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b="1" dirty="0"/>
              <a:t>표현</a:t>
            </a:r>
            <a:r>
              <a:rPr lang="en-US" altLang="ko-KR" b="1" dirty="0"/>
              <a:t>(Representation)</a:t>
            </a:r>
            <a:br>
              <a:rPr lang="en-US" altLang="ko-KR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요청에 대한 응답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b="1" dirty="0"/>
              <a:t>JSON, XML</a:t>
            </a:r>
            <a:r>
              <a:rPr lang="en-US" altLang="ko-KR" sz="1400" dirty="0"/>
              <a:t>, TEXT </a:t>
            </a:r>
            <a:r>
              <a:rPr lang="ko-KR" altLang="en-US" sz="1400" dirty="0"/>
              <a:t>등 여러 형태 가능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32146-6958-305B-2067-D54609C61CF6}"/>
              </a:ext>
            </a:extLst>
          </p:cNvPr>
          <p:cNvSpPr txBox="1"/>
          <p:nvPr/>
        </p:nvSpPr>
        <p:spPr>
          <a:xfrm>
            <a:off x="1597236" y="5573813"/>
            <a:ext cx="8997528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dirty="0">
                <a:ea typeface="맑은 고딕"/>
              </a:rPr>
              <a:t>* REST</a:t>
            </a:r>
            <a:r>
              <a:rPr lang="ko-KR" altLang="en-US" sz="1400" dirty="0">
                <a:ea typeface="맑은 고딕"/>
              </a:rPr>
              <a:t>의 특징 중 하나는 </a:t>
            </a:r>
            <a:r>
              <a:rPr lang="en-US" altLang="ko-KR" sz="1400" dirty="0">
                <a:ea typeface="맑은 고딕"/>
              </a:rPr>
              <a:t>Server-Client </a:t>
            </a:r>
            <a:r>
              <a:rPr lang="ko-KR" altLang="en-US" sz="1400" dirty="0">
                <a:ea typeface="맑은 고딕"/>
              </a:rPr>
              <a:t>구조이다</a:t>
            </a:r>
            <a:r>
              <a:rPr lang="en-US" altLang="ko-KR" sz="1400" dirty="0">
                <a:ea typeface="맑은 고딕"/>
              </a:rPr>
              <a:t>. </a:t>
            </a:r>
            <a:r>
              <a:rPr lang="ko-KR" altLang="en-US" sz="1400" dirty="0">
                <a:ea typeface="맑은 고딕"/>
              </a:rPr>
              <a:t>즉</a:t>
            </a:r>
            <a:r>
              <a:rPr lang="en-US" altLang="ko-KR" sz="1400" dirty="0">
                <a:ea typeface="맑은 고딕"/>
              </a:rPr>
              <a:t>, Server</a:t>
            </a:r>
            <a:r>
              <a:rPr lang="ko-KR" altLang="en-US" sz="1400" dirty="0">
                <a:ea typeface="맑은 고딕"/>
              </a:rPr>
              <a:t>에서는 자원을 소유하고 </a:t>
            </a:r>
            <a:r>
              <a:rPr lang="en-US" altLang="ko-KR" sz="1400" dirty="0">
                <a:ea typeface="맑은 고딕"/>
              </a:rPr>
              <a:t>Client</a:t>
            </a:r>
            <a:r>
              <a:rPr lang="ko-KR" altLang="en-US" sz="1400" dirty="0">
                <a:ea typeface="맑은 고딕"/>
              </a:rPr>
              <a:t>는 자원을 요청한다</a:t>
            </a:r>
            <a:r>
              <a:rPr lang="en-US" altLang="ko-KR" sz="1400" dirty="0">
                <a:ea typeface="맑은 고딕"/>
              </a:rPr>
              <a:t>.</a:t>
            </a:r>
            <a:br>
              <a:rPr lang="en-US" altLang="ko-KR" sz="1400" dirty="0"/>
            </a:br>
            <a:r>
              <a:rPr lang="ko-KR" altLang="en-US" sz="1400" dirty="0">
                <a:ea typeface="맑은 고딕"/>
              </a:rPr>
              <a:t>이때 </a:t>
            </a:r>
            <a:r>
              <a:rPr lang="ko-KR" altLang="en-US" sz="1400" b="1" dirty="0">
                <a:ea typeface="맑은 고딕"/>
              </a:rPr>
              <a:t>요청의 표현이 </a:t>
            </a:r>
            <a:r>
              <a:rPr lang="en-US" altLang="ko-KR" sz="1400" b="1" i="1" dirty="0">
                <a:ea typeface="맑은 고딕"/>
              </a:rPr>
              <a:t>&lt;</a:t>
            </a:r>
            <a:r>
              <a:rPr lang="ko-KR" altLang="en-US" sz="1400" b="1" i="1" dirty="0">
                <a:ea typeface="맑은 고딕"/>
              </a:rPr>
              <a:t>동사</a:t>
            </a:r>
            <a:r>
              <a:rPr lang="en-US" altLang="ko-KR" sz="1400" b="1" i="1" dirty="0">
                <a:ea typeface="맑은 고딕"/>
              </a:rPr>
              <a:t>+</a:t>
            </a:r>
            <a:r>
              <a:rPr lang="ko-KR" altLang="en-US" sz="1400" b="1" i="1" dirty="0">
                <a:ea typeface="맑은 고딕"/>
              </a:rPr>
              <a:t>명사</a:t>
            </a:r>
            <a:r>
              <a:rPr lang="en-US" altLang="ko-KR" sz="1400" b="1" i="1" dirty="0">
                <a:ea typeface="맑은 고딕"/>
              </a:rPr>
              <a:t>&gt;</a:t>
            </a:r>
            <a:r>
              <a:rPr lang="ko-KR" altLang="en-US" sz="1400" b="1" dirty="0">
                <a:ea typeface="맑은 고딕"/>
              </a:rPr>
              <a:t> 구조로 구성되기 때문에 표현만으로 해당 요청의 의미를 파악할 수 있다</a:t>
            </a:r>
            <a:r>
              <a:rPr lang="en-US" altLang="ko-KR" sz="1400" b="1" dirty="0">
                <a:ea typeface="맑은 고딕"/>
              </a:rPr>
              <a:t>.</a:t>
            </a:r>
            <a:br>
              <a:rPr lang="en-US" altLang="ko-KR" sz="1400" b="1" dirty="0"/>
            </a:br>
            <a:r>
              <a:rPr lang="ko-KR" altLang="en-US" sz="1400" dirty="0">
                <a:ea typeface="맑은 고딕"/>
              </a:rPr>
              <a:t>예</a:t>
            </a:r>
            <a:r>
              <a:rPr lang="en-US" altLang="ko-KR" sz="1400" dirty="0">
                <a:ea typeface="맑은 고딕"/>
              </a:rPr>
              <a:t>) “</a:t>
            </a:r>
            <a:r>
              <a:rPr lang="ko-KR" altLang="en-US" sz="1400" i="1" dirty="0">
                <a:ea typeface="맑은 고딕"/>
              </a:rPr>
              <a:t>데이터 </a:t>
            </a:r>
            <a:r>
              <a:rPr lang="en-US" altLang="ko-KR" sz="1400" i="1" dirty="0">
                <a:ea typeface="맑은 고딕"/>
              </a:rPr>
              <a:t>A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ko-KR" altLang="en-US" sz="1400" i="1" dirty="0">
                <a:ea typeface="맑은 고딕"/>
              </a:rPr>
              <a:t>삭제</a:t>
            </a:r>
            <a:r>
              <a:rPr lang="en-US" altLang="ko-KR" sz="1400" dirty="0">
                <a:ea typeface="맑은 고딕"/>
              </a:rPr>
              <a:t>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AB98B4-FAA1-0428-2C66-A5749B03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1786"/>
            <a:ext cx="4962217" cy="545481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80C9B-A863-A0BB-F3F1-45BDCE4786D8}"/>
              </a:ext>
            </a:extLst>
          </p:cNvPr>
          <p:cNvSpPr txBox="1"/>
          <p:nvPr/>
        </p:nvSpPr>
        <p:spPr>
          <a:xfrm>
            <a:off x="6096000" y="792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참고자료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04025-C2B4-58EF-A9AD-63FD651715F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의 구성</a:t>
            </a:r>
          </a:p>
        </p:txBody>
      </p:sp>
    </p:spTree>
    <p:extLst>
      <p:ext uri="{BB962C8B-B14F-4D97-AF65-F5344CB8AC3E}">
        <p14:creationId xmlns:p14="http://schemas.microsoft.com/office/powerpoint/2010/main" val="259146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C68FA2-2D4F-BA27-512C-D0DC88FB31B1}"/>
              </a:ext>
            </a:extLst>
          </p:cNvPr>
          <p:cNvSpPr txBox="1"/>
          <p:nvPr/>
        </p:nvSpPr>
        <p:spPr>
          <a:xfrm>
            <a:off x="4618653" y="3797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96827-8482-4691-9BE4-F3D6BF1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01" y="2260788"/>
            <a:ext cx="9568797" cy="18138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A6B608-A4D4-31CC-7F45-94B2A01763B3}"/>
              </a:ext>
            </a:extLst>
          </p:cNvPr>
          <p:cNvSpPr/>
          <p:nvPr/>
        </p:nvSpPr>
        <p:spPr>
          <a:xfrm>
            <a:off x="8625847" y="3369932"/>
            <a:ext cx="2145617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DCCF5F-F6D6-E6D3-A3E7-67F4AB8FD044}"/>
              </a:ext>
            </a:extLst>
          </p:cNvPr>
          <p:cNvSpPr/>
          <p:nvPr/>
        </p:nvSpPr>
        <p:spPr>
          <a:xfrm>
            <a:off x="1278701" y="3603762"/>
            <a:ext cx="5625438" cy="25236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A088D-3047-2767-888F-BC386DA25B9B}"/>
              </a:ext>
            </a:extLst>
          </p:cNvPr>
          <p:cNvSpPr txBox="1"/>
          <p:nvPr/>
        </p:nvSpPr>
        <p:spPr>
          <a:xfrm>
            <a:off x="1122522" y="4546770"/>
            <a:ext cx="98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REST API</a:t>
            </a:r>
            <a:r>
              <a:rPr lang="ko-KR" altLang="en-US" dirty="0"/>
              <a:t>란 </a:t>
            </a:r>
            <a:r>
              <a:rPr lang="ko-KR" altLang="en-US" i="1" dirty="0"/>
              <a:t>서버 자원을 다루는</a:t>
            </a:r>
            <a:r>
              <a:rPr lang="en-US" altLang="ko-KR" i="1" dirty="0"/>
              <a:t>(CRUD)</a:t>
            </a:r>
            <a:r>
              <a:rPr lang="en-US" altLang="ko-KR" dirty="0"/>
              <a:t> REST</a:t>
            </a:r>
            <a:r>
              <a:rPr lang="ko-KR" altLang="en-US" dirty="0"/>
              <a:t>의 특성을 사용할 수 있도록 하는 인터페이스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656A9-E85C-AEA7-A150-5882E1DD5D62}"/>
              </a:ext>
            </a:extLst>
          </p:cNvPr>
          <p:cNvSpPr txBox="1"/>
          <p:nvPr/>
        </p:nvSpPr>
        <p:spPr>
          <a:xfrm>
            <a:off x="1492816" y="5298973"/>
            <a:ext cx="920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구글</a:t>
            </a:r>
            <a:r>
              <a:rPr lang="en-US" altLang="ko-KR" sz="1400" dirty="0"/>
              <a:t>, </a:t>
            </a:r>
            <a:r>
              <a:rPr lang="ko-KR" altLang="en-US" sz="1400" dirty="0"/>
              <a:t>카카오</a:t>
            </a:r>
            <a:r>
              <a:rPr lang="en-US" altLang="ko-KR" sz="1400" dirty="0"/>
              <a:t>, </a:t>
            </a:r>
            <a:r>
              <a:rPr lang="ko-KR" altLang="en-US" sz="1400" dirty="0"/>
              <a:t>공공 데이터 등 많은 서비스들이 자신들의 서비스를 제공하기 위한 방법으로 </a:t>
            </a:r>
            <a:r>
              <a:rPr lang="en-US" altLang="ko-KR" sz="1400" dirty="0"/>
              <a:t>REST API</a:t>
            </a:r>
            <a:r>
              <a:rPr lang="ko-KR" altLang="en-US" sz="1400" dirty="0"/>
              <a:t>를 제공한다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BAB61-C92A-8725-B782-DC6A4B8509E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REST 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828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58EED5-BF45-2523-2AE0-7EA18CEB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8" y="1416563"/>
            <a:ext cx="10314353" cy="31651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BBC05A-3F7F-730E-A65E-A4E930495145}"/>
              </a:ext>
            </a:extLst>
          </p:cNvPr>
          <p:cNvSpPr/>
          <p:nvPr/>
        </p:nvSpPr>
        <p:spPr>
          <a:xfrm>
            <a:off x="1024701" y="2871070"/>
            <a:ext cx="7501130" cy="23282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DD252B-33FF-D000-390B-CBFC06CF272D}"/>
              </a:ext>
            </a:extLst>
          </p:cNvPr>
          <p:cNvSpPr/>
          <p:nvPr/>
        </p:nvSpPr>
        <p:spPr>
          <a:xfrm>
            <a:off x="1024701" y="3134839"/>
            <a:ext cx="2528592" cy="22305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85299-36FA-CEAB-66B7-5B112B62846D}"/>
              </a:ext>
            </a:extLst>
          </p:cNvPr>
          <p:cNvSpPr txBox="1"/>
          <p:nvPr/>
        </p:nvSpPr>
        <p:spPr>
          <a:xfrm>
            <a:off x="2676677" y="4810001"/>
            <a:ext cx="74302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비동기라는 것은 동시에 일어나지 않음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현재 진행과는 별개로 진행함을 의미한다</a:t>
            </a:r>
            <a:r>
              <a:rPr lang="en-US" altLang="ko-KR" sz="1400" i="1" dirty="0"/>
              <a:t>.</a:t>
            </a:r>
            <a:br>
              <a:rPr lang="en-US" altLang="ko-KR" sz="1400" i="1" dirty="0"/>
            </a:br>
            <a:endParaRPr lang="en-US" altLang="ko-KR" sz="1400" i="1" dirty="0"/>
          </a:p>
          <a:p>
            <a:r>
              <a:rPr lang="ko-KR" altLang="en-US" sz="1400" dirty="0"/>
              <a:t>즉 클라이언트가 서버에 어떠한 요청을 보낸 상황에서 </a:t>
            </a:r>
            <a:endParaRPr lang="en-US" altLang="ko-KR" sz="1400" dirty="0"/>
          </a:p>
          <a:p>
            <a:r>
              <a:rPr lang="ko-KR" altLang="en-US" sz="1400" b="1" dirty="0"/>
              <a:t>비동기적</a:t>
            </a:r>
            <a:r>
              <a:rPr lang="ko-KR" altLang="en-US" sz="1400" dirty="0"/>
              <a:t>이라는 것은 클라이언트가 </a:t>
            </a:r>
            <a:r>
              <a:rPr lang="ko-KR" altLang="en-US" sz="1400" i="1" dirty="0"/>
              <a:t>서버의 응답을 기다리지 않고 일을 진행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반대로 </a:t>
            </a:r>
            <a:r>
              <a:rPr lang="ko-KR" altLang="en-US" sz="1400" b="1" dirty="0"/>
              <a:t>동기적</a:t>
            </a:r>
            <a:r>
              <a:rPr lang="ko-KR" altLang="en-US" sz="1400" dirty="0"/>
              <a:t>이라면 서버의 응답이 올때까지 클라이언트는 자신의 일을 진행하지 않는다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60D17-7B59-5296-52F4-A41DEAA70D88}"/>
              </a:ext>
            </a:extLst>
          </p:cNvPr>
          <p:cNvSpPr txBox="1"/>
          <p:nvPr/>
        </p:nvSpPr>
        <p:spPr>
          <a:xfrm>
            <a:off x="2812748" y="6306786"/>
            <a:ext cx="641072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 err="1">
                <a:ea typeface="맑은 고딕"/>
              </a:rPr>
              <a:t>Ajax는</a:t>
            </a:r>
            <a:r>
              <a:rPr lang="ko-KR" altLang="en-US" sz="1400" dirty="0">
                <a:ea typeface="맑은 고딕"/>
              </a:rPr>
              <a:t> 클라이언트에서 서버에 요청 시 비동기적으로 처리하기 위해 사용된다.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4015B-B32A-7FC7-C45A-B5C6341A3D6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Ajax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07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1710A-FE06-1BD2-479A-544E888CD2A3}"/>
              </a:ext>
            </a:extLst>
          </p:cNvPr>
          <p:cNvSpPr txBox="1"/>
          <p:nvPr/>
        </p:nvSpPr>
        <p:spPr>
          <a:xfrm>
            <a:off x="4177717" y="914400"/>
            <a:ext cx="3356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jQuery</a:t>
            </a:r>
            <a:r>
              <a:rPr lang="ko-KR" altLang="en-US" sz="1400" i="1" dirty="0"/>
              <a:t>를 통해 </a:t>
            </a:r>
            <a:r>
              <a:rPr lang="en-US" altLang="ko-KR" sz="1400" i="1" dirty="0"/>
              <a:t>Ajax</a:t>
            </a:r>
            <a:r>
              <a:rPr lang="ko-KR" altLang="en-US" sz="1400" i="1" dirty="0"/>
              <a:t>를 사용할 수 있다</a:t>
            </a:r>
            <a:r>
              <a:rPr lang="en-US" altLang="ko-KR" sz="1400" i="1" dirty="0"/>
              <a:t>.</a:t>
            </a:r>
            <a:endParaRPr lang="ko-KR" altLang="en-US" sz="1400" i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8C50527-990F-6DC7-529D-914D8AEE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34" y="1719743"/>
            <a:ext cx="8701132" cy="3887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9C892B-68C9-2048-6242-A81BBD25986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Ajax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1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91EAF-528F-E7C7-CC98-622A120D36A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Ajax – </a:t>
            </a:r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C936A-F249-EB44-1E9A-4017C54FA800}"/>
              </a:ext>
            </a:extLst>
          </p:cNvPr>
          <p:cNvSpPr txBox="1"/>
          <p:nvPr/>
        </p:nvSpPr>
        <p:spPr>
          <a:xfrm>
            <a:off x="334978" y="1032095"/>
            <a:ext cx="99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pom.xml </a:t>
            </a:r>
            <a:r>
              <a:rPr lang="ko-KR" altLang="en-US" dirty="0"/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325CC9-9B31-6388-8552-20AAACEF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57" y="2065935"/>
            <a:ext cx="5299550" cy="35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F0F9E-56F4-9514-C97C-1B4C01FC6B2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Ajax – </a:t>
            </a:r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3F650-2364-AE27-76E4-7F429BD99147}"/>
              </a:ext>
            </a:extLst>
          </p:cNvPr>
          <p:cNvSpPr txBox="1"/>
          <p:nvPr/>
        </p:nvSpPr>
        <p:spPr>
          <a:xfrm>
            <a:off x="334978" y="1032095"/>
            <a:ext cx="993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dispatcher-servlet.xml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7C71A6-FD3F-1023-836A-1F53B0FA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9" y="2073245"/>
            <a:ext cx="8204849" cy="11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753</Words>
  <Application>Microsoft Office PowerPoint</Application>
  <PresentationFormat>와이드스크린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HY강B</vt:lpstr>
      <vt:lpstr>Malgun Gothic Semilight</vt:lpstr>
      <vt:lpstr>맑은 고딕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213</cp:revision>
  <dcterms:created xsi:type="dcterms:W3CDTF">2024-06-23T05:25:09Z</dcterms:created>
  <dcterms:modified xsi:type="dcterms:W3CDTF">2024-08-19T10:11:02Z</dcterms:modified>
</cp:coreProperties>
</file>