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페이지 요청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E90420-A264-D994-0A0E-0BF333A0AF1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 </a:t>
            </a:r>
            <a:r>
              <a:rPr lang="ko-KR" altLang="en-US" b="1" dirty="0"/>
              <a:t>요청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C17F0-DEF4-D9C7-24BB-3CDBDBC5878C}"/>
              </a:ext>
            </a:extLst>
          </p:cNvPr>
          <p:cNvSpPr txBox="1"/>
          <p:nvPr/>
        </p:nvSpPr>
        <p:spPr>
          <a:xfrm>
            <a:off x="1222218" y="964414"/>
            <a:ext cx="98727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a typeface="맑은 고딕"/>
              </a:rPr>
              <a:t>클라이언트는 페이지를 이동하거나 팝업 화면을 출력하기 위해 서버에 페이지를 요청한다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HTTP </a:t>
            </a:r>
            <a:r>
              <a:rPr lang="ko-KR" altLang="en-US" dirty="0"/>
              <a:t>통신을 사용하여 요청한다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HTTP</a:t>
            </a:r>
            <a:r>
              <a:rPr lang="ko-KR" altLang="en-US" dirty="0"/>
              <a:t> 요청 방식에는 크게 </a:t>
            </a:r>
            <a:r>
              <a:rPr lang="en-US" altLang="ko-KR" dirty="0"/>
              <a:t>GET, POST</a:t>
            </a:r>
            <a:r>
              <a:rPr lang="ko-KR" altLang="en-US" dirty="0"/>
              <a:t> 두 가지가 있다</a:t>
            </a:r>
            <a:r>
              <a:rPr lang="en-US" altLang="ko-KR" dirty="0"/>
              <a:t>.</a:t>
            </a:r>
            <a:endParaRPr 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F60311-E653-7FEC-FDFF-232F98883B10}"/>
              </a:ext>
            </a:extLst>
          </p:cNvPr>
          <p:cNvGrpSpPr/>
          <p:nvPr/>
        </p:nvGrpSpPr>
        <p:grpSpPr>
          <a:xfrm>
            <a:off x="615145" y="2033382"/>
            <a:ext cx="11506704" cy="4616789"/>
            <a:chOff x="615145" y="1887744"/>
            <a:chExt cx="11506704" cy="46167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1FEEA42-10A2-043D-545A-B1277E96E73E}"/>
                </a:ext>
              </a:extLst>
            </p:cNvPr>
            <p:cNvSpPr/>
            <p:nvPr/>
          </p:nvSpPr>
          <p:spPr>
            <a:xfrm>
              <a:off x="615145" y="1887744"/>
              <a:ext cx="11014745" cy="4616789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DF4F0DD-2945-F814-6ADA-D52605D4F39A}"/>
                </a:ext>
              </a:extLst>
            </p:cNvPr>
            <p:cNvSpPr/>
            <p:nvPr/>
          </p:nvSpPr>
          <p:spPr>
            <a:xfrm>
              <a:off x="2691705" y="3171790"/>
              <a:ext cx="1649855" cy="1697668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B86B9E7-75C5-86E9-32E9-EAFFE673D025}"/>
                </a:ext>
              </a:extLst>
            </p:cNvPr>
            <p:cNvGrpSpPr/>
            <p:nvPr/>
          </p:nvGrpSpPr>
          <p:grpSpPr>
            <a:xfrm>
              <a:off x="807650" y="2072314"/>
              <a:ext cx="11314199" cy="4309650"/>
              <a:chOff x="615145" y="878845"/>
              <a:chExt cx="11314199" cy="430965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7AE34D9-AF32-6577-1A5A-BDF8287EC434}"/>
                  </a:ext>
                </a:extLst>
              </p:cNvPr>
              <p:cNvSpPr/>
              <p:nvPr/>
            </p:nvSpPr>
            <p:spPr>
              <a:xfrm>
                <a:off x="3803650" y="1300745"/>
                <a:ext cx="6428597" cy="3448708"/>
              </a:xfrm>
              <a:prstGeom prst="roundRect">
                <a:avLst/>
              </a:prstGeom>
              <a:solidFill>
                <a:schemeClr val="accent2">
                  <a:lumMod val="75000"/>
                  <a:alpha val="1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DC0337DA-D511-9505-CB1E-26E77E3C70BE}"/>
                  </a:ext>
                </a:extLst>
              </p:cNvPr>
              <p:cNvSpPr/>
              <p:nvPr/>
            </p:nvSpPr>
            <p:spPr>
              <a:xfrm>
                <a:off x="4147362" y="1808341"/>
                <a:ext cx="1278751" cy="2767661"/>
              </a:xfrm>
              <a:prstGeom prst="roundRect">
                <a:avLst/>
              </a:prstGeom>
              <a:solidFill>
                <a:schemeClr val="accent6">
                  <a:lumMod val="75000"/>
                  <a:alpha val="1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005D71-1BA8-5E12-CA93-18C86B0CC71F}"/>
                  </a:ext>
                </a:extLst>
              </p:cNvPr>
              <p:cNvSpPr txBox="1"/>
              <p:nvPr/>
            </p:nvSpPr>
            <p:spPr>
              <a:xfrm>
                <a:off x="4056761" y="1463259"/>
                <a:ext cx="1459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Web</a:t>
                </a:r>
                <a:r>
                  <a:rPr lang="ko-KR" altLang="en-US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Server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BCC7E-0CB6-E759-1939-236260B98E32}"/>
                  </a:ext>
                </a:extLst>
              </p:cNvPr>
              <p:cNvSpPr txBox="1"/>
              <p:nvPr/>
            </p:nvSpPr>
            <p:spPr>
              <a:xfrm>
                <a:off x="5219841" y="878845"/>
                <a:ext cx="344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WAS, Web Application Server</a:t>
                </a: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DCF11F7-CA8F-CAE5-EC30-5543BCB75462}"/>
                  </a:ext>
                </a:extLst>
              </p:cNvPr>
              <p:cNvGrpSpPr/>
              <p:nvPr/>
            </p:nvGrpSpPr>
            <p:grpSpPr>
              <a:xfrm>
                <a:off x="2171924" y="2164584"/>
                <a:ext cx="2209576" cy="384135"/>
                <a:chOff x="3028335" y="2225540"/>
                <a:chExt cx="4948837" cy="427333"/>
              </a:xfrm>
            </p:grpSpPr>
            <p:cxnSp>
              <p:nvCxnSpPr>
                <p:cNvPr id="44" name="직선 화살표 연결선 43">
                  <a:extLst>
                    <a:ext uri="{FF2B5EF4-FFF2-40B4-BE49-F238E27FC236}">
                      <a16:creationId xmlns:a16="http://schemas.microsoft.com/office/drawing/2014/main" id="{5E5EB4B0-4D13-4A50-6A1D-85124903C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8335" y="2631196"/>
                  <a:ext cx="4948837" cy="216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469A929-7F9B-3AC0-A119-B7AAE4AA0556}"/>
                    </a:ext>
                  </a:extLst>
                </p:cNvPr>
                <p:cNvSpPr txBox="1"/>
                <p:nvPr/>
              </p:nvSpPr>
              <p:spPr>
                <a:xfrm>
                  <a:off x="4413664" y="2225540"/>
                  <a:ext cx="2478105" cy="41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0070C0"/>
                      </a:solidFill>
                      <a:latin typeface="맑은 고딕" panose="020B0503020000020004" pitchFamily="50" charset="-127"/>
                    </a:rPr>
                    <a:t>Request</a:t>
                  </a:r>
                  <a:endParaRPr lang="ko-KR" altLang="en-US" b="1" dirty="0">
                    <a:solidFill>
                      <a:srgbClr val="0070C0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DA5D5AA-6560-3AFE-356F-F7F32EB2B2DD}"/>
                  </a:ext>
                </a:extLst>
              </p:cNvPr>
              <p:cNvGrpSpPr/>
              <p:nvPr/>
            </p:nvGrpSpPr>
            <p:grpSpPr>
              <a:xfrm>
                <a:off x="615145" y="2134192"/>
                <a:ext cx="1707903" cy="1779975"/>
                <a:chOff x="10168432" y="2196299"/>
                <a:chExt cx="1707903" cy="1779975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94B028-188A-D406-9117-4767B8A458DF}"/>
                    </a:ext>
                  </a:extLst>
                </p:cNvPr>
                <p:cNvSpPr txBox="1"/>
                <p:nvPr/>
              </p:nvSpPr>
              <p:spPr>
                <a:xfrm>
                  <a:off x="10168432" y="3329943"/>
                  <a:ext cx="17079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맑은 고딕" panose="020B0503020000020004" pitchFamily="50" charset="-127"/>
                    </a:rPr>
                    <a:t>Client</a:t>
                  </a:r>
                  <a:br>
                    <a:rPr lang="en-US" altLang="ko-KR" dirty="0">
                      <a:latin typeface="맑은 고딕" panose="020B0503020000020004" pitchFamily="50" charset="-127"/>
                    </a:rPr>
                  </a:br>
                  <a:r>
                    <a:rPr lang="en-US" altLang="ko-KR" dirty="0">
                      <a:latin typeface="맑은 고딕" panose="020B0503020000020004" pitchFamily="50" charset="-127"/>
                    </a:rPr>
                    <a:t>(Web Browser)</a:t>
                  </a:r>
                </a:p>
              </p:txBody>
            </p:sp>
            <p:pic>
              <p:nvPicPr>
                <p:cNvPr id="43" name="그래픽 42" descr="인터넷 단색으로 채워진">
                  <a:extLst>
                    <a:ext uri="{FF2B5EF4-FFF2-40B4-BE49-F238E27FC236}">
                      <a16:creationId xmlns:a16="http://schemas.microsoft.com/office/drawing/2014/main" id="{B04096A3-D7EE-9D60-2F4F-6DCD3C41A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19558" y="2196299"/>
                  <a:ext cx="1405653" cy="1405653"/>
                </a:xfrm>
                <a:prstGeom prst="rect">
                  <a:avLst/>
                </a:prstGeom>
              </p:spPr>
            </p:pic>
          </p:grp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9035BE04-73D6-55AC-1249-14ADE6BF1F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8850" y="3137305"/>
                <a:ext cx="2123869" cy="78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263FB15-C796-5922-EB33-9861166183E0}"/>
                  </a:ext>
                </a:extLst>
              </p:cNvPr>
              <p:cNvGrpSpPr/>
              <p:nvPr/>
            </p:nvGrpSpPr>
            <p:grpSpPr>
              <a:xfrm>
                <a:off x="3756823" y="2851490"/>
                <a:ext cx="1946309" cy="887092"/>
                <a:chOff x="9251999" y="4071466"/>
                <a:chExt cx="1946309" cy="887092"/>
              </a:xfrm>
            </p:grpSpPr>
            <p:pic>
              <p:nvPicPr>
                <p:cNvPr id="40" name="그래픽 39" descr="문서 단색으로 채워진">
                  <a:extLst>
                    <a:ext uri="{FF2B5EF4-FFF2-40B4-BE49-F238E27FC236}">
                      <a16:creationId xmlns:a16="http://schemas.microsoft.com/office/drawing/2014/main" id="{6E88E80F-953F-A391-318E-804AD8EA6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0347" y="4071466"/>
                  <a:ext cx="486322" cy="486322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9F38600-42F2-6628-D1DC-0C8C51433E14}"/>
                    </a:ext>
                  </a:extLst>
                </p:cNvPr>
                <p:cNvSpPr txBox="1"/>
                <p:nvPr/>
              </p:nvSpPr>
              <p:spPr>
                <a:xfrm>
                  <a:off x="9251999" y="4589226"/>
                  <a:ext cx="19463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70C0"/>
                      </a:solidFill>
                      <a:latin typeface="맑은 고딕" panose="020B0503020000020004" pitchFamily="50" charset="-127"/>
                    </a:rPr>
                    <a:t>HTML+CSS+IMG</a:t>
                  </a:r>
                  <a:endParaRPr lang="ko-KR" altLang="en-US" dirty="0">
                    <a:solidFill>
                      <a:srgbClr val="0070C0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DD18A1-FDF7-F7E4-8E63-23D918B33760}"/>
                  </a:ext>
                </a:extLst>
              </p:cNvPr>
              <p:cNvSpPr txBox="1"/>
              <p:nvPr/>
            </p:nvSpPr>
            <p:spPr>
              <a:xfrm>
                <a:off x="2927414" y="2654848"/>
                <a:ext cx="684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HTTP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A9D64FC-F40D-DA04-6E92-22BF1DAAC2EF}"/>
                  </a:ext>
                </a:extLst>
              </p:cNvPr>
              <p:cNvGrpSpPr/>
              <p:nvPr/>
            </p:nvGrpSpPr>
            <p:grpSpPr>
              <a:xfrm>
                <a:off x="6477000" y="2164584"/>
                <a:ext cx="5452344" cy="2101166"/>
                <a:chOff x="2670429" y="3539301"/>
                <a:chExt cx="7273246" cy="2802886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76F735EF-A69F-E3AC-2D13-9F5A0D99B792}"/>
                    </a:ext>
                  </a:extLst>
                </p:cNvPr>
                <p:cNvGrpSpPr/>
                <p:nvPr/>
              </p:nvGrpSpPr>
              <p:grpSpPr>
                <a:xfrm>
                  <a:off x="2670429" y="4938884"/>
                  <a:ext cx="868643" cy="1403303"/>
                  <a:chOff x="7069517" y="3502855"/>
                  <a:chExt cx="539174" cy="871042"/>
                </a:xfrm>
              </p:grpSpPr>
              <p:pic>
                <p:nvPicPr>
                  <p:cNvPr id="38" name="그래픽 37" descr="용지 단색으로 채워진">
                    <a:extLst>
                      <a:ext uri="{FF2B5EF4-FFF2-40B4-BE49-F238E27FC236}">
                        <a16:creationId xmlns:a16="http://schemas.microsoft.com/office/drawing/2014/main" id="{08627042-C727-552D-5794-B119448B1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69517" y="3502855"/>
                    <a:ext cx="539174" cy="539174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EEDB19D-82EB-1834-8989-206D6EACCA78}"/>
                      </a:ext>
                    </a:extLst>
                  </p:cNvPr>
                  <p:cNvSpPr txBox="1"/>
                  <p:nvPr/>
                </p:nvSpPr>
                <p:spPr>
                  <a:xfrm>
                    <a:off x="7092606" y="3972714"/>
                    <a:ext cx="493001" cy="4011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JSP</a:t>
                    </a:r>
                  </a:p>
                  <a:p>
                    <a:pPr algn="ctr"/>
                    <a:r>
                      <a:rPr lang="en-US" altLang="ko-KR" dirty="0"/>
                      <a:t>(</a:t>
                    </a:r>
                    <a:r>
                      <a:rPr lang="en-US" altLang="ko-KR" b="1" dirty="0"/>
                      <a:t>V</a:t>
                    </a:r>
                    <a:r>
                      <a:rPr lang="en-US" altLang="ko-KR" dirty="0"/>
                      <a:t>iew)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6CD95454-4DD8-78D5-EFE2-DDE5CD88F5C3}"/>
                    </a:ext>
                  </a:extLst>
                </p:cNvPr>
                <p:cNvGrpSpPr/>
                <p:nvPr/>
              </p:nvGrpSpPr>
              <p:grpSpPr>
                <a:xfrm>
                  <a:off x="3312057" y="3539301"/>
                  <a:ext cx="2670152" cy="1396011"/>
                  <a:chOff x="8847618" y="3396968"/>
                  <a:chExt cx="1645859" cy="860489"/>
                </a:xfrm>
              </p:grpSpPr>
              <p:pic>
                <p:nvPicPr>
                  <p:cNvPr id="36" name="그래픽 35" descr="용지 단색으로 채워진">
                    <a:extLst>
                      <a:ext uri="{FF2B5EF4-FFF2-40B4-BE49-F238E27FC236}">
                        <a16:creationId xmlns:a16="http://schemas.microsoft.com/office/drawing/2014/main" id="{88E3E199-A27E-E029-CE83-E68DBD16EE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394" y="3396968"/>
                    <a:ext cx="539174" cy="539174"/>
                  </a:xfrm>
                  <a:prstGeom prst="rect">
                    <a:avLst/>
                  </a:prstGeom>
                </p:spPr>
              </p:pic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D00F1CC-DFEA-5184-CF84-AAF31E2D3F46}"/>
                      </a:ext>
                    </a:extLst>
                  </p:cNvPr>
                  <p:cNvSpPr txBox="1"/>
                  <p:nvPr/>
                </p:nvSpPr>
                <p:spPr>
                  <a:xfrm>
                    <a:off x="8847618" y="3859064"/>
                    <a:ext cx="1645859" cy="3983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Servlet</a:t>
                    </a:r>
                  </a:p>
                  <a:p>
                    <a:pPr algn="ctr"/>
                    <a:r>
                      <a:rPr lang="en-US" altLang="ko-KR" dirty="0"/>
                      <a:t>(</a:t>
                    </a:r>
                    <a:r>
                      <a:rPr lang="en-US" altLang="ko-KR" b="1" dirty="0"/>
                      <a:t>C</a:t>
                    </a:r>
                    <a:r>
                      <a:rPr lang="en-US" altLang="ko-KR" dirty="0"/>
                      <a:t>ontroller)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0CE4C226-ADB0-A6C5-9A21-27FB97937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93813" y="4503281"/>
                  <a:ext cx="739862" cy="5751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4359A245-1AB7-9A7B-8395-B1BD11B274CC}"/>
                    </a:ext>
                  </a:extLst>
                </p:cNvPr>
                <p:cNvGrpSpPr/>
                <p:nvPr/>
              </p:nvGrpSpPr>
              <p:grpSpPr>
                <a:xfrm>
                  <a:off x="4866635" y="4936360"/>
                  <a:ext cx="2670152" cy="1396011"/>
                  <a:chOff x="8847618" y="3396968"/>
                  <a:chExt cx="1645859" cy="860489"/>
                </a:xfrm>
              </p:grpSpPr>
              <p:pic>
                <p:nvPicPr>
                  <p:cNvPr id="34" name="그래픽 33" descr="용지 단색으로 채워진">
                    <a:extLst>
                      <a:ext uri="{FF2B5EF4-FFF2-40B4-BE49-F238E27FC236}">
                        <a16:creationId xmlns:a16="http://schemas.microsoft.com/office/drawing/2014/main" id="{450C8994-97F6-37C7-D2EE-1EA9288930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394" y="3396968"/>
                    <a:ext cx="539174" cy="539174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984D846-63F4-2CB0-C3F2-18919DD7DDAC}"/>
                      </a:ext>
                    </a:extLst>
                  </p:cNvPr>
                  <p:cNvSpPr txBox="1"/>
                  <p:nvPr/>
                </p:nvSpPr>
                <p:spPr>
                  <a:xfrm>
                    <a:off x="8847618" y="3859064"/>
                    <a:ext cx="1645859" cy="3983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Java Beans</a:t>
                    </a:r>
                  </a:p>
                  <a:p>
                    <a:pPr algn="ctr"/>
                    <a:r>
                      <a:rPr lang="en-US" altLang="ko-KR" dirty="0"/>
                      <a:t>(</a:t>
                    </a:r>
                    <a:r>
                      <a:rPr lang="en-US" altLang="ko-KR" b="1" dirty="0"/>
                      <a:t>M</a:t>
                    </a:r>
                    <a:r>
                      <a:rPr lang="en-US" altLang="ko-KR" dirty="0"/>
                      <a:t>odel)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D1132BEF-1023-73AE-F982-D007B4E3F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2104" y="4503281"/>
                  <a:ext cx="556165" cy="4324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DFC104F5-3C03-CEF3-EAAA-7505CFBC4CBE}"/>
                    </a:ext>
                  </a:extLst>
                </p:cNvPr>
                <p:cNvCxnSpPr>
                  <a:cxnSpLocks/>
                  <a:stCxn id="34" idx="1"/>
                </p:cNvCxnSpPr>
                <p:nvPr/>
              </p:nvCxnSpPr>
              <p:spPr>
                <a:xfrm flipH="1">
                  <a:off x="3539077" y="5373724"/>
                  <a:ext cx="2169192" cy="90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그래픽 30" descr="데이터베이스 단색으로 채워진">
                  <a:extLst>
                    <a:ext uri="{FF2B5EF4-FFF2-40B4-BE49-F238E27FC236}">
                      <a16:creationId xmlns:a16="http://schemas.microsoft.com/office/drawing/2014/main" id="{58E10132-9F70-1117-A073-1BA46E13BF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51400" y="4910069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F869EA5F-2621-B0FA-BFC1-7EC9C67052F9}"/>
                    </a:ext>
                  </a:extLst>
                </p:cNvPr>
                <p:cNvCxnSpPr>
                  <a:cxnSpLocks/>
                  <a:stCxn id="34" idx="3"/>
                  <a:endCxn id="31" idx="1"/>
                </p:cNvCxnSpPr>
                <p:nvPr/>
              </p:nvCxnSpPr>
              <p:spPr>
                <a:xfrm flipV="1">
                  <a:off x="6582995" y="5367269"/>
                  <a:ext cx="1568405" cy="64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DE3E81C-0800-3114-4F7C-338556DC6202}"/>
                    </a:ext>
                  </a:extLst>
                </p:cNvPr>
                <p:cNvSpPr txBox="1"/>
                <p:nvPr/>
              </p:nvSpPr>
              <p:spPr>
                <a:xfrm>
                  <a:off x="7273523" y="5766262"/>
                  <a:ext cx="2670152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DB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410BA5-DD17-9B98-DECE-0241D4D95FCC}"/>
                  </a:ext>
                </a:extLst>
              </p:cNvPr>
              <p:cNvSpPr txBox="1"/>
              <p:nvPr/>
            </p:nvSpPr>
            <p:spPr>
              <a:xfrm>
                <a:off x="2759833" y="3145109"/>
                <a:ext cx="1228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Response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1308507C-532A-7462-7CF3-F7715D83F69B}"/>
                  </a:ext>
                </a:extLst>
              </p:cNvPr>
              <p:cNvCxnSpPr>
                <a:cxnSpLocks/>
                <a:stCxn id="38" idx="1"/>
                <a:endCxn id="40" idx="3"/>
              </p:cNvCxnSpPr>
              <p:nvPr/>
            </p:nvCxnSpPr>
            <p:spPr>
              <a:xfrm flipH="1" flipV="1">
                <a:off x="4941493" y="3094651"/>
                <a:ext cx="1535507" cy="4447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C6CE83EC-124F-54E9-1D23-CF6B0933D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851" y="2496271"/>
                <a:ext cx="2209576" cy="8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094FD1C4-DE61-90FC-9295-25BCFD8FD955}"/>
                  </a:ext>
                </a:extLst>
              </p:cNvPr>
              <p:cNvSpPr/>
              <p:nvPr/>
            </p:nvSpPr>
            <p:spPr>
              <a:xfrm>
                <a:off x="6169009" y="1808341"/>
                <a:ext cx="3720017" cy="2767661"/>
              </a:xfrm>
              <a:prstGeom prst="roundRect">
                <a:avLst/>
              </a:prstGeom>
              <a:solidFill>
                <a:schemeClr val="accent5">
                  <a:lumMod val="75000"/>
                  <a:alpha val="1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F6057A-B1A0-86B5-32F7-F0BDE3B8C72F}"/>
                  </a:ext>
                </a:extLst>
              </p:cNvPr>
              <p:cNvSpPr txBox="1"/>
              <p:nvPr/>
            </p:nvSpPr>
            <p:spPr>
              <a:xfrm>
                <a:off x="6630788" y="1464315"/>
                <a:ext cx="2737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5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Web/Servlet Container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9F1122-42EE-E21C-2B33-7FD2F4746978}"/>
                  </a:ext>
                </a:extLst>
              </p:cNvPr>
              <p:cNvSpPr txBox="1"/>
              <p:nvPr/>
            </p:nvSpPr>
            <p:spPr>
              <a:xfrm>
                <a:off x="6262832" y="4819163"/>
                <a:ext cx="1510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Tomcat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Server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21A0D91-DE0A-8587-4B4B-41DE49672CA3}"/>
              </a:ext>
            </a:extLst>
          </p:cNvPr>
          <p:cNvSpPr txBox="1"/>
          <p:nvPr/>
        </p:nvSpPr>
        <p:spPr>
          <a:xfrm>
            <a:off x="2687012" y="3155820"/>
            <a:ext cx="188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GET/POST</a:t>
            </a:r>
            <a:endParaRPr lang="ko-KR" altLang="en-US" sz="2400" b="1" dirty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3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880EB-47A2-6D71-FFC7-C867B6B383D5}"/>
              </a:ext>
            </a:extLst>
          </p:cNvPr>
          <p:cNvSpPr txBox="1"/>
          <p:nvPr/>
        </p:nvSpPr>
        <p:spPr>
          <a:xfrm>
            <a:off x="170543" y="6538684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+mn-lt"/>
                <a:cs typeface="+mn-lt"/>
              </a:rPr>
              <a:t>출처</a:t>
            </a:r>
            <a:r>
              <a:rPr lang="en-US" altLang="en-US" sz="1200">
                <a:ea typeface="+mn-lt"/>
                <a:cs typeface="+mn-lt"/>
              </a:rPr>
              <a:t>:</a:t>
            </a:r>
            <a:r>
              <a:rPr lang="ko-KR" altLang="en-US" sz="1200" dirty="0">
                <a:ea typeface="+mn-lt"/>
                <a:cs typeface="+mn-lt"/>
              </a:rPr>
              <a:t> https://mangkyu.tistory.co</a:t>
            </a:r>
            <a:r>
              <a:rPr lang="ko-KR" sz="1200" dirty="0">
                <a:ea typeface="+mn-lt"/>
                <a:cs typeface="+mn-lt"/>
              </a:rPr>
              <a:t>m/17</a:t>
            </a:r>
            <a:endParaRPr lang="ko-KR" sz="1200">
              <a:ea typeface="맑은 고딕"/>
              <a:cs typeface="Calibri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2C876D7-E848-E10D-2B33-86350B77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24" y="1792963"/>
            <a:ext cx="8612414" cy="2615332"/>
          </a:xfrm>
          <a:prstGeom prst="rect">
            <a:avLst/>
          </a:prstGeom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39427276-A173-DF70-AAE0-60DEC9455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71520"/>
              </p:ext>
            </p:extLst>
          </p:nvPr>
        </p:nvGraphicFramePr>
        <p:xfrm>
          <a:off x="2098501" y="4408295"/>
          <a:ext cx="8455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200">
                  <a:extLst>
                    <a:ext uri="{9D8B030D-6E8A-4147-A177-3AD203B41FA5}">
                      <a16:colId xmlns:a16="http://schemas.microsoft.com/office/drawing/2014/main" val="7954694"/>
                    </a:ext>
                  </a:extLst>
                </a:gridCol>
                <a:gridCol w="2961314">
                  <a:extLst>
                    <a:ext uri="{9D8B030D-6E8A-4147-A177-3AD203B41FA5}">
                      <a16:colId xmlns:a16="http://schemas.microsoft.com/office/drawing/2014/main" val="4250257446"/>
                    </a:ext>
                  </a:extLst>
                </a:gridCol>
                <a:gridCol w="3087146">
                  <a:extLst>
                    <a:ext uri="{9D8B030D-6E8A-4147-A177-3AD203B41FA5}">
                      <a16:colId xmlns:a16="http://schemas.microsoft.com/office/drawing/2014/main" val="2468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i="0" dirty="0">
                          <a:ea typeface="맑은 고딕"/>
                          <a:cs typeface="Calibri"/>
                        </a:rPr>
                        <a:t>노출해도 되는 정보로 빠르게 </a:t>
                      </a:r>
                      <a:r>
                        <a:rPr lang="ko-KR" altLang="en-US" sz="1400" b="1" i="0" dirty="0">
                          <a:highlight>
                            <a:srgbClr val="C0C0C0"/>
                          </a:highlight>
                          <a:ea typeface="맑은 고딕"/>
                          <a:cs typeface="Calibri"/>
                        </a:rPr>
                        <a:t>조회</a:t>
                      </a:r>
                      <a:r>
                        <a:rPr lang="ko-KR" altLang="en-US" sz="1400" i="0" dirty="0">
                          <a:ea typeface="맑은 고딕"/>
                          <a:cs typeface="Calibri"/>
                        </a:rPr>
                        <a:t>하길 원하는 경우, </a:t>
                      </a:r>
                      <a:r>
                        <a:rPr lang="en-US" altLang="ko-KR" sz="1400" i="0" dirty="0">
                          <a:ea typeface="맑은 고딕"/>
                          <a:cs typeface="Calibri"/>
                        </a:rPr>
                        <a:t>URL</a:t>
                      </a:r>
                      <a:r>
                        <a:rPr lang="ko-KR" altLang="en-US" sz="1400" i="0" dirty="0">
                          <a:ea typeface="맑은 고딕"/>
                          <a:cs typeface="Calibri"/>
                        </a:rPr>
                        <a:t>을 통해 찾을 수 있도록 하고싶은 경우</a:t>
                      </a:r>
                      <a:endParaRPr lang="ko-KR" altLang="ko-KR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i="0" dirty="0">
                          <a:ea typeface="+mn-lt"/>
                          <a:cs typeface="+mn-lt"/>
                        </a:rPr>
                        <a:t>노출하면 안되는 정보를 서버에 </a:t>
                      </a:r>
                      <a:r>
                        <a:rPr lang="ko-KR" altLang="ko-KR" sz="1400" b="1" i="0" dirty="0">
                          <a:highlight>
                            <a:srgbClr val="C0C0C0"/>
                          </a:highlight>
                          <a:ea typeface="+mn-lt"/>
                          <a:cs typeface="+mn-lt"/>
                        </a:rPr>
                        <a:t>제출</a:t>
                      </a:r>
                      <a:r>
                        <a:rPr lang="ko-KR" altLang="ko-KR" sz="1400" i="0" dirty="0">
                          <a:ea typeface="+mn-lt"/>
                          <a:cs typeface="+mn-lt"/>
                        </a:rPr>
                        <a:t>하는</a:t>
                      </a:r>
                      <a:r>
                        <a:rPr lang="ko-KR" altLang="en-US" sz="1400" i="0" dirty="0">
                          <a:ea typeface="+mn-lt"/>
                          <a:cs typeface="+mn-lt"/>
                        </a:rPr>
                        <a:t> 경우</a:t>
                      </a:r>
                      <a:endParaRPr lang="ko-KR" altLang="en-US" sz="14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982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E0B36F-0E05-8DF2-E9FC-EEAC600D235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 </a:t>
            </a:r>
            <a:r>
              <a:rPr lang="ko-KR" altLang="en-US" b="1" dirty="0"/>
              <a:t>요청 방식</a:t>
            </a:r>
          </a:p>
        </p:txBody>
      </p:sp>
    </p:spTree>
    <p:extLst>
      <p:ext uri="{BB962C8B-B14F-4D97-AF65-F5344CB8AC3E}">
        <p14:creationId xmlns:p14="http://schemas.microsoft.com/office/powerpoint/2010/main" val="230042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A40DA-3A81-B230-732B-CB7B4B1FE10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A2B8C-B98E-979C-149B-5A2A39E749A7}"/>
              </a:ext>
            </a:extLst>
          </p:cNvPr>
          <p:cNvSpPr txBox="1"/>
          <p:nvPr/>
        </p:nvSpPr>
        <p:spPr>
          <a:xfrm>
            <a:off x="2635109" y="918858"/>
            <a:ext cx="7031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 학교정보를 출력한다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학교 이름을 클릭 시 학교 정보를 새로운 페이지에 출력해 준다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5DEC1-9B2A-2697-5B00-B22C2C643A08}"/>
              </a:ext>
            </a:extLst>
          </p:cNvPr>
          <p:cNvSpPr txBox="1"/>
          <p:nvPr/>
        </p:nvSpPr>
        <p:spPr>
          <a:xfrm>
            <a:off x="2630078" y="2455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준비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F8716B-1311-C560-9EDA-2DBFC421C455}"/>
              </a:ext>
            </a:extLst>
          </p:cNvPr>
          <p:cNvGrpSpPr/>
          <p:nvPr/>
        </p:nvGrpSpPr>
        <p:grpSpPr>
          <a:xfrm>
            <a:off x="2325223" y="2825293"/>
            <a:ext cx="8680957" cy="3581283"/>
            <a:chOff x="690470" y="878845"/>
            <a:chExt cx="11238875" cy="532634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9CD0181-5327-00AF-F23E-D48715E95151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2ACE721-D4B1-CFA2-6BCF-1A4303C13F5E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D76E62-6D98-1C5C-AF76-7A949C0F394A}"/>
                </a:ext>
              </a:extLst>
            </p:cNvPr>
            <p:cNvSpPr txBox="1"/>
            <p:nvPr/>
          </p:nvSpPr>
          <p:spPr>
            <a:xfrm>
              <a:off x="4056759" y="1463260"/>
              <a:ext cx="1343909" cy="41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sz="12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D24051-EE05-6756-EF95-6E275F5D8735}"/>
                </a:ext>
              </a:extLst>
            </p:cNvPr>
            <p:cNvSpPr txBox="1"/>
            <p:nvPr/>
          </p:nvSpPr>
          <p:spPr>
            <a:xfrm>
              <a:off x="5219840" y="878845"/>
              <a:ext cx="3448948" cy="4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4AAA28A-8C69-9552-D4EB-60748BDBF42B}"/>
                </a:ext>
              </a:extLst>
            </p:cNvPr>
            <p:cNvGrpSpPr/>
            <p:nvPr/>
          </p:nvGrpSpPr>
          <p:grpSpPr>
            <a:xfrm>
              <a:off x="2171924" y="2164582"/>
              <a:ext cx="2209576" cy="411973"/>
              <a:chOff x="3028335" y="2225540"/>
              <a:chExt cx="4948837" cy="458302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94A5EC46-A622-EFAE-FCC5-E51F398F2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134025D-DE29-FB52-2A25-46B642AB1D6E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4" cy="458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맑은 고딕" panose="020B0503020000020004" pitchFamily="50" charset="-127"/>
                  </a:rPr>
                  <a:t>Request</a:t>
                </a:r>
                <a:endParaRPr lang="ko-KR" altLang="en-US" sz="1200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43E21D9-76D2-4DC1-D376-56658DC047FF}"/>
                </a:ext>
              </a:extLst>
            </p:cNvPr>
            <p:cNvGrpSpPr/>
            <p:nvPr/>
          </p:nvGrpSpPr>
          <p:grpSpPr>
            <a:xfrm>
              <a:off x="690470" y="2134192"/>
              <a:ext cx="1557254" cy="1820266"/>
              <a:chOff x="10243757" y="2196299"/>
              <a:chExt cx="1557254" cy="182026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A687F7-D543-CB90-AC74-0F7EF9DFDF6A}"/>
                  </a:ext>
                </a:extLst>
              </p:cNvPr>
              <p:cNvSpPr txBox="1"/>
              <p:nvPr/>
            </p:nvSpPr>
            <p:spPr>
              <a:xfrm>
                <a:off x="10243757" y="3329944"/>
                <a:ext cx="1557254" cy="686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sz="1200" dirty="0">
                    <a:latin typeface="맑은 고딕" panose="020B0503020000020004" pitchFamily="50" charset="-127"/>
                  </a:rPr>
                </a:br>
                <a:r>
                  <a:rPr lang="en-US" altLang="ko-KR" sz="1200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59" name="그래픽 58" descr="인터넷 단색으로 채워진">
                <a:extLst>
                  <a:ext uri="{FF2B5EF4-FFF2-40B4-BE49-F238E27FC236}">
                    <a16:creationId xmlns:a16="http://schemas.microsoft.com/office/drawing/2014/main" id="{F65B2109-92C3-0C39-B13D-3081DECFB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9408F49-5757-DEB7-745A-D34D890C64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7594DEE-77B9-C146-598C-3382A7A43CE7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929734"/>
              <a:chOff x="9251999" y="4071466"/>
              <a:chExt cx="1946309" cy="929734"/>
            </a:xfrm>
          </p:grpSpPr>
          <p:pic>
            <p:nvPicPr>
              <p:cNvPr id="56" name="그래픽 55" descr="문서 단색으로 채워진">
                <a:extLst>
                  <a:ext uri="{FF2B5EF4-FFF2-40B4-BE49-F238E27FC236}">
                    <a16:creationId xmlns:a16="http://schemas.microsoft.com/office/drawing/2014/main" id="{B3B51A36-7A1E-D87D-DDB4-F593E49AB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AC1662-6DDF-2E89-F582-11F2E53CAE4F}"/>
                  </a:ext>
                </a:extLst>
              </p:cNvPr>
              <p:cNvSpPr txBox="1"/>
              <p:nvPr/>
            </p:nvSpPr>
            <p:spPr>
              <a:xfrm>
                <a:off x="9251999" y="4589227"/>
                <a:ext cx="1946309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sz="1200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7E8FED-A927-65DC-A3C7-BB73FEA08AD2}"/>
                </a:ext>
              </a:extLst>
            </p:cNvPr>
            <p:cNvSpPr txBox="1"/>
            <p:nvPr/>
          </p:nvSpPr>
          <p:spPr>
            <a:xfrm>
              <a:off x="2927412" y="2654847"/>
              <a:ext cx="665189" cy="41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HTTP</a:t>
              </a:r>
              <a:endParaRPr lang="ko-KR" altLang="en-US" sz="12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2D13E0F-4FE7-2260-91CE-3B76965BDC44}"/>
                </a:ext>
              </a:extLst>
            </p:cNvPr>
            <p:cNvGrpSpPr/>
            <p:nvPr/>
          </p:nvGrpSpPr>
          <p:grpSpPr>
            <a:xfrm>
              <a:off x="6419970" y="2164579"/>
              <a:ext cx="5509375" cy="2303271"/>
              <a:chOff x="2594351" y="3539296"/>
              <a:chExt cx="7349324" cy="3072489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DEBD2B45-C128-F0AD-021B-3AC54E123F96}"/>
                  </a:ext>
                </a:extLst>
              </p:cNvPr>
              <p:cNvGrpSpPr/>
              <p:nvPr/>
            </p:nvGrpSpPr>
            <p:grpSpPr>
              <a:xfrm>
                <a:off x="2594351" y="4938885"/>
                <a:ext cx="1020778" cy="1672900"/>
                <a:chOff x="7022301" y="3502855"/>
                <a:chExt cx="633606" cy="1038383"/>
              </a:xfrm>
            </p:grpSpPr>
            <p:pic>
              <p:nvPicPr>
                <p:cNvPr id="54" name="그래픽 53" descr="용지 단색으로 채워진">
                  <a:extLst>
                    <a:ext uri="{FF2B5EF4-FFF2-40B4-BE49-F238E27FC236}">
                      <a16:creationId xmlns:a16="http://schemas.microsoft.com/office/drawing/2014/main" id="{9E5B8406-65EA-98DB-E5A1-FA7DBCB243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15215F5-8B32-73DC-764F-B94E87986728}"/>
                    </a:ext>
                  </a:extLst>
                </p:cNvPr>
                <p:cNvSpPr txBox="1"/>
                <p:nvPr/>
              </p:nvSpPr>
              <p:spPr>
                <a:xfrm>
                  <a:off x="7022301" y="3972712"/>
                  <a:ext cx="633606" cy="568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JSP</a:t>
                  </a:r>
                </a:p>
                <a:p>
                  <a:pPr algn="ctr"/>
                  <a:r>
                    <a:rPr lang="en-US" altLang="ko-KR" sz="1200" dirty="0"/>
                    <a:t>(</a:t>
                  </a:r>
                  <a:r>
                    <a:rPr lang="en-US" altLang="ko-KR" sz="1200" b="1" dirty="0"/>
                    <a:t>V</a:t>
                  </a:r>
                  <a:r>
                    <a:rPr lang="en-US" altLang="ko-KR" sz="1200" dirty="0"/>
                    <a:t>iew)</a:t>
                  </a:r>
                  <a:endParaRPr lang="ko-KR" altLang="en-US" sz="1200" dirty="0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314F7B0-E9AF-290E-A2D1-E62FE60CD28D}"/>
                  </a:ext>
                </a:extLst>
              </p:cNvPr>
              <p:cNvGrpSpPr/>
              <p:nvPr/>
            </p:nvGrpSpPr>
            <p:grpSpPr>
              <a:xfrm>
                <a:off x="3312057" y="3539296"/>
                <a:ext cx="2670152" cy="1665608"/>
                <a:chOff x="8847618" y="3396968"/>
                <a:chExt cx="1645859" cy="1026667"/>
              </a:xfrm>
            </p:grpSpPr>
            <p:pic>
              <p:nvPicPr>
                <p:cNvPr id="52" name="그래픽 51" descr="용지 단색으로 채워진">
                  <a:extLst>
                    <a:ext uri="{FF2B5EF4-FFF2-40B4-BE49-F238E27FC236}">
                      <a16:creationId xmlns:a16="http://schemas.microsoft.com/office/drawing/2014/main" id="{C38BC7E4-4FA7-FF0A-D112-7E8C49DC3F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8FACED-93E0-D7F6-4FCD-841FFE2DDCE7}"/>
                    </a:ext>
                  </a:extLst>
                </p:cNvPr>
                <p:cNvSpPr txBox="1"/>
                <p:nvPr/>
              </p:nvSpPr>
              <p:spPr>
                <a:xfrm>
                  <a:off x="8847618" y="3859063"/>
                  <a:ext cx="1645859" cy="56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Servlet</a:t>
                  </a:r>
                </a:p>
                <a:p>
                  <a:pPr algn="ctr"/>
                  <a:r>
                    <a:rPr lang="en-US" altLang="ko-KR" sz="1200" dirty="0"/>
                    <a:t>(</a:t>
                  </a:r>
                  <a:r>
                    <a:rPr lang="en-US" altLang="ko-KR" sz="1200" b="1" dirty="0"/>
                    <a:t>C</a:t>
                  </a:r>
                  <a:r>
                    <a:rPr lang="en-US" altLang="ko-KR" sz="1200" dirty="0"/>
                    <a:t>ontroller)</a:t>
                  </a:r>
                  <a:endParaRPr lang="ko-KR" altLang="en-US" sz="1200" dirty="0"/>
                </a:p>
              </p:txBody>
            </p:sp>
          </p:grp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1F388469-1991-AF94-F2D6-D9BF14A34E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169E77D-85E3-10B9-CE2E-C6EB482E6487}"/>
                  </a:ext>
                </a:extLst>
              </p:cNvPr>
              <p:cNvGrpSpPr/>
              <p:nvPr/>
            </p:nvGrpSpPr>
            <p:grpSpPr>
              <a:xfrm>
                <a:off x="4866635" y="4936356"/>
                <a:ext cx="2670152" cy="1665610"/>
                <a:chOff x="8847618" y="3396968"/>
                <a:chExt cx="1645859" cy="1026668"/>
              </a:xfrm>
            </p:grpSpPr>
            <p:pic>
              <p:nvPicPr>
                <p:cNvPr id="50" name="그래픽 49" descr="용지 단색으로 채워진">
                  <a:extLst>
                    <a:ext uri="{FF2B5EF4-FFF2-40B4-BE49-F238E27FC236}">
                      <a16:creationId xmlns:a16="http://schemas.microsoft.com/office/drawing/2014/main" id="{B9232146-8F33-C57C-B5CF-065086380D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2578FD0-DA8B-0BD8-3E1E-666DD9244CAC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56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Java Beans</a:t>
                  </a:r>
                </a:p>
                <a:p>
                  <a:pPr algn="ctr"/>
                  <a:r>
                    <a:rPr lang="en-US" altLang="ko-KR" sz="1200" dirty="0"/>
                    <a:t>(</a:t>
                  </a:r>
                  <a:r>
                    <a:rPr lang="en-US" altLang="ko-KR" sz="1200" b="1" dirty="0"/>
                    <a:t>M</a:t>
                  </a:r>
                  <a:r>
                    <a:rPr lang="en-US" altLang="ko-KR" sz="1200" dirty="0"/>
                    <a:t>odel)</a:t>
                  </a:r>
                  <a:endParaRPr lang="ko-KR" altLang="en-US" sz="1200" dirty="0"/>
                </a:p>
              </p:txBody>
            </p:sp>
          </p:grp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9938A91B-3FD3-CEFE-905C-050C2A814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650996F-9187-9A7F-5B6A-BC4BCFDABFDE}"/>
                  </a:ext>
                </a:extLst>
              </p:cNvPr>
              <p:cNvCxnSpPr>
                <a:cxnSpLocks/>
                <a:stCxn id="50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그래픽 46" descr="데이터베이스 단색으로 채워진">
                <a:extLst>
                  <a:ext uri="{FF2B5EF4-FFF2-40B4-BE49-F238E27FC236}">
                    <a16:creationId xmlns:a16="http://schemas.microsoft.com/office/drawing/2014/main" id="{F2F4A777-588A-3E7C-B7D6-CBF76AE56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D3447C5A-EDC9-2BA1-391E-CC7DF7CAAA0A}"/>
                  </a:ext>
                </a:extLst>
              </p:cNvPr>
              <p:cNvCxnSpPr>
                <a:cxnSpLocks/>
                <a:stCxn id="50" idx="3"/>
                <a:endCxn id="47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553A01A-6BEA-CEC8-AE6C-0094A776449B}"/>
                  </a:ext>
                </a:extLst>
              </p:cNvPr>
              <p:cNvSpPr txBox="1"/>
              <p:nvPr/>
            </p:nvSpPr>
            <p:spPr>
              <a:xfrm>
                <a:off x="7273525" y="5766260"/>
                <a:ext cx="2670150" cy="549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DB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D2B1DD-F459-E423-96EB-894B39A29A86}"/>
                </a:ext>
              </a:extLst>
            </p:cNvPr>
            <p:cNvSpPr txBox="1"/>
            <p:nvPr/>
          </p:nvSpPr>
          <p:spPr>
            <a:xfrm>
              <a:off x="2759833" y="3145109"/>
              <a:ext cx="1228680" cy="4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anose="020B0503020000020004" pitchFamily="50" charset="-127"/>
                </a:rPr>
                <a:t>Response</a:t>
              </a:r>
              <a:endParaRPr lang="ko-KR" altLang="en-US" sz="12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80C43EF-BDB7-7FDB-C4A3-70ABD309AA51}"/>
                </a:ext>
              </a:extLst>
            </p:cNvPr>
            <p:cNvCxnSpPr>
              <a:cxnSpLocks/>
              <a:stCxn id="54" idx="1"/>
              <a:endCxn id="5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23B43B-C383-C8AE-FDC3-2E2CCCB0943A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D02BF23-C177-D4AD-BDD7-458F9DB3F8A5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DD27F-3E17-2FF8-C79A-D8F6FE401BE1}"/>
                </a:ext>
              </a:extLst>
            </p:cNvPr>
            <p:cNvSpPr txBox="1"/>
            <p:nvPr/>
          </p:nvSpPr>
          <p:spPr>
            <a:xfrm>
              <a:off x="6630788" y="1464314"/>
              <a:ext cx="2737858" cy="4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D6AFBB-F907-5864-0DB3-3A31AAAD46AB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4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Tomcat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Server</a:t>
              </a:r>
              <a:endParaRPr lang="ko-KR" altLang="en-US" sz="1200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CBC0C7-36E1-D312-B051-0D4EC3BD2450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4309DBB-5D45-BF67-A466-F90E12B46DC2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EA0BD01-8F31-60C4-8487-044D9567FFF8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FFFFD1BA-A16C-7CCD-4801-E8ED12D07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348EF9-9E26-5174-1E7B-10993938F5F9}"/>
                  </a:ext>
                </a:extLst>
              </p:cNvPr>
              <p:cNvSpPr txBox="1"/>
              <p:nvPr/>
            </p:nvSpPr>
            <p:spPr>
              <a:xfrm flipH="1">
                <a:off x="562475" y="1474195"/>
                <a:ext cx="1880620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Servlet(Controller)</a:t>
                </a:r>
                <a:endParaRPr lang="ko-KR" altLang="en-US" sz="12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BBA103-C078-A45A-A2DC-E86840797467}"/>
                  </a:ext>
                </a:extLst>
              </p:cNvPr>
              <p:cNvSpPr txBox="1"/>
              <p:nvPr/>
            </p:nvSpPr>
            <p:spPr>
              <a:xfrm>
                <a:off x="1909516" y="2865927"/>
                <a:ext cx="916726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Service</a:t>
                </a:r>
                <a:endParaRPr lang="ko-KR" altLang="en-US" sz="1200" dirty="0"/>
              </a:p>
            </p:txBody>
          </p:sp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8E3A7003-6629-1216-6B77-4C5A86F3C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87F000-D083-A3DA-03C0-FFB810B7468C}"/>
                  </a:ext>
                </a:extLst>
              </p:cNvPr>
              <p:cNvSpPr txBox="1"/>
              <p:nvPr/>
            </p:nvSpPr>
            <p:spPr>
              <a:xfrm>
                <a:off x="3598659" y="3916795"/>
                <a:ext cx="741934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DAO</a:t>
                </a:r>
                <a:endParaRPr lang="ko-KR" altLang="en-US" sz="1200" dirty="0"/>
              </a:p>
            </p:txBody>
          </p:sp>
          <p:pic>
            <p:nvPicPr>
              <p:cNvPr id="34" name="그래픽 33" descr="용지 단색으로 채워진">
                <a:extLst>
                  <a:ext uri="{FF2B5EF4-FFF2-40B4-BE49-F238E27FC236}">
                    <a16:creationId xmlns:a16="http://schemas.microsoft.com/office/drawing/2014/main" id="{FB502E20-2DE3-5615-9867-2015EAC36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81AD32-2B4A-3DCF-98BB-EC93EB57E611}"/>
                  </a:ext>
                </a:extLst>
              </p:cNvPr>
              <p:cNvSpPr txBox="1"/>
              <p:nvPr/>
            </p:nvSpPr>
            <p:spPr>
              <a:xfrm>
                <a:off x="4997592" y="4815748"/>
                <a:ext cx="992351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Mapper</a:t>
                </a:r>
                <a:endParaRPr lang="ko-KR" altLang="en-US" sz="1200" dirty="0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FB143F73-12AD-DBD8-D403-B4B002F7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014B8E12-FE32-9802-ABDE-DDC38C162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B7D01460-4AE4-B45B-967B-E719B409C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FE7AFF-F049-4A0B-57B8-81E86FF33210}"/>
                  </a:ext>
                </a:extLst>
              </p:cNvPr>
              <p:cNvSpPr txBox="1"/>
              <p:nvPr/>
            </p:nvSpPr>
            <p:spPr>
              <a:xfrm flipH="1">
                <a:off x="6477000" y="5511781"/>
                <a:ext cx="648050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DB</a:t>
                </a:r>
                <a:endParaRPr lang="ko-KR" altLang="en-US" sz="1200" dirty="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3999CF9F-5DE7-C6C0-A68E-6F282D827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FDF39-801B-80AA-1266-A2A7CC36A8E7}"/>
                </a:ext>
              </a:extLst>
            </p:cNvPr>
            <p:cNvSpPr txBox="1"/>
            <p:nvPr/>
          </p:nvSpPr>
          <p:spPr>
            <a:xfrm>
              <a:off x="3289904" y="1386894"/>
              <a:ext cx="2617420" cy="41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요청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응답을 처리하는 역할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1CDA66-B7E6-1874-FF20-3002FFE65788}"/>
                </a:ext>
              </a:extLst>
            </p:cNvPr>
            <p:cNvSpPr txBox="1"/>
            <p:nvPr/>
          </p:nvSpPr>
          <p:spPr>
            <a:xfrm>
              <a:off x="3606071" y="2176077"/>
              <a:ext cx="3577309" cy="68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DAO</a:t>
              </a:r>
              <a:r>
                <a:rPr lang="ko-KR" altLang="en-US" sz="1200" dirty="0"/>
                <a:t>로 부터 받은 데이터를 가공하거나</a:t>
              </a:r>
              <a:endParaRPr lang="en-US" altLang="ko-KR" sz="1200" dirty="0"/>
            </a:p>
            <a:p>
              <a:r>
                <a:rPr lang="ko-KR" altLang="en-US" sz="1200" dirty="0"/>
                <a:t>로직을 처리하는 역할</a:t>
              </a:r>
              <a:endParaRPr lang="en-US" altLang="ko-KR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09274C-5CD9-97E9-C648-05DD2E21EC6A}"/>
                </a:ext>
              </a:extLst>
            </p:cNvPr>
            <p:cNvSpPr txBox="1"/>
            <p:nvPr/>
          </p:nvSpPr>
          <p:spPr>
            <a:xfrm>
              <a:off x="5160268" y="3052776"/>
              <a:ext cx="2619881" cy="68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DB</a:t>
              </a:r>
              <a:r>
                <a:rPr lang="ko-KR" altLang="en-US" sz="1200" dirty="0"/>
                <a:t>에 접근하여 데이터를 </a:t>
              </a:r>
              <a:endParaRPr lang="en-US" altLang="ko-KR" sz="1200" dirty="0"/>
            </a:p>
            <a:p>
              <a:r>
                <a:rPr lang="ko-KR" altLang="en-US" sz="1200" dirty="0"/>
                <a:t>조회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조작하는 역할</a:t>
              </a:r>
              <a:endParaRPr lang="en-US" altLang="ko-KR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A8A173-3708-A54D-6FC0-88F2495DBB2A}"/>
                </a:ext>
              </a:extLst>
            </p:cNvPr>
            <p:cNvSpPr txBox="1"/>
            <p:nvPr/>
          </p:nvSpPr>
          <p:spPr>
            <a:xfrm>
              <a:off x="2809170" y="5049136"/>
              <a:ext cx="3690072" cy="68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실제 </a:t>
              </a:r>
              <a:r>
                <a:rPr lang="en-US" altLang="ko-KR" sz="1200" dirty="0"/>
                <a:t>DB</a:t>
              </a:r>
              <a:r>
                <a:rPr lang="ko-KR" altLang="en-US" sz="1200" dirty="0"/>
                <a:t>에서 어떻게 데이터를 조회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조작할지에 대한 코드</a:t>
              </a:r>
              <a:r>
                <a:rPr lang="en-US" altLang="ko-KR" sz="1200" dirty="0"/>
                <a:t>(SQL)</a:t>
              </a:r>
              <a:r>
                <a:rPr lang="ko-KR" altLang="en-US" sz="1200" dirty="0"/>
                <a:t>를 정의</a:t>
              </a:r>
              <a:endParaRPr lang="en-US" altLang="ko-KR" sz="1200" dirty="0"/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C75C65B-C61A-A589-567E-1DED19D74158}"/>
              </a:ext>
            </a:extLst>
          </p:cNvPr>
          <p:cNvSpPr/>
          <p:nvPr/>
        </p:nvSpPr>
        <p:spPr>
          <a:xfrm>
            <a:off x="3773259" y="3016071"/>
            <a:ext cx="3770910" cy="320973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51E7A-CFCC-4964-45CF-1F6C14126D8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D1AF1-0E2C-53AA-61D8-7B5D79200017}"/>
              </a:ext>
            </a:extLst>
          </p:cNvPr>
          <p:cNvSpPr txBox="1"/>
          <p:nvPr/>
        </p:nvSpPr>
        <p:spPr>
          <a:xfrm>
            <a:off x="2635109" y="918858"/>
            <a:ext cx="7031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 학생정보를 출력한다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학생 이름을 클릭 시 학생 정보를 새로운 페이지에 출력해 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57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250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195</cp:revision>
  <dcterms:created xsi:type="dcterms:W3CDTF">2024-06-23T05:25:09Z</dcterms:created>
  <dcterms:modified xsi:type="dcterms:W3CDTF">2024-08-18T15:21:53Z</dcterms:modified>
</cp:coreProperties>
</file>