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5" r:id="rId11"/>
    <p:sldId id="276" r:id="rId12"/>
    <p:sldId id="277" r:id="rId13"/>
    <p:sldId id="279" r:id="rId14"/>
    <p:sldId id="280" r:id="rId15"/>
    <p:sldId id="281" r:id="rId16"/>
    <p:sldId id="282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 정규화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BD246-150D-1F33-F8E0-FBFF67B58B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정규형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199AD-80C4-F6E6-D317-6FCEBA48EFF0}"/>
              </a:ext>
            </a:extLst>
          </p:cNvPr>
          <p:cNvSpPr txBox="1"/>
          <p:nvPr/>
        </p:nvSpPr>
        <p:spPr>
          <a:xfrm>
            <a:off x="129310" y="107632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정규형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릴레이션이 </a:t>
            </a:r>
            <a:r>
              <a:rPr lang="ko-KR" altLang="en-US" dirty="0" err="1"/>
              <a:t>정규화된</a:t>
            </a:r>
            <a:r>
              <a:rPr lang="ko-KR" altLang="en-US" dirty="0"/>
              <a:t> 정도는 정규형</a:t>
            </a:r>
            <a:r>
              <a:rPr lang="en-US" altLang="ko-KR" dirty="0"/>
              <a:t>(NF : Normal Form)</a:t>
            </a:r>
            <a:r>
              <a:rPr lang="ko-KR" altLang="en-US" dirty="0"/>
              <a:t>으로 표기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2C1497-1BC4-02C6-C1DC-38BC8ECDCEA0}"/>
              </a:ext>
            </a:extLst>
          </p:cNvPr>
          <p:cNvGrpSpPr/>
          <p:nvPr/>
        </p:nvGrpSpPr>
        <p:grpSpPr>
          <a:xfrm>
            <a:off x="1708612" y="2836915"/>
            <a:ext cx="7872153" cy="3210101"/>
            <a:chOff x="1346662" y="2979790"/>
            <a:chExt cx="7872153" cy="32101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9972DA-6F24-232E-5FD9-5F19B482FDA2}"/>
                </a:ext>
              </a:extLst>
            </p:cNvPr>
            <p:cNvSpPr/>
            <p:nvPr/>
          </p:nvSpPr>
          <p:spPr>
            <a:xfrm>
              <a:off x="1346662" y="4578604"/>
              <a:ext cx="1637607" cy="3241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AA1486-9805-F45A-2081-D2DAA9B4EAE8}"/>
                </a:ext>
              </a:extLst>
            </p:cNvPr>
            <p:cNvSpPr/>
            <p:nvPr/>
          </p:nvSpPr>
          <p:spPr>
            <a:xfrm>
              <a:off x="4192386" y="3701612"/>
              <a:ext cx="1637607" cy="3241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기본 </a:t>
              </a:r>
              <a:r>
                <a:rPr lang="ko-KR" altLang="en-US" dirty="0" err="1">
                  <a:solidFill>
                    <a:schemeClr val="bg1"/>
                  </a:solidFill>
                </a:rPr>
                <a:t>정규형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407B86-9D6F-7165-9134-09796EF3E9B4}"/>
                </a:ext>
              </a:extLst>
            </p:cNvPr>
            <p:cNvSpPr/>
            <p:nvPr/>
          </p:nvSpPr>
          <p:spPr>
            <a:xfrm>
              <a:off x="4192385" y="5585833"/>
              <a:ext cx="1637607" cy="3241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고급 </a:t>
              </a:r>
              <a:r>
                <a:rPr lang="ko-KR" altLang="en-US" dirty="0" err="1">
                  <a:solidFill>
                    <a:schemeClr val="bg1"/>
                  </a:solidFill>
                </a:rPr>
                <a:t>정규형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3423D87-F26E-C591-3A51-F13CFBE08675}"/>
                </a:ext>
              </a:extLst>
            </p:cNvPr>
            <p:cNvSpPr/>
            <p:nvPr/>
          </p:nvSpPr>
          <p:spPr>
            <a:xfrm>
              <a:off x="6996546" y="297979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ECF0DF-D4B5-7C19-D235-F61167EDD8F2}"/>
                </a:ext>
              </a:extLst>
            </p:cNvPr>
            <p:cNvSpPr/>
            <p:nvPr/>
          </p:nvSpPr>
          <p:spPr>
            <a:xfrm>
              <a:off x="6996546" y="342175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2C2DDA-C3BB-4298-778B-2C80BA6D2523}"/>
                </a:ext>
              </a:extLst>
            </p:cNvPr>
            <p:cNvSpPr/>
            <p:nvPr/>
          </p:nvSpPr>
          <p:spPr>
            <a:xfrm>
              <a:off x="6996546" y="386371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C01C88-F2DA-F426-504F-611EA4F7D246}"/>
                </a:ext>
              </a:extLst>
            </p:cNvPr>
            <p:cNvSpPr/>
            <p:nvPr/>
          </p:nvSpPr>
          <p:spPr>
            <a:xfrm>
              <a:off x="6996546" y="4305670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보이스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코드 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159DCE-413E-C1E8-B076-B24490C983C8}"/>
                </a:ext>
              </a:extLst>
            </p:cNvPr>
            <p:cNvSpPr/>
            <p:nvPr/>
          </p:nvSpPr>
          <p:spPr>
            <a:xfrm>
              <a:off x="6996546" y="5423735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145B09-43FB-EEFC-D065-56941CEC2DBD}"/>
                </a:ext>
              </a:extLst>
            </p:cNvPr>
            <p:cNvSpPr/>
            <p:nvPr/>
          </p:nvSpPr>
          <p:spPr>
            <a:xfrm>
              <a:off x="6996546" y="5865695"/>
              <a:ext cx="2222269" cy="324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ko-KR" altLang="en-US" dirty="0" err="1">
                  <a:solidFill>
                    <a:schemeClr val="tx1"/>
                  </a:solidFill>
                </a:rPr>
                <a:t>정규형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F1A2D21-31CB-C75F-E1FA-8BD9ECEB272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984269" y="3863710"/>
              <a:ext cx="1208117" cy="8769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A6422D6-C39B-FA8E-F6C5-5B7583C14F2A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984269" y="4740702"/>
              <a:ext cx="1208116" cy="1007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8539300-E9CA-65F6-2CF5-D3D3871C5BE4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5829993" y="3141888"/>
              <a:ext cx="1166553" cy="7218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EB965F-4634-0787-92FC-BF44A7C01F2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829993" y="3583848"/>
              <a:ext cx="1166553" cy="2798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0D152D6-A26F-4BB1-C8E3-72F4CA388F20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5829993" y="3863710"/>
              <a:ext cx="1166553" cy="162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949FEE2-0376-1415-C0DF-5817410C5441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5829993" y="3863710"/>
              <a:ext cx="1166553" cy="604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DD0FB15-9940-BBFE-1EF1-BA80ED202B85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 flipV="1">
              <a:off x="5829992" y="5585833"/>
              <a:ext cx="1166554" cy="162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1B2F30C-EC98-C2E0-719C-6C6655399F84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5829992" y="5747931"/>
              <a:ext cx="1166554" cy="2798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49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81192-3CBC-0087-EC42-18AA5478F3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DB9A1-5BEA-B047-E849-B443BC85A810}"/>
              </a:ext>
            </a:extLst>
          </p:cNvPr>
          <p:cNvSpPr txBox="1"/>
          <p:nvPr/>
        </p:nvSpPr>
        <p:spPr>
          <a:xfrm>
            <a:off x="129309" y="1038225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정규형 </a:t>
            </a:r>
            <a:r>
              <a:rPr lang="en-US" altLang="ko-KR" b="1" dirty="0"/>
              <a:t>(1NF: First Normal Form)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릴레이션에</a:t>
            </a:r>
            <a:r>
              <a:rPr lang="ko-KR" altLang="en-US" dirty="0"/>
              <a:t> 속한 모든 속성의 도메인이 원자</a:t>
            </a:r>
            <a:r>
              <a:rPr lang="en-US" altLang="ko-KR" dirty="0"/>
              <a:t>(atomic value) </a:t>
            </a:r>
            <a:r>
              <a:rPr lang="ko-KR" altLang="en-US" dirty="0"/>
              <a:t>값으로만 구성</a:t>
            </a:r>
            <a:endParaRPr lang="ko-KR" altLang="en-US" b="1" dirty="0"/>
          </a:p>
        </p:txBody>
      </p:sp>
      <p:sp>
        <p:nvSpPr>
          <p:cNvPr id="4" name="오른쪽 화살표 4">
            <a:extLst>
              <a:ext uri="{FF2B5EF4-FFF2-40B4-BE49-F238E27FC236}">
                <a16:creationId xmlns:a16="http://schemas.microsoft.com/office/drawing/2014/main" id="{A4FB0645-BF4B-33D9-0231-91F2D9436DBA}"/>
              </a:ext>
            </a:extLst>
          </p:cNvPr>
          <p:cNvSpPr/>
          <p:nvPr/>
        </p:nvSpPr>
        <p:spPr>
          <a:xfrm>
            <a:off x="5702333" y="3685646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54DAB-D37E-BDD6-AD02-F9ACBD44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3325387"/>
            <a:ext cx="4058216" cy="1952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3C2B58-A26E-A517-0E00-FF4B8920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91" y="2904299"/>
            <a:ext cx="434400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E478B-9E33-006A-5B81-F7A7BAAAC3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2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063A2-411B-8EDA-0570-47AF103C95FF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(2NF : Second Normal Form)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-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제</a:t>
            </a:r>
            <a:r>
              <a:rPr lang="en-US" altLang="ko-KR" sz="1800" dirty="0"/>
              <a:t>1</a:t>
            </a:r>
            <a:r>
              <a:rPr lang="ko-KR" altLang="en-US" sz="1800" dirty="0" err="1"/>
              <a:t>정규형에</a:t>
            </a:r>
            <a:r>
              <a:rPr lang="ko-KR" altLang="en-US" sz="1800" dirty="0"/>
              <a:t> 속하고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기본키가</a:t>
            </a:r>
            <a:r>
              <a:rPr lang="ko-KR" altLang="en-US" sz="1800" dirty="0"/>
              <a:t> 아닌 모든 속성이 </a:t>
            </a:r>
            <a:r>
              <a:rPr lang="ko-KR" altLang="en-US" sz="1800" dirty="0" err="1"/>
              <a:t>기본키에</a:t>
            </a:r>
            <a:r>
              <a:rPr lang="ko-KR" altLang="en-US" sz="1800" dirty="0"/>
              <a:t> 완전 함수 종속</a:t>
            </a:r>
            <a:endParaRPr lang="en-US" altLang="ko-KR" sz="1800" dirty="0"/>
          </a:p>
        </p:txBody>
      </p:sp>
      <p:sp>
        <p:nvSpPr>
          <p:cNvPr id="4" name="오른쪽 화살표 7">
            <a:extLst>
              <a:ext uri="{FF2B5EF4-FFF2-40B4-BE49-F238E27FC236}">
                <a16:creationId xmlns:a16="http://schemas.microsoft.com/office/drawing/2014/main" id="{E08A1C61-7425-FCEF-6382-6E9DEE8C8428}"/>
              </a:ext>
            </a:extLst>
          </p:cNvPr>
          <p:cNvSpPr/>
          <p:nvPr/>
        </p:nvSpPr>
        <p:spPr>
          <a:xfrm>
            <a:off x="4878322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A6D64D-822F-F139-7152-1415C8D2A50B}"/>
              </a:ext>
            </a:extLst>
          </p:cNvPr>
          <p:cNvSpPr/>
          <p:nvPr/>
        </p:nvSpPr>
        <p:spPr>
          <a:xfrm>
            <a:off x="5785658" y="2967644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712475-A65F-865E-B665-52F871884812}"/>
              </a:ext>
            </a:extLst>
          </p:cNvPr>
          <p:cNvSpPr/>
          <p:nvPr/>
        </p:nvSpPr>
        <p:spPr>
          <a:xfrm>
            <a:off x="6977697" y="600165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5401-FE07-7777-17D1-66E1B79B0774}"/>
              </a:ext>
            </a:extLst>
          </p:cNvPr>
          <p:cNvSpPr/>
          <p:nvPr/>
        </p:nvSpPr>
        <p:spPr>
          <a:xfrm>
            <a:off x="9509844" y="601251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이벤트참여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5D86F5-8219-4F84-32FC-FBCFCBD6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7" y="3267002"/>
            <a:ext cx="4344006" cy="3000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6397C3-E0D5-CDB3-F4A3-BC409349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21" y="3044241"/>
            <a:ext cx="2791215" cy="1943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D7E409-48A5-DF8C-BEAA-9E4AE1096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75" y="3044241"/>
            <a:ext cx="209579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D0228-BAF5-066D-4FD1-8188627332C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4020F-57F7-A9C3-387C-9670FDF92BEE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(3NF: Third Normal Form)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 err="1"/>
              <a:t>릴레이션이</a:t>
            </a:r>
            <a:r>
              <a:rPr lang="ko-KR" altLang="en-US" sz="1800" dirty="0"/>
              <a:t> 제</a:t>
            </a:r>
            <a:r>
              <a:rPr lang="en-US" altLang="ko-KR" sz="1800" dirty="0"/>
              <a:t>2</a:t>
            </a:r>
            <a:r>
              <a:rPr lang="ko-KR" altLang="en-US" sz="1800" dirty="0" err="1"/>
              <a:t>정규형에</a:t>
            </a:r>
            <a:r>
              <a:rPr lang="ko-KR" altLang="en-US" sz="1800" dirty="0"/>
              <a:t> 속하고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기본키가</a:t>
            </a:r>
            <a:r>
              <a:rPr lang="ko-KR" altLang="en-US" sz="1800" dirty="0"/>
              <a:t> 아닌 모든 속성이 </a:t>
            </a:r>
            <a:r>
              <a:rPr lang="ko-KR" altLang="en-US" sz="1800" dirty="0" err="1"/>
              <a:t>기본키에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이행적</a:t>
            </a:r>
            <a:r>
              <a:rPr lang="ko-KR" altLang="en-US" sz="1800" dirty="0"/>
              <a:t> 함수 종속이 되지 않는다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E9580-8347-7129-EC71-B57AE500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41" y="3747000"/>
            <a:ext cx="2095792" cy="1924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1156CA-2D36-8997-99D2-72A656B1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21" y="3747000"/>
            <a:ext cx="1409897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25EBBB-431A-7802-DBAA-567097BD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1" y="3727948"/>
            <a:ext cx="2791215" cy="1943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20ECCB-B06C-A2A1-896B-983C42C35EC0}"/>
              </a:ext>
            </a:extLst>
          </p:cNvPr>
          <p:cNvSpPr/>
          <p:nvPr/>
        </p:nvSpPr>
        <p:spPr>
          <a:xfrm>
            <a:off x="5461461" y="3059083"/>
            <a:ext cx="5810597" cy="3300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F1B-D34D-4CE5-6615-D8A65C98CB74}"/>
              </a:ext>
            </a:extLst>
          </p:cNvPr>
          <p:cNvSpPr/>
          <p:nvPr/>
        </p:nvSpPr>
        <p:spPr>
          <a:xfrm>
            <a:off x="6696967" y="574793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고객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65DBCF-B4D9-C588-B053-F2B07D8090AD}"/>
              </a:ext>
            </a:extLst>
          </p:cNvPr>
          <p:cNvSpPr/>
          <p:nvPr/>
        </p:nvSpPr>
        <p:spPr>
          <a:xfrm>
            <a:off x="9594299" y="57379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고객등급</a:t>
            </a:r>
            <a:endParaRPr lang="ko-KR" altLang="en-US" sz="1400" dirty="0"/>
          </a:p>
        </p:txBody>
      </p:sp>
      <p:sp>
        <p:nvSpPr>
          <p:cNvPr id="10" name="오른쪽 화살표 11">
            <a:extLst>
              <a:ext uri="{FF2B5EF4-FFF2-40B4-BE49-F238E27FC236}">
                <a16:creationId xmlns:a16="http://schemas.microsoft.com/office/drawing/2014/main" id="{E9407122-EE10-7529-9D75-305CC1F3BF48}"/>
              </a:ext>
            </a:extLst>
          </p:cNvPr>
          <p:cNvSpPr/>
          <p:nvPr/>
        </p:nvSpPr>
        <p:spPr>
          <a:xfrm>
            <a:off x="4394563" y="3918685"/>
            <a:ext cx="731915" cy="143810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9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A3D20-4E8E-D003-E4C5-F103B1561DB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BCNF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E6D3F-F62F-8E8C-4DC6-E6A2B769870A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보이스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코드 정규형 </a:t>
            </a:r>
            <a:r>
              <a:rPr lang="en-US" altLang="ko-KR" sz="1800" b="1" dirty="0"/>
              <a:t>(BCNF: Boyce/Codd Normal Form)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릴레이션의</a:t>
            </a:r>
            <a:r>
              <a:rPr lang="ko-KR" altLang="en-US" sz="1800" dirty="0"/>
              <a:t> 함수 종속 관계에서 모든 결정자가 </a:t>
            </a:r>
            <a:r>
              <a:rPr lang="ko-KR" altLang="en-US" sz="1800" dirty="0" err="1"/>
              <a:t>후보키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8C0BF-348B-609E-6EC3-8C8CB6AC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93" y="2721292"/>
            <a:ext cx="7133459" cy="3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7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0BEEF-C216-8382-2264-64BAE34F35A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BCNF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FFEA32-D875-5F67-C563-7EE92F5DD9F8}"/>
              </a:ext>
            </a:extLst>
          </p:cNvPr>
          <p:cNvSpPr/>
          <p:nvPr/>
        </p:nvSpPr>
        <p:spPr>
          <a:xfrm>
            <a:off x="6559379" y="1474848"/>
            <a:ext cx="1467108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F5EA7A-9FBF-31AB-B3B7-9F993C2F48B7}"/>
              </a:ext>
            </a:extLst>
          </p:cNvPr>
          <p:cNvSpPr/>
          <p:nvPr/>
        </p:nvSpPr>
        <p:spPr>
          <a:xfrm>
            <a:off x="4085676" y="1465963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D462A0-68C3-C595-486D-C7FE88566E56}"/>
              </a:ext>
            </a:extLst>
          </p:cNvPr>
          <p:cNvSpPr/>
          <p:nvPr/>
        </p:nvSpPr>
        <p:spPr>
          <a:xfrm>
            <a:off x="4085676" y="204923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0ACF8-BD78-8D48-FD99-02F8ED0D3ACD}"/>
              </a:ext>
            </a:extLst>
          </p:cNvPr>
          <p:cNvSpPr/>
          <p:nvPr/>
        </p:nvSpPr>
        <p:spPr>
          <a:xfrm>
            <a:off x="3833075" y="1098649"/>
            <a:ext cx="2003367" cy="1544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771DDA-F8C3-2FED-ABD1-77E01B964BED}"/>
              </a:ext>
            </a:extLst>
          </p:cNvPr>
          <p:cNvCxnSpPr>
            <a:endCxn id="3" idx="1"/>
          </p:cNvCxnSpPr>
          <p:nvPr/>
        </p:nvCxnSpPr>
        <p:spPr>
          <a:xfrm>
            <a:off x="5836442" y="1636946"/>
            <a:ext cx="722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86C1F46-2952-C90B-55ED-A201A0C60D58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488750" y="1636946"/>
            <a:ext cx="1070629" cy="574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아래쪽 화살표 23">
            <a:extLst>
              <a:ext uri="{FF2B5EF4-FFF2-40B4-BE49-F238E27FC236}">
                <a16:creationId xmlns:a16="http://schemas.microsoft.com/office/drawing/2014/main" id="{975D5819-2DC4-1B14-EAA6-92C375605906}"/>
              </a:ext>
            </a:extLst>
          </p:cNvPr>
          <p:cNvSpPr/>
          <p:nvPr/>
        </p:nvSpPr>
        <p:spPr>
          <a:xfrm>
            <a:off x="2008509" y="3358191"/>
            <a:ext cx="7614459" cy="88813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후보키가</a:t>
            </a:r>
            <a:r>
              <a:rPr lang="ko-KR" altLang="en-US" dirty="0">
                <a:solidFill>
                  <a:schemeClr val="tx1"/>
                </a:solidFill>
              </a:rPr>
              <a:t> 아닌 결정자를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제거하려고 분해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6B0F76-864B-E3BF-9E18-B39B99BCAB56}"/>
              </a:ext>
            </a:extLst>
          </p:cNvPr>
          <p:cNvSpPr/>
          <p:nvPr/>
        </p:nvSpPr>
        <p:spPr>
          <a:xfrm>
            <a:off x="1070923" y="562302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고객아이디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86340C-397C-CDB3-5401-BB9E688D7CA2}"/>
              </a:ext>
            </a:extLst>
          </p:cNvPr>
          <p:cNvSpPr/>
          <p:nvPr/>
        </p:nvSpPr>
        <p:spPr>
          <a:xfrm>
            <a:off x="3002170" y="5617661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264D2-A1D0-7632-4CBD-4B9684F58DC4}"/>
              </a:ext>
            </a:extLst>
          </p:cNvPr>
          <p:cNvSpPr/>
          <p:nvPr/>
        </p:nvSpPr>
        <p:spPr>
          <a:xfrm>
            <a:off x="818322" y="5489754"/>
            <a:ext cx="3866412" cy="577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4578A-5E7E-9AC1-9F99-88A6CF10AFF6}"/>
              </a:ext>
            </a:extLst>
          </p:cNvPr>
          <p:cNvSpPr/>
          <p:nvPr/>
        </p:nvSpPr>
        <p:spPr>
          <a:xfrm>
            <a:off x="6672145" y="5612177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강사아이디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B057D1-2126-4F42-EBE9-1ADE8FD57253}"/>
              </a:ext>
            </a:extLst>
          </p:cNvPr>
          <p:cNvSpPr/>
          <p:nvPr/>
        </p:nvSpPr>
        <p:spPr>
          <a:xfrm>
            <a:off x="8540762" y="5606809"/>
            <a:ext cx="1403074" cy="32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C00EAC-1EC7-579A-F9B5-D66BFFD5ABE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075219" y="5768907"/>
            <a:ext cx="465543" cy="5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7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AD5A-1517-CECA-070A-BEAFF72CAFD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4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A883-0434-3921-B581-FE3C3B11F616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(4NF)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릴레이션이 보이스</a:t>
            </a:r>
            <a:r>
              <a:rPr lang="en-US" altLang="ko-KR" sz="1800" dirty="0"/>
              <a:t>/</a:t>
            </a:r>
            <a:r>
              <a:rPr lang="ko-KR" altLang="en-US" sz="1800" dirty="0"/>
              <a:t>코드 정규형을 만족하면서 함수 종속이 아닌 다치 종속을 제거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(</a:t>
            </a:r>
            <a:r>
              <a:rPr lang="ko-KR" altLang="en-US" sz="1800" dirty="0" err="1"/>
              <a:t>다치종속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두 개의 독립된 </a:t>
            </a:r>
            <a:r>
              <a:rPr lang="ko-KR" altLang="en-US" sz="1800" dirty="0" err="1"/>
              <a:t>애트리뷰트가</a:t>
            </a:r>
            <a:r>
              <a:rPr lang="ko-KR" altLang="en-US" sz="1800" dirty="0"/>
              <a:t> </a:t>
            </a:r>
            <a:r>
              <a:rPr lang="en-US" altLang="ko-KR" sz="1800" dirty="0"/>
              <a:t>1:N </a:t>
            </a:r>
            <a:r>
              <a:rPr lang="ko-KR" altLang="en-US" sz="1800" dirty="0"/>
              <a:t>관계로 대응하는 관계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595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EAD5A-1517-CECA-070A-BEAFF72CAFD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5</a:t>
            </a:r>
            <a:r>
              <a:rPr lang="ko-KR" altLang="en-US" b="1" dirty="0"/>
              <a:t>정규형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4A883-0434-3921-B581-FE3C3B11F616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5</a:t>
            </a:r>
            <a:r>
              <a:rPr lang="ko-KR" altLang="en-US" sz="1800" b="1" dirty="0"/>
              <a:t>정규형 </a:t>
            </a:r>
            <a:r>
              <a:rPr lang="en-US" altLang="ko-KR" sz="1800" b="1" dirty="0"/>
              <a:t>(5NF)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제</a:t>
            </a:r>
            <a:r>
              <a:rPr lang="en-US" altLang="ko-KR" sz="1800" dirty="0"/>
              <a:t>4</a:t>
            </a:r>
            <a:r>
              <a:rPr lang="ko-KR" altLang="en-US" sz="1800" dirty="0"/>
              <a:t>정규형을 만족하면서 후보키를 통하지 않는 조인 종속을 제거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5344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정규화</a:t>
            </a:r>
            <a:r>
              <a:rPr lang="en-US" altLang="ko-KR" b="1" dirty="0"/>
              <a:t>(Normalization)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데이터베이스 설계 시 불필요한 데이터 중복 현상 발생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 현상을 제거하면서 올바르게 설계하는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이상현상이 발생하지 않도록 릴레이션을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ko-KR" altLang="en-US" dirty="0" err="1"/>
              <a:t>속성들로만</a:t>
            </a:r>
            <a:r>
              <a:rPr lang="ko-KR" altLang="en-US" dirty="0"/>
              <a:t> 구성하기 위해 릴레이션을 분해하는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4C829-A15C-B8AA-83F3-A8AD912CBF7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E3355-75B8-3B30-32FE-7CB0693C278A}"/>
              </a:ext>
            </a:extLst>
          </p:cNvPr>
          <p:cNvSpPr txBox="1"/>
          <p:nvPr/>
        </p:nvSpPr>
        <p:spPr>
          <a:xfrm>
            <a:off x="129309" y="923278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삽입이상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불필요한 데이터도 함께 </a:t>
            </a:r>
            <a:r>
              <a:rPr lang="ko-KR" altLang="en-US" dirty="0" err="1"/>
              <a:t>삽입해야하는</a:t>
            </a:r>
            <a:r>
              <a:rPr lang="ko-KR" altLang="en-US" dirty="0"/>
              <a:t> 문제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갱신이상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중복 </a:t>
            </a:r>
            <a:r>
              <a:rPr lang="ko-KR" altLang="en-US" dirty="0" err="1"/>
              <a:t>튜플</a:t>
            </a:r>
            <a:r>
              <a:rPr lang="ko-KR" altLang="en-US" dirty="0"/>
              <a:t> 중 일부만 변경하여 데이터가 불일치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삭제이상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튜플을</a:t>
            </a:r>
            <a:r>
              <a:rPr lang="ko-KR" altLang="en-US" dirty="0"/>
              <a:t> 삭제하면 꼭 필요한 데이터까지 함께 삭제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5139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DAC1C-7528-4E95-ED66-8E0732B9812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8A7C1-391D-9D02-7D85-683A94FA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73" y="1725660"/>
            <a:ext cx="403916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8FC13-6D36-F5D8-EC96-9214D3DCC04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029C7-AA5B-7830-B09E-F01FD043E48C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이상현상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삽입 이상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이벤트에 참여하지 않은 고객 등록 시 이벤트번호가 </a:t>
            </a:r>
            <a:r>
              <a:rPr lang="en-US" altLang="ko-KR" sz="1800" dirty="0"/>
              <a:t>Primary Key </a:t>
            </a:r>
            <a:r>
              <a:rPr lang="ko-KR" altLang="en-US" sz="1800" dirty="0"/>
              <a:t>이므로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Null </a:t>
            </a:r>
            <a:r>
              <a:rPr lang="ko-KR" altLang="en-US" sz="1800" dirty="0"/>
              <a:t>이 허용 안됨</a:t>
            </a:r>
            <a:r>
              <a:rPr lang="en-US" altLang="ko-KR" sz="1800" dirty="0"/>
              <a:t> =&gt; </a:t>
            </a:r>
            <a:r>
              <a:rPr lang="ko-KR" altLang="en-US" sz="1800" dirty="0"/>
              <a:t>등록 불가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20B28-86C0-B826-8498-00761E74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191" y="2686243"/>
            <a:ext cx="404869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2ED391C-23B0-1F8C-6C33-B6A2991BF50F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이상현상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갱신 이상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고객 이름 중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나라믹</a:t>
            </a:r>
            <a:r>
              <a:rPr lang="en-US" altLang="ko-KR" sz="1800" dirty="0"/>
              <a:t>＂</a:t>
            </a:r>
            <a:r>
              <a:rPr lang="ko-KR" altLang="en-US" sz="1800" dirty="0"/>
              <a:t>을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나라익</a:t>
            </a:r>
            <a:r>
              <a:rPr lang="en-US" altLang="ko-KR" sz="1800" dirty="0"/>
              <a:t>“</a:t>
            </a:r>
            <a:r>
              <a:rPr lang="ko-KR" altLang="en-US" sz="1800" dirty="0"/>
              <a:t>으로 수정할 경우 모든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나라믹</a:t>
            </a:r>
            <a:r>
              <a:rPr lang="en-US" altLang="ko-KR" sz="1800" dirty="0"/>
              <a:t>“ </a:t>
            </a:r>
            <a:r>
              <a:rPr lang="ko-KR" altLang="en-US" sz="1800" dirty="0"/>
              <a:t>행을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수정 해야 하지만 그림처럼 따로 수정이 되는 경우가 발생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015F8-CF38-BBD9-CB83-AB01EE73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972" y="3041537"/>
            <a:ext cx="4048690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9C1A1-EFF8-A3FC-AE4A-268389916CF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2748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874B09-3547-5115-0FDF-B709660AB23A}"/>
              </a:ext>
            </a:extLst>
          </p:cNvPr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이상현상 </a:t>
            </a:r>
            <a:r>
              <a:rPr lang="en-US" altLang="ko-KR" sz="1800" b="1" dirty="0"/>
              <a:t>– </a:t>
            </a:r>
            <a:r>
              <a:rPr lang="ko-KR" altLang="en-US" sz="1800" b="1" dirty="0"/>
              <a:t>삭제 이상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고객 이름 중 </a:t>
            </a:r>
            <a:r>
              <a:rPr lang="en-US" altLang="ko-KR" sz="1800" dirty="0"/>
              <a:t>“</a:t>
            </a:r>
            <a:r>
              <a:rPr lang="ko-KR" altLang="en-US" sz="1800" dirty="0" err="1"/>
              <a:t>나부자</a:t>
            </a:r>
            <a:r>
              <a:rPr lang="en-US" altLang="ko-KR" sz="1800" dirty="0"/>
              <a:t>”</a:t>
            </a:r>
            <a:r>
              <a:rPr lang="ko-KR" altLang="en-US" sz="1800" dirty="0"/>
              <a:t>고객의 이벤트 참여 취소 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행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튜플</a:t>
            </a:r>
            <a:r>
              <a:rPr lang="en-US" altLang="ko-KR" sz="1800" dirty="0"/>
              <a:t>)</a:t>
            </a:r>
            <a:r>
              <a:rPr lang="ko-KR" altLang="en-US" sz="1800" dirty="0"/>
              <a:t>을 삭제해야 하므로 이벤트 정보 뿐만 아니라 고객 정보 모두 삭제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388FA4-C675-895D-235C-98AE60CD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3223554"/>
            <a:ext cx="4029637" cy="3219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FC050-500B-EAFC-52E2-0EB09A16F77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이상현상 </a:t>
            </a:r>
            <a:r>
              <a:rPr lang="en-US" altLang="ko-KR" b="1" dirty="0"/>
              <a:t>-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99158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615FE-CB55-945C-394F-AF264777F6B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종속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00B37-C51D-C178-1BF4-3F4F0D8C3D20}"/>
              </a:ext>
            </a:extLst>
          </p:cNvPr>
          <p:cNvSpPr txBox="1">
            <a:spLocks/>
          </p:cNvSpPr>
          <p:nvPr/>
        </p:nvSpPr>
        <p:spPr>
          <a:xfrm>
            <a:off x="457200" y="1221968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함수 종속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1800" dirty="0"/>
              <a:t>테이블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릴레이션을</a:t>
            </a:r>
            <a:r>
              <a:rPr lang="ko-KR" altLang="en-US" sz="1800" dirty="0"/>
              <a:t> 구성하는 부분 집합 </a:t>
            </a:r>
            <a:r>
              <a:rPr lang="en-US" altLang="ko-KR" sz="1800" dirty="0"/>
              <a:t>X,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결정자</a:t>
            </a:r>
            <a:r>
              <a:rPr lang="en-US" altLang="ko-KR" sz="1800" dirty="0"/>
              <a:t>, </a:t>
            </a:r>
            <a:r>
              <a:rPr lang="ko-KR" altLang="en-US" sz="1800" dirty="0"/>
              <a:t>종속자로 나누어 판단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속성 </a:t>
            </a:r>
            <a:r>
              <a:rPr lang="en-US" altLang="ko-KR" sz="1800" dirty="0"/>
              <a:t>X</a:t>
            </a:r>
            <a:r>
              <a:rPr lang="ko-KR" altLang="en-US" sz="1800" dirty="0"/>
              <a:t>의 값을 알면 다른 속성 </a:t>
            </a:r>
            <a:r>
              <a:rPr lang="en-US" altLang="ko-KR" sz="1800" dirty="0"/>
              <a:t>Y</a:t>
            </a:r>
            <a:r>
              <a:rPr lang="ko-KR" altLang="en-US" sz="1800" dirty="0"/>
              <a:t>의 값이 유일하게 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정해지는 의존관계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 err="1"/>
              <a:t>학생아이디</a:t>
            </a:r>
            <a:r>
              <a:rPr lang="ko-KR" altLang="en-US" sz="2400" dirty="0"/>
              <a:t> </a:t>
            </a:r>
            <a:r>
              <a:rPr lang="en-US" altLang="ko-KR" sz="2400" dirty="0"/>
              <a:t>-&gt; (</a:t>
            </a:r>
            <a:r>
              <a:rPr lang="ko-KR" altLang="en-US" sz="2400" dirty="0"/>
              <a:t>학생이름</a:t>
            </a:r>
            <a:r>
              <a:rPr lang="en-US" altLang="ko-KR" sz="2400" dirty="0"/>
              <a:t>, </a:t>
            </a:r>
            <a:r>
              <a:rPr lang="ko-KR" altLang="en-US" sz="2400" dirty="0"/>
              <a:t>학년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416A5-A32A-0389-FC92-D2811E20FB8C}"/>
              </a:ext>
            </a:extLst>
          </p:cNvPr>
          <p:cNvGrpSpPr/>
          <p:nvPr/>
        </p:nvGrpSpPr>
        <p:grpSpPr>
          <a:xfrm>
            <a:off x="6964562" y="1576126"/>
            <a:ext cx="3856008" cy="3611882"/>
            <a:chOff x="1643031" y="2157152"/>
            <a:chExt cx="3856008" cy="3611882"/>
          </a:xfrm>
        </p:grpSpPr>
        <p:sp>
          <p:nvSpPr>
            <p:cNvPr id="5" name="모서리가 둥근 직사각형 2">
              <a:extLst>
                <a:ext uri="{FF2B5EF4-FFF2-40B4-BE49-F238E27FC236}">
                  <a16:creationId xmlns:a16="http://schemas.microsoft.com/office/drawing/2014/main" id="{E9DADB26-E097-1E62-F46C-31C7D5DA590B}"/>
                </a:ext>
              </a:extLst>
            </p:cNvPr>
            <p:cNvSpPr/>
            <p:nvPr/>
          </p:nvSpPr>
          <p:spPr>
            <a:xfrm>
              <a:off x="1643031" y="2157152"/>
              <a:ext cx="3856008" cy="17207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X  -&gt;  Y</a:t>
              </a:r>
            </a:p>
            <a:p>
              <a:pPr algn="ctr"/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함수적으로 결정한다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Y</a:t>
              </a:r>
              <a:r>
                <a:rPr lang="ko-KR" altLang="en-US" sz="16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600" dirty="0">
                  <a:solidFill>
                    <a:schemeClr val="tx1"/>
                  </a:solidFill>
                </a:rPr>
                <a:t>X</a:t>
              </a:r>
              <a:r>
                <a:rPr lang="ko-KR" altLang="en-US" sz="1600" dirty="0">
                  <a:solidFill>
                    <a:schemeClr val="tx1"/>
                  </a:solidFill>
                </a:rPr>
                <a:t>에 함수적으로 종속되어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288037-4B8F-5E68-8DC0-F2D283D194CD}"/>
                </a:ext>
              </a:extLst>
            </p:cNvPr>
            <p:cNvSpPr/>
            <p:nvPr/>
          </p:nvSpPr>
          <p:spPr>
            <a:xfrm>
              <a:off x="2771940" y="2724105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결정자</a:t>
              </a:r>
              <a:endParaRPr lang="en-US" altLang="ko-KR" sz="10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4E161D-2154-727D-8A80-171CE5AD148E}"/>
                </a:ext>
              </a:extLst>
            </p:cNvPr>
            <p:cNvSpPr/>
            <p:nvPr/>
          </p:nvSpPr>
          <p:spPr>
            <a:xfrm>
              <a:off x="3850795" y="2724105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/>
                <a:t>종속자</a:t>
              </a:r>
              <a:endParaRPr lang="en-US" altLang="ko-KR" sz="10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BCF934-DB91-EAF2-46CB-321045D262A8}"/>
                </a:ext>
              </a:extLst>
            </p:cNvPr>
            <p:cNvSpPr/>
            <p:nvPr/>
          </p:nvSpPr>
          <p:spPr>
            <a:xfrm>
              <a:off x="2680846" y="5460744"/>
              <a:ext cx="569387" cy="293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결정자</a:t>
              </a:r>
              <a:endParaRPr lang="en-US" altLang="ko-KR" sz="1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55931F-1B0E-5B0D-D798-C70D3FFC683F}"/>
                </a:ext>
              </a:extLst>
            </p:cNvPr>
            <p:cNvSpPr/>
            <p:nvPr/>
          </p:nvSpPr>
          <p:spPr>
            <a:xfrm>
              <a:off x="4135488" y="5445869"/>
              <a:ext cx="56938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/>
                <a:t>종속자</a:t>
              </a:r>
              <a:endParaRPr lang="en-US" altLang="ko-KR" sz="10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AC14CE8-2837-9344-7EE1-A002B4D4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5281874"/>
            <a:ext cx="29527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F2577-BEE3-9A79-A5BE-CA21A8C411F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종속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4CFA48-3CAB-A16C-0B66-F3AB11095206}"/>
              </a:ext>
            </a:extLst>
          </p:cNvPr>
          <p:cNvGrpSpPr/>
          <p:nvPr/>
        </p:nvGrpSpPr>
        <p:grpSpPr>
          <a:xfrm>
            <a:off x="828675" y="1561519"/>
            <a:ext cx="3009901" cy="4077281"/>
            <a:chOff x="828675" y="1561519"/>
            <a:chExt cx="3009901" cy="407728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CB06F0-B617-275E-1507-67593D31828C}"/>
                </a:ext>
              </a:extLst>
            </p:cNvPr>
            <p:cNvGrpSpPr/>
            <p:nvPr/>
          </p:nvGrpSpPr>
          <p:grpSpPr>
            <a:xfrm>
              <a:off x="828675" y="2428875"/>
              <a:ext cx="3009900" cy="3209925"/>
              <a:chOff x="828675" y="2428875"/>
              <a:chExt cx="3009900" cy="3209925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111EFD78-504D-9245-A055-1291E9DF06F9}"/>
                  </a:ext>
                </a:extLst>
              </p:cNvPr>
              <p:cNvSpPr/>
              <p:nvPr/>
            </p:nvSpPr>
            <p:spPr>
              <a:xfrm>
                <a:off x="828675" y="2781300"/>
                <a:ext cx="3009900" cy="285750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9A2FBBAC-CE15-C3ED-166B-510DF4835D3C}"/>
                  </a:ext>
                </a:extLst>
              </p:cNvPr>
              <p:cNvSpPr/>
              <p:nvPr/>
            </p:nvSpPr>
            <p:spPr>
              <a:xfrm>
                <a:off x="2352675" y="3895725"/>
                <a:ext cx="1219200" cy="1143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BBAD5-A51D-BBD5-CB42-55ADF2B60FE2}"/>
                  </a:ext>
                </a:extLst>
              </p:cNvPr>
              <p:cNvSpPr txBox="1"/>
              <p:nvPr/>
            </p:nvSpPr>
            <p:spPr>
              <a:xfrm>
                <a:off x="2800350" y="3543300"/>
                <a:ext cx="352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FE48E5-006A-83CE-F435-0E57225DDC64}"/>
                  </a:ext>
                </a:extLst>
              </p:cNvPr>
              <p:cNvSpPr txBox="1"/>
              <p:nvPr/>
            </p:nvSpPr>
            <p:spPr>
              <a:xfrm>
                <a:off x="2219325" y="2428875"/>
                <a:ext cx="581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CB59E-6E62-4344-D0A9-C5A6B57AE7A8}"/>
                </a:ext>
              </a:extLst>
            </p:cNvPr>
            <p:cNvSpPr txBox="1"/>
            <p:nvPr/>
          </p:nvSpPr>
          <p:spPr>
            <a:xfrm>
              <a:off x="828676" y="1561519"/>
              <a:ext cx="300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완전함수 종속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3BBA8BFC-6DB8-6051-55F4-8590A58B61CB}"/>
              </a:ext>
            </a:extLst>
          </p:cNvPr>
          <p:cNvSpPr/>
          <p:nvPr/>
        </p:nvSpPr>
        <p:spPr>
          <a:xfrm>
            <a:off x="4324350" y="2781300"/>
            <a:ext cx="3009900" cy="28575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3B1645-305A-30D2-FCAD-2E6C9410002D}"/>
              </a:ext>
            </a:extLst>
          </p:cNvPr>
          <p:cNvSpPr/>
          <p:nvPr/>
        </p:nvSpPr>
        <p:spPr>
          <a:xfrm>
            <a:off x="5848350" y="3895725"/>
            <a:ext cx="12192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391FC-EBA3-693A-584D-EFD5415DBC07}"/>
              </a:ext>
            </a:extLst>
          </p:cNvPr>
          <p:cNvSpPr txBox="1"/>
          <p:nvPr/>
        </p:nvSpPr>
        <p:spPr>
          <a:xfrm>
            <a:off x="6296025" y="35433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BBBA8-949C-7A69-2A01-2FCE35BF7FE6}"/>
              </a:ext>
            </a:extLst>
          </p:cNvPr>
          <p:cNvSpPr txBox="1"/>
          <p:nvPr/>
        </p:nvSpPr>
        <p:spPr>
          <a:xfrm>
            <a:off x="5715000" y="242887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9EF40-97E6-94EB-D35C-B565A4EC5650}"/>
              </a:ext>
            </a:extLst>
          </p:cNvPr>
          <p:cNvSpPr txBox="1"/>
          <p:nvPr/>
        </p:nvSpPr>
        <p:spPr>
          <a:xfrm>
            <a:off x="4324351" y="156151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부분함수 종속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7041CD-8990-B067-BAC4-E6E108DCDB72}"/>
              </a:ext>
            </a:extLst>
          </p:cNvPr>
          <p:cNvSpPr/>
          <p:nvPr/>
        </p:nvSpPr>
        <p:spPr>
          <a:xfrm>
            <a:off x="4552950" y="3895725"/>
            <a:ext cx="12192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70F93-65B1-339C-31DB-87E9450270B7}"/>
              </a:ext>
            </a:extLst>
          </p:cNvPr>
          <p:cNvSpPr txBox="1"/>
          <p:nvPr/>
        </p:nvSpPr>
        <p:spPr>
          <a:xfrm>
            <a:off x="5014912" y="353484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C2C3BE0-2D76-F317-35DC-1E5081E4A6AB}"/>
              </a:ext>
            </a:extLst>
          </p:cNvPr>
          <p:cNvSpPr/>
          <p:nvPr/>
        </p:nvSpPr>
        <p:spPr>
          <a:xfrm>
            <a:off x="8024812" y="2781300"/>
            <a:ext cx="3009900" cy="28575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6D760E-47AF-CF59-B278-0A81C27620F4}"/>
              </a:ext>
            </a:extLst>
          </p:cNvPr>
          <p:cNvSpPr/>
          <p:nvPr/>
        </p:nvSpPr>
        <p:spPr>
          <a:xfrm>
            <a:off x="8915399" y="3930610"/>
            <a:ext cx="1219200" cy="1143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6EA3E-72BB-7240-943D-95F6A892F145}"/>
              </a:ext>
            </a:extLst>
          </p:cNvPr>
          <p:cNvSpPr txBox="1"/>
          <p:nvPr/>
        </p:nvSpPr>
        <p:spPr>
          <a:xfrm>
            <a:off x="9367836" y="3561278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CDB3A-4760-70E4-1FF4-F1EF73F9D31A}"/>
              </a:ext>
            </a:extLst>
          </p:cNvPr>
          <p:cNvSpPr txBox="1"/>
          <p:nvPr/>
        </p:nvSpPr>
        <p:spPr>
          <a:xfrm>
            <a:off x="9415462" y="2428875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50E15-F6E9-F9A8-CDD0-B9A66063AA3E}"/>
              </a:ext>
            </a:extLst>
          </p:cNvPr>
          <p:cNvSpPr txBox="1"/>
          <p:nvPr/>
        </p:nvSpPr>
        <p:spPr>
          <a:xfrm>
            <a:off x="8024813" y="156151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이행적함수</a:t>
            </a:r>
            <a:r>
              <a:rPr lang="ko-KR" altLang="en-US" dirty="0"/>
              <a:t> 종속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000C7D-C2A8-76A8-50DB-F073103CCFDD}"/>
              </a:ext>
            </a:extLst>
          </p:cNvPr>
          <p:cNvSpPr/>
          <p:nvPr/>
        </p:nvSpPr>
        <p:spPr>
          <a:xfrm>
            <a:off x="8567737" y="3380303"/>
            <a:ext cx="1924050" cy="19161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D859C-FFCB-C271-0BEE-769E4C21D5D1}"/>
              </a:ext>
            </a:extLst>
          </p:cNvPr>
          <p:cNvSpPr txBox="1"/>
          <p:nvPr/>
        </p:nvSpPr>
        <p:spPr>
          <a:xfrm>
            <a:off x="9415462" y="2962275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87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496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206</cp:revision>
  <dcterms:created xsi:type="dcterms:W3CDTF">2024-06-23T05:25:09Z</dcterms:created>
  <dcterms:modified xsi:type="dcterms:W3CDTF">2024-07-22T23:40:26Z</dcterms:modified>
</cp:coreProperties>
</file>