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MySQL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DataType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및 제약조건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DB8AC9-01DD-8660-F0A1-7C92D4D0917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- Default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9700F1-730D-9532-6AED-D1E4FCA4C218}"/>
              </a:ext>
            </a:extLst>
          </p:cNvPr>
          <p:cNvSpPr txBox="1"/>
          <p:nvPr/>
        </p:nvSpPr>
        <p:spPr>
          <a:xfrm>
            <a:off x="129309" y="976544"/>
            <a:ext cx="7345689" cy="731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테이블 컬럼 변경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ALTER TABLE test2 MODIFY COLUMN </a:t>
            </a:r>
            <a:r>
              <a:rPr lang="en-US" altLang="ko-KR" dirty="0" err="1"/>
              <a:t>user_score</a:t>
            </a:r>
            <a:r>
              <a:rPr lang="en-US" altLang="ko-KR" dirty="0"/>
              <a:t> int DEFAULT 0;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D02A8F-68F9-AF0C-5A2A-4241E5A77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611" y="2162458"/>
            <a:ext cx="50768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0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84364C-36FE-79E2-807E-C43404D3D0B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- Default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D11B9-A449-B38B-DE4D-6FAF517F5EB4}"/>
              </a:ext>
            </a:extLst>
          </p:cNvPr>
          <p:cNvSpPr txBox="1"/>
          <p:nvPr/>
        </p:nvSpPr>
        <p:spPr>
          <a:xfrm>
            <a:off x="129309" y="976544"/>
            <a:ext cx="11924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tb_student_info</a:t>
            </a:r>
            <a:r>
              <a:rPr lang="ko-KR" altLang="en-US" dirty="0"/>
              <a:t> 테이블의 </a:t>
            </a:r>
            <a:r>
              <a:rPr lang="en-US" altLang="ko-KR" dirty="0" err="1"/>
              <a:t>student_grade</a:t>
            </a:r>
            <a:r>
              <a:rPr lang="en-US" altLang="ko-KR" dirty="0"/>
              <a:t> </a:t>
            </a:r>
            <a:r>
              <a:rPr lang="ko-KR" altLang="en-US" dirty="0"/>
              <a:t>컬럼의 </a:t>
            </a:r>
            <a:r>
              <a:rPr lang="en-US" altLang="ko-KR" dirty="0"/>
              <a:t>Default </a:t>
            </a:r>
            <a:r>
              <a:rPr lang="ko-KR" altLang="en-US" dirty="0"/>
              <a:t>값을 </a:t>
            </a:r>
            <a:r>
              <a:rPr lang="en-US" altLang="ko-KR" dirty="0"/>
              <a:t>1</a:t>
            </a:r>
            <a:r>
              <a:rPr lang="ko-KR" altLang="en-US" dirty="0"/>
              <a:t>으로 </a:t>
            </a:r>
            <a:r>
              <a:rPr lang="ko-KR" altLang="en-US" dirty="0" err="1"/>
              <a:t>설정하시오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tb_student_info</a:t>
            </a:r>
            <a:r>
              <a:rPr lang="ko-KR" altLang="en-US" dirty="0"/>
              <a:t> 테이블에 </a:t>
            </a:r>
            <a:r>
              <a:rPr lang="en-US" altLang="ko-KR" dirty="0" err="1"/>
              <a:t>student_sex</a:t>
            </a:r>
            <a:r>
              <a:rPr lang="en-US" altLang="ko-KR" dirty="0"/>
              <a:t> char(1) </a:t>
            </a:r>
            <a:r>
              <a:rPr lang="ko-KR" altLang="en-US" dirty="0"/>
              <a:t>컬럼을 추가하고 </a:t>
            </a:r>
            <a:r>
              <a:rPr lang="en-US" altLang="ko-KR" dirty="0"/>
              <a:t>Default </a:t>
            </a:r>
            <a:r>
              <a:rPr lang="ko-KR" altLang="en-US" dirty="0"/>
              <a:t>값을 </a:t>
            </a:r>
            <a:r>
              <a:rPr lang="en-US" altLang="ko-KR" dirty="0"/>
              <a:t>‘M’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 err="1"/>
              <a:t>설정하시오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89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01D7D-D978-C8BF-9DC4-4D20FA732D5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NOT NULL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F4740-8F69-E293-3F5B-84F4D4C853D5}"/>
              </a:ext>
            </a:extLst>
          </p:cNvPr>
          <p:cNvSpPr txBox="1">
            <a:spLocks/>
          </p:cNvSpPr>
          <p:nvPr/>
        </p:nvSpPr>
        <p:spPr>
          <a:xfrm>
            <a:off x="457200" y="1334192"/>
            <a:ext cx="11222182" cy="54394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NOT NULL </a:t>
            </a:r>
            <a:r>
              <a:rPr lang="ko-KR" altLang="en-US" sz="1800" b="1" dirty="0"/>
              <a:t>제약조건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컬럼</a:t>
            </a:r>
            <a:r>
              <a:rPr lang="en-US" altLang="ko-KR" sz="1800" dirty="0"/>
              <a:t>(field)</a:t>
            </a:r>
            <a:r>
              <a:rPr lang="ko-KR" altLang="en-US" sz="1800" dirty="0"/>
              <a:t>에 값이 없는 것을 허용하지 않음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필수로 입력 되어야하는 컬럼에 설정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작성 방법</a:t>
            </a:r>
            <a:endParaRPr lang="en-US" altLang="ko-KR" sz="1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/>
              <a:t>테이블 생성시 작성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CREATE TABLE </a:t>
            </a:r>
            <a:r>
              <a:rPr lang="ko-KR" altLang="en-US" sz="1800" dirty="0"/>
              <a:t>테이블명</a:t>
            </a:r>
            <a:r>
              <a:rPr lang="en-US" altLang="ko-KR" sz="1800" dirty="0"/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	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Type NOT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	….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);</a:t>
            </a:r>
          </a:p>
        </p:txBody>
      </p:sp>
    </p:spTree>
    <p:extLst>
      <p:ext uri="{BB962C8B-B14F-4D97-AF65-F5344CB8AC3E}">
        <p14:creationId xmlns:p14="http://schemas.microsoft.com/office/powerpoint/2010/main" val="344497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2CB0F4-1E22-C58E-D74F-99C745649FF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NOT NULL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6BFAD-203E-F78D-4D5C-1F23F4A8B470}"/>
              </a:ext>
            </a:extLst>
          </p:cNvPr>
          <p:cNvSpPr txBox="1">
            <a:spLocks/>
          </p:cNvSpPr>
          <p:nvPr/>
        </p:nvSpPr>
        <p:spPr>
          <a:xfrm>
            <a:off x="457200" y="1334192"/>
            <a:ext cx="11222182" cy="54394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NOT NULL </a:t>
            </a:r>
            <a:r>
              <a:rPr lang="ko-KR" altLang="en-US" sz="1800" b="1" dirty="0"/>
              <a:t>제약조건 변경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- alter table</a:t>
            </a:r>
            <a:r>
              <a:rPr lang="ko-KR" altLang="en-US" sz="1800" dirty="0"/>
              <a:t> 테이블명 </a:t>
            </a:r>
            <a:r>
              <a:rPr lang="en-US" altLang="ko-KR" sz="1800" dirty="0"/>
              <a:t>modify column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Type not null;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167BD6-EFAF-1278-5706-50B7046E4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68" y="2654422"/>
            <a:ext cx="5286653" cy="352443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CFE0D88-78CB-45FC-2F15-34CA3256E990}"/>
              </a:ext>
            </a:extLst>
          </p:cNvPr>
          <p:cNvSpPr/>
          <p:nvPr/>
        </p:nvSpPr>
        <p:spPr>
          <a:xfrm>
            <a:off x="845968" y="3322467"/>
            <a:ext cx="3743787" cy="1930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202A905-0124-2983-B91D-1AF92F9D5B4D}"/>
              </a:ext>
            </a:extLst>
          </p:cNvPr>
          <p:cNvSpPr/>
          <p:nvPr/>
        </p:nvSpPr>
        <p:spPr>
          <a:xfrm>
            <a:off x="845967" y="5305564"/>
            <a:ext cx="3743787" cy="1930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04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459B5-6843-9127-E124-E315E882BE4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NOT NULL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51A1D-6ADF-D3EE-0852-2611B452DA84}"/>
              </a:ext>
            </a:extLst>
          </p:cNvPr>
          <p:cNvSpPr txBox="1"/>
          <p:nvPr/>
        </p:nvSpPr>
        <p:spPr>
          <a:xfrm>
            <a:off x="129309" y="976544"/>
            <a:ext cx="1192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tb_student_info</a:t>
            </a:r>
            <a:r>
              <a:rPr lang="ko-KR" altLang="en-US" dirty="0"/>
              <a:t> 테이블의 </a:t>
            </a:r>
            <a:r>
              <a:rPr lang="en-US" altLang="ko-KR" dirty="0" err="1"/>
              <a:t>student_id</a:t>
            </a:r>
            <a:r>
              <a:rPr lang="en-US" altLang="ko-KR" dirty="0"/>
              <a:t>, </a:t>
            </a:r>
            <a:r>
              <a:rPr lang="en-US" altLang="ko-KR" dirty="0" err="1"/>
              <a:t>student_school</a:t>
            </a:r>
            <a:r>
              <a:rPr lang="en-US" altLang="ko-KR" dirty="0"/>
              <a:t> </a:t>
            </a:r>
            <a:r>
              <a:rPr lang="ko-KR" altLang="en-US" dirty="0"/>
              <a:t>컬럼에 </a:t>
            </a:r>
            <a:r>
              <a:rPr lang="en-US" altLang="ko-KR" dirty="0"/>
              <a:t>NOT NULL </a:t>
            </a:r>
            <a:r>
              <a:rPr lang="ko-KR" altLang="en-US" dirty="0"/>
              <a:t>제약 조건을 </a:t>
            </a:r>
            <a:r>
              <a:rPr lang="ko-KR" altLang="en-US" dirty="0" err="1"/>
              <a:t>추가하시오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494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89F184-6594-F73C-F65A-4DE56AA584C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Unique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B9B89-924B-2A2E-E09C-6ED04397306F}"/>
              </a:ext>
            </a:extLst>
          </p:cNvPr>
          <p:cNvSpPr txBox="1">
            <a:spLocks/>
          </p:cNvSpPr>
          <p:nvPr/>
        </p:nvSpPr>
        <p:spPr>
          <a:xfrm>
            <a:off x="457200" y="1334192"/>
            <a:ext cx="11222182" cy="54128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UNIQUE </a:t>
            </a:r>
            <a:r>
              <a:rPr lang="ko-KR" altLang="en-US" sz="1800" b="1" dirty="0"/>
              <a:t>제약조건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컬럼</a:t>
            </a:r>
            <a:r>
              <a:rPr lang="en-US" altLang="ko-KR" sz="1800" dirty="0"/>
              <a:t>(field)</a:t>
            </a:r>
            <a:r>
              <a:rPr lang="ko-KR" altLang="en-US" sz="1800" dirty="0"/>
              <a:t>에 값이 중복 되어 입력 되는 것을 허용하지 않음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다른 행과 중복 되지 않아야 할 때 사용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컬럼 변경 시 데이터가 중복 되어있지 않아야 함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작성 방법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1. </a:t>
            </a:r>
            <a:r>
              <a:rPr lang="ko-KR" altLang="en-US" sz="1800" dirty="0"/>
              <a:t>테이블 생성 시 작성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CREATE TABLE </a:t>
            </a:r>
            <a:r>
              <a:rPr lang="ko-KR" altLang="en-US" sz="1800" dirty="0"/>
              <a:t>테이블명 </a:t>
            </a:r>
            <a:r>
              <a:rPr lang="en-US" altLang="ko-KR" sz="1800" dirty="0"/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 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유형 </a:t>
            </a:r>
            <a:r>
              <a:rPr lang="en-US" altLang="ko-KR" sz="1800" dirty="0"/>
              <a:t>UNIQUE,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);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1BCFF-D29F-4C13-C43F-E6580C83E582}"/>
              </a:ext>
            </a:extLst>
          </p:cNvPr>
          <p:cNvSpPr txBox="1"/>
          <p:nvPr/>
        </p:nvSpPr>
        <p:spPr>
          <a:xfrm>
            <a:off x="4367814" y="4580878"/>
            <a:ext cx="7208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테이블 변경</a:t>
            </a:r>
            <a:endParaRPr lang="en-US" altLang="ko-KR" dirty="0"/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ALTER TABLE </a:t>
            </a:r>
            <a:r>
              <a:rPr lang="ko-KR" altLang="en-US" dirty="0"/>
              <a:t>테이블명 </a:t>
            </a:r>
            <a:r>
              <a:rPr lang="en-US" altLang="ko-KR" dirty="0"/>
              <a:t>MODIFY COLUMN 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Type UNIQUE;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33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9F6A8-999B-B685-8196-E33D8999A7A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Unique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7AB3E9-0605-977B-99AC-CEEF2B174A60}"/>
              </a:ext>
            </a:extLst>
          </p:cNvPr>
          <p:cNvSpPr txBox="1"/>
          <p:nvPr/>
        </p:nvSpPr>
        <p:spPr>
          <a:xfrm>
            <a:off x="129309" y="976544"/>
            <a:ext cx="1192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tb_student_info</a:t>
            </a:r>
            <a:r>
              <a:rPr lang="ko-KR" altLang="en-US" dirty="0"/>
              <a:t> 테이블에 </a:t>
            </a:r>
            <a:r>
              <a:rPr lang="en-US" altLang="ko-KR" dirty="0" err="1"/>
              <a:t>student_number</a:t>
            </a:r>
            <a:r>
              <a:rPr lang="en-US" altLang="ko-KR" dirty="0"/>
              <a:t> </a:t>
            </a:r>
            <a:r>
              <a:rPr lang="ko-KR" altLang="en-US" dirty="0"/>
              <a:t>컬럼을 추가하고</a:t>
            </a:r>
            <a:r>
              <a:rPr lang="en-US" altLang="ko-KR" dirty="0"/>
              <a:t>, Unique</a:t>
            </a:r>
            <a:r>
              <a:rPr lang="ko-KR" altLang="en-US" dirty="0"/>
              <a:t> 제약조건을 </a:t>
            </a:r>
            <a:r>
              <a:rPr lang="ko-KR" altLang="en-US" dirty="0" err="1"/>
              <a:t>추가하시오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073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A58D64-1997-F795-801E-05393A4A9E5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Unique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F00AF-602F-C100-B82D-A02AE459D8C5}"/>
              </a:ext>
            </a:extLst>
          </p:cNvPr>
          <p:cNvSpPr txBox="1">
            <a:spLocks/>
          </p:cNvSpPr>
          <p:nvPr/>
        </p:nvSpPr>
        <p:spPr>
          <a:xfrm>
            <a:off x="129309" y="116601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UNIQUE </a:t>
            </a:r>
            <a:r>
              <a:rPr lang="ko-KR" altLang="en-US" sz="1800" dirty="0"/>
              <a:t>조회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select </a:t>
            </a:r>
            <a:r>
              <a:rPr lang="en-US" altLang="ko-KR" sz="1800" dirty="0" err="1"/>
              <a:t>constraint_name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constraint_type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from </a:t>
            </a:r>
            <a:r>
              <a:rPr lang="en-US" altLang="ko-KR" sz="1800" dirty="0" err="1"/>
              <a:t>information_schema.table_constraints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where </a:t>
            </a:r>
            <a:r>
              <a:rPr lang="en-US" altLang="ko-KR" sz="1800" dirty="0" err="1"/>
              <a:t>table_name</a:t>
            </a:r>
            <a:r>
              <a:rPr lang="en-US" altLang="ko-KR" sz="1800" dirty="0"/>
              <a:t> = ‘</a:t>
            </a:r>
            <a:r>
              <a:rPr lang="en-US" altLang="ko-KR" sz="1800" dirty="0" err="1"/>
              <a:t>tb_student_info</a:t>
            </a:r>
            <a:r>
              <a:rPr lang="en-US" altLang="ko-KR" sz="1800" dirty="0"/>
              <a:t>’;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UNIQUE</a:t>
            </a:r>
            <a:r>
              <a:rPr lang="ko-KR" altLang="en-US" sz="1800" dirty="0"/>
              <a:t> 삭제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DROP</a:t>
            </a:r>
            <a:r>
              <a:rPr lang="ko-KR" altLang="en-US" sz="1800" dirty="0"/>
              <a:t> </a:t>
            </a:r>
            <a:r>
              <a:rPr lang="en-US" altLang="ko-KR" sz="1800" dirty="0"/>
              <a:t>INDEX</a:t>
            </a:r>
            <a:r>
              <a:rPr lang="ko-KR" altLang="en-US" sz="1800" dirty="0"/>
              <a:t> 유니크를 </a:t>
            </a:r>
            <a:r>
              <a:rPr lang="ko-KR" altLang="en-US" sz="1800" dirty="0" err="1"/>
              <a:t>갖고있는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ON </a:t>
            </a:r>
            <a:r>
              <a:rPr lang="ko-KR" altLang="en-US" sz="1800" dirty="0"/>
              <a:t>테이블명</a:t>
            </a:r>
            <a:r>
              <a:rPr lang="en-US" altLang="ko-KR" sz="1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82074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387BB-EBD3-919F-5E8B-009B582DC53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Primary key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15EC0-C6DC-CFE3-31F0-8C84C1EF49F8}"/>
              </a:ext>
            </a:extLst>
          </p:cNvPr>
          <p:cNvSpPr txBox="1"/>
          <p:nvPr/>
        </p:nvSpPr>
        <p:spPr>
          <a:xfrm>
            <a:off x="129309" y="958788"/>
            <a:ext cx="11924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PRIMARY KEY </a:t>
            </a:r>
            <a:r>
              <a:rPr lang="ko-KR" altLang="en-US" b="1" dirty="0"/>
              <a:t>제약조건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 - </a:t>
            </a:r>
            <a:r>
              <a:rPr lang="ko-KR" altLang="en-US" dirty="0"/>
              <a:t>테이블의 대표 키를 선정</a:t>
            </a:r>
            <a:r>
              <a:rPr lang="en-US" altLang="ko-KR" dirty="0"/>
              <a:t>(</a:t>
            </a:r>
            <a:r>
              <a:rPr lang="ko-KR" altLang="en-US" dirty="0"/>
              <a:t>여러 개 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- NOT NULL </a:t>
            </a:r>
            <a:r>
              <a:rPr lang="ko-KR" altLang="en-US" dirty="0"/>
              <a:t>처럼 입력 값 필수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UNIQUE</a:t>
            </a:r>
            <a:r>
              <a:rPr lang="ko-KR" altLang="en-US" dirty="0"/>
              <a:t>와 같이 중복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컬럼 변경 시 데이터가 중복 되어 있지 않아야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161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DDEA3A-16A8-1BE1-DAA1-7D60C59DF65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Primary key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374FD-E37A-A65D-79FC-DE8D3EEA4F08}"/>
              </a:ext>
            </a:extLst>
          </p:cNvPr>
          <p:cNvSpPr txBox="1">
            <a:spLocks/>
          </p:cNvSpPr>
          <p:nvPr/>
        </p:nvSpPr>
        <p:spPr>
          <a:xfrm>
            <a:off x="457200" y="119287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작성 방법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1. </a:t>
            </a:r>
            <a:r>
              <a:rPr lang="ko-KR" altLang="en-US" sz="1800" dirty="0"/>
              <a:t>테이블 생성시 작성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CREATE TABLE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   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유형 </a:t>
            </a:r>
            <a:r>
              <a:rPr lang="en-US" altLang="ko-KR" sz="1800" dirty="0"/>
              <a:t>PRIMARY KEY, 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 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CREATE TABLE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   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유형 </a:t>
            </a:r>
            <a:r>
              <a:rPr lang="en-US" altLang="ko-KR" sz="1800" dirty="0"/>
              <a:t>,…,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   CONSTRAINT PRIMARY KEY(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…)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 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3032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AA000-2DFD-30FA-26A7-B5A2D6662F1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MySQL </a:t>
            </a:r>
            <a:r>
              <a:rPr lang="en-US" altLang="ko-KR" b="1" dirty="0" err="1"/>
              <a:t>DataType</a:t>
            </a:r>
            <a:endParaRPr lang="ko-KR" altLang="en-US" b="1" dirty="0"/>
          </a:p>
        </p:txBody>
      </p:sp>
      <p:sp>
        <p:nvSpPr>
          <p:cNvPr id="13" name="도형 19">
            <a:extLst>
              <a:ext uri="{FF2B5EF4-FFF2-40B4-BE49-F238E27FC236}">
                <a16:creationId xmlns:a16="http://schemas.microsoft.com/office/drawing/2014/main" id="{9ECA4F48-E02D-11AC-93F7-00D9B846AA4F}"/>
              </a:ext>
            </a:extLst>
          </p:cNvPr>
          <p:cNvSpPr>
            <a:spLocks/>
          </p:cNvSpPr>
          <p:nvPr/>
        </p:nvSpPr>
        <p:spPr>
          <a:xfrm>
            <a:off x="423544" y="1242977"/>
            <a:ext cx="11438717" cy="149124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lnSpc>
                <a:spcPct val="200000"/>
              </a:lnSpc>
              <a:buAutoNum type="arabicPeriod"/>
              <a:defRPr/>
            </a:pPr>
            <a:r>
              <a:rPr lang="ko-KR" altLang="en-US" sz="1600" b="1" dirty="0"/>
              <a:t>숫자형 데이터 타입</a:t>
            </a:r>
            <a:endParaRPr lang="en-US" altLang="ko-KR" sz="1600" b="1" dirty="0"/>
          </a:p>
          <a:p>
            <a:pPr marL="342900" indent="-342900" latinLnBrk="0">
              <a:lnSpc>
                <a:spcPct val="200000"/>
              </a:lnSpc>
              <a:buAutoNum type="arabicPeriod"/>
              <a:defRPr/>
            </a:pPr>
            <a:r>
              <a:rPr lang="ko-KR" altLang="en-US" sz="1600" b="1" i="0" dirty="0">
                <a:solidFill>
                  <a:schemeClr val="tx1"/>
                </a:solidFill>
              </a:rPr>
              <a:t>날짜형 데이터 타입</a:t>
            </a:r>
            <a:endParaRPr lang="en-US" altLang="ko-KR" sz="1600" b="1" i="0" dirty="0">
              <a:solidFill>
                <a:schemeClr val="tx1"/>
              </a:solidFill>
            </a:endParaRPr>
          </a:p>
          <a:p>
            <a:pPr marL="342900" indent="-342900" latinLnBrk="0">
              <a:lnSpc>
                <a:spcPct val="200000"/>
              </a:lnSpc>
              <a:buAutoNum type="arabicPeriod"/>
              <a:defRPr/>
            </a:pPr>
            <a:r>
              <a:rPr lang="en-US" altLang="ko-KR" sz="1600" b="1" dirty="0"/>
              <a:t>String </a:t>
            </a:r>
            <a:r>
              <a:rPr lang="ko-KR" altLang="en-US" sz="1600" b="1" dirty="0"/>
              <a:t>데이터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타입</a:t>
            </a:r>
            <a:endParaRPr lang="ko-KR" altLang="en-US" sz="1600" b="1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475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300C03-BF54-E25D-02C7-301F7D13D7B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Primary key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FAB65-6C14-76B4-DDB1-8ED284839C3F}"/>
              </a:ext>
            </a:extLst>
          </p:cNvPr>
          <p:cNvSpPr txBox="1">
            <a:spLocks/>
          </p:cNvSpPr>
          <p:nvPr/>
        </p:nvSpPr>
        <p:spPr>
          <a:xfrm>
            <a:off x="484909" y="824449"/>
            <a:ext cx="11222182" cy="60335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/>
              <a:t>예제</a:t>
            </a:r>
            <a:endParaRPr lang="en-US" altLang="ko-KR" sz="18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CREATE TABLE </a:t>
            </a:r>
            <a:r>
              <a:rPr lang="en-US" altLang="ko-KR" sz="1800" dirty="0" err="1"/>
              <a:t>tb_school_info</a:t>
            </a:r>
            <a:r>
              <a:rPr lang="en-US" altLang="ko-KR" sz="1800" dirty="0"/>
              <a:t>(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school_idx</a:t>
            </a:r>
            <a:r>
              <a:rPr lang="en-US" altLang="ko-KR" sz="1800" dirty="0"/>
              <a:t> int primary key,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school_name</a:t>
            </a:r>
            <a:r>
              <a:rPr lang="en-US" altLang="ko-KR" sz="1800" dirty="0"/>
              <a:t> varchar(20),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school_addr</a:t>
            </a:r>
            <a:r>
              <a:rPr lang="en-US" altLang="ko-KR" sz="1800" dirty="0"/>
              <a:t> varchar(100),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school_phone</a:t>
            </a:r>
            <a:r>
              <a:rPr lang="en-US" altLang="ko-KR" sz="1800" dirty="0"/>
              <a:t> varchar(15)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);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F9295A-58BE-0F0F-4613-EDB0DD0F2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771" y="1131361"/>
            <a:ext cx="53149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87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43FBF9-B271-E9E7-D014-6AF4598D390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Primary key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7DD48-062F-DE18-4C4C-DD44F2AE93CC}"/>
              </a:ext>
            </a:extLst>
          </p:cNvPr>
          <p:cNvSpPr txBox="1"/>
          <p:nvPr/>
        </p:nvSpPr>
        <p:spPr>
          <a:xfrm>
            <a:off x="129309" y="1073276"/>
            <a:ext cx="11924146" cy="3501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작성 방법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2. </a:t>
            </a:r>
            <a:r>
              <a:rPr lang="ko-KR" altLang="en-US" dirty="0"/>
              <a:t>테이블 변경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	ALTER TABLE </a:t>
            </a:r>
            <a:r>
              <a:rPr lang="ko-KR" altLang="en-US" dirty="0"/>
              <a:t>테이블명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	ADD CONSTRAINT PRIMARY KEY(</a:t>
            </a:r>
            <a:r>
              <a:rPr lang="ko-KR" altLang="en-US" dirty="0" err="1"/>
              <a:t>컬럼명</a:t>
            </a:r>
            <a:r>
              <a:rPr lang="en-US" altLang="ko-KR" dirty="0"/>
              <a:t>, …);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3. 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ALTER TABLE </a:t>
            </a:r>
            <a:r>
              <a:rPr lang="ko-KR" altLang="en-US" dirty="0"/>
              <a:t>테이블명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	DROP PRIMARY KEY;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6112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FB8E2-30D2-092F-E505-6C8CC40ED55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Primary key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42AB3-61CF-D3B6-E846-CF91DC5D584F}"/>
              </a:ext>
            </a:extLst>
          </p:cNvPr>
          <p:cNvSpPr txBox="1"/>
          <p:nvPr/>
        </p:nvSpPr>
        <p:spPr>
          <a:xfrm>
            <a:off x="129309" y="1073276"/>
            <a:ext cx="11924146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실습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 </a:t>
            </a:r>
            <a:r>
              <a:rPr lang="en-US" altLang="ko-KR" dirty="0"/>
              <a:t>1. </a:t>
            </a:r>
            <a:r>
              <a:rPr lang="en-US" altLang="ko-KR" dirty="0" err="1"/>
              <a:t>tb_score</a:t>
            </a:r>
            <a:r>
              <a:rPr lang="en-US" altLang="ko-KR" dirty="0"/>
              <a:t> </a:t>
            </a:r>
            <a:r>
              <a:rPr lang="ko-KR" altLang="en-US" dirty="0"/>
              <a:t>테이블을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컬럼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-</a:t>
            </a:r>
            <a:r>
              <a:rPr lang="en-US" altLang="ko-KR" b="1" dirty="0"/>
              <a:t> </a:t>
            </a:r>
            <a:r>
              <a:rPr lang="en-US" altLang="ko-KR" dirty="0" err="1"/>
              <a:t>score_idx</a:t>
            </a:r>
            <a:r>
              <a:rPr lang="en-US" altLang="ko-KR" dirty="0"/>
              <a:t> int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- </a:t>
            </a:r>
            <a:r>
              <a:rPr lang="en-US" altLang="ko-KR" dirty="0" err="1"/>
              <a:t>student_id</a:t>
            </a:r>
            <a:r>
              <a:rPr lang="en-US" altLang="ko-KR" dirty="0"/>
              <a:t> int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- </a:t>
            </a:r>
            <a:r>
              <a:rPr lang="en-US" altLang="ko-KR" dirty="0" err="1"/>
              <a:t>score_season</a:t>
            </a:r>
            <a:r>
              <a:rPr lang="en-US" altLang="ko-KR" dirty="0"/>
              <a:t> varchar(6)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- </a:t>
            </a:r>
            <a:r>
              <a:rPr lang="en-US" altLang="ko-KR" dirty="0" err="1"/>
              <a:t>score_subject</a:t>
            </a:r>
            <a:r>
              <a:rPr lang="en-US" altLang="ko-KR" dirty="0"/>
              <a:t> varchar(20)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- </a:t>
            </a:r>
            <a:r>
              <a:rPr lang="en-US" altLang="ko-KR" dirty="0" err="1"/>
              <a:t>score_point</a:t>
            </a:r>
            <a:r>
              <a:rPr lang="en-US" altLang="ko-KR" dirty="0"/>
              <a:t> int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2. </a:t>
            </a:r>
            <a:r>
              <a:rPr lang="en-US" altLang="ko-KR" dirty="0" err="1"/>
              <a:t>tb_score</a:t>
            </a:r>
            <a:r>
              <a:rPr lang="en-US" altLang="ko-KR" dirty="0"/>
              <a:t> </a:t>
            </a:r>
            <a:r>
              <a:rPr lang="ko-KR" altLang="en-US" dirty="0"/>
              <a:t>테이블의 유일키</a:t>
            </a:r>
            <a:r>
              <a:rPr lang="en-US" altLang="ko-KR" dirty="0"/>
              <a:t>(primary key)</a:t>
            </a:r>
            <a:r>
              <a:rPr lang="ko-KR" altLang="en-US" dirty="0"/>
              <a:t>를 </a:t>
            </a:r>
            <a:r>
              <a:rPr lang="en-US" altLang="ko-KR" dirty="0" err="1"/>
              <a:t>score_idx</a:t>
            </a:r>
            <a:r>
              <a:rPr lang="ko-KR" altLang="en-US" dirty="0"/>
              <a:t>로 </a:t>
            </a:r>
            <a:r>
              <a:rPr lang="ko-KR" altLang="en-US" dirty="0" err="1"/>
              <a:t>설정하시오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09677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DD025E-D1F6-9507-BD7F-42A5025973C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Foreign key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23793-220F-FEC7-E580-0E5BD67A6AF3}"/>
              </a:ext>
            </a:extLst>
          </p:cNvPr>
          <p:cNvSpPr txBox="1"/>
          <p:nvPr/>
        </p:nvSpPr>
        <p:spPr>
          <a:xfrm>
            <a:off x="129309" y="1091130"/>
            <a:ext cx="11924146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FOREIGN KEY </a:t>
            </a:r>
            <a:r>
              <a:rPr lang="ko-KR" altLang="en-US" b="1" dirty="0"/>
              <a:t>제약조건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다른 테이블 과의 참조 관계를 설정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참조된 테이블에서 없는 데이터는 입력 불가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중복 가능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- FK </a:t>
            </a:r>
            <a:r>
              <a:rPr lang="ko-KR" altLang="en-US" dirty="0"/>
              <a:t>조건이 실행 되어있는 테이블의 데이터가 먼저 삭제 되어야 참조 테이블 데이터 삭제 가능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3528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1B8E38-07F2-04B9-B259-DDB73F3CD92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Foreign key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B762E-3431-13A4-C440-E96E31FFBF27}"/>
              </a:ext>
            </a:extLst>
          </p:cNvPr>
          <p:cNvSpPr txBox="1">
            <a:spLocks/>
          </p:cNvSpPr>
          <p:nvPr/>
        </p:nvSpPr>
        <p:spPr>
          <a:xfrm>
            <a:off x="457200" y="1192872"/>
            <a:ext cx="11222182" cy="5420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/>
              <a:t>작성 방법</a:t>
            </a:r>
            <a:endParaRPr lang="en-US" altLang="ko-KR" sz="18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1. </a:t>
            </a:r>
            <a:r>
              <a:rPr lang="ko-KR" altLang="en-US" sz="1800" dirty="0"/>
              <a:t>테이블 생성시 작성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CREATE TABLE </a:t>
            </a:r>
            <a:r>
              <a:rPr lang="ko-KR" altLang="en-US" sz="1800" dirty="0"/>
              <a:t>테이블명 </a:t>
            </a:r>
            <a:r>
              <a:rPr lang="en-US" altLang="ko-KR" sz="1800" dirty="0"/>
              <a:t>(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  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유형</a:t>
            </a:r>
            <a:r>
              <a:rPr lang="en-US" altLang="ko-KR" sz="1800" dirty="0"/>
              <a:t>, …,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   CONSTRAINT FOREIGN KEY(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…)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   REFERENCES </a:t>
            </a:r>
            <a:r>
              <a:rPr lang="ko-KR" altLang="en-US" sz="1800" dirty="0"/>
              <a:t>테이블명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,…)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2. </a:t>
            </a:r>
            <a:r>
              <a:rPr lang="ko-KR" altLang="en-US" sz="1800" dirty="0"/>
              <a:t>테이블 변경</a:t>
            </a:r>
            <a:endParaRPr lang="en-US" altLang="ko-KR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400" dirty="0"/>
              <a:t>  </a:t>
            </a:r>
            <a:r>
              <a:rPr lang="en-US" altLang="ko-KR" sz="1800" dirty="0"/>
              <a:t>ALTER TABLE </a:t>
            </a:r>
            <a:r>
              <a:rPr lang="ko-KR" altLang="en-US" sz="1800" dirty="0" err="1"/>
              <a:t>테이블명</a:t>
            </a:r>
            <a:endParaRPr lang="en-US" altLang="ko-KR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  ADD CONSTRAINT FOREIGN KEY(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…)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  REFERENCES </a:t>
            </a:r>
            <a:r>
              <a:rPr lang="ko-KR" altLang="en-US" sz="1800" dirty="0" err="1"/>
              <a:t>테이블명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,…);</a:t>
            </a:r>
          </a:p>
        </p:txBody>
      </p:sp>
    </p:spTree>
    <p:extLst>
      <p:ext uri="{BB962C8B-B14F-4D97-AF65-F5344CB8AC3E}">
        <p14:creationId xmlns:p14="http://schemas.microsoft.com/office/powerpoint/2010/main" val="1193900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A62CB3-B572-6D98-5038-C47935D6383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Foreign key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B6CF5-23D4-0D96-B6F8-522043447371}"/>
              </a:ext>
            </a:extLst>
          </p:cNvPr>
          <p:cNvSpPr txBox="1">
            <a:spLocks/>
          </p:cNvSpPr>
          <p:nvPr/>
        </p:nvSpPr>
        <p:spPr>
          <a:xfrm>
            <a:off x="457200" y="119287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/>
              <a:t>예제</a:t>
            </a:r>
            <a:endParaRPr lang="en-US" altLang="ko-KR" sz="18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  ALTER TABLE </a:t>
            </a:r>
            <a:r>
              <a:rPr lang="en-US" altLang="ko-KR" sz="1800" dirty="0" err="1"/>
              <a:t>tb_score</a:t>
            </a:r>
            <a:endParaRPr lang="en-US" altLang="ko-KR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  ADD CONSTRAINT FOREIGN KEY(</a:t>
            </a:r>
            <a:r>
              <a:rPr lang="en-US" altLang="ko-KR" sz="1800" dirty="0" err="1"/>
              <a:t>student_id</a:t>
            </a:r>
            <a:r>
              <a:rPr lang="en-US" altLang="ko-KR" sz="1800" dirty="0"/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  REFERENCES </a:t>
            </a:r>
            <a:r>
              <a:rPr lang="en-US" altLang="ko-KR" sz="1800" dirty="0" err="1"/>
              <a:t>tb_student_info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student_id</a:t>
            </a:r>
            <a:r>
              <a:rPr lang="en-US" altLang="ko-KR" sz="180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4FC166-388A-2736-0231-A51F72AA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98" y="3043323"/>
            <a:ext cx="6320207" cy="35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8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DE0956-2C91-840B-1488-39E05F8A96D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숫자형 데이터 타입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4C51BE-F9F9-F407-65CE-E10FA279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55" y="1583454"/>
            <a:ext cx="11763053" cy="403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6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F5918F-2ACD-0298-3169-2D559C48769F}"/>
              </a:ext>
            </a:extLst>
          </p:cNvPr>
          <p:cNvSpPr txBox="1"/>
          <p:nvPr/>
        </p:nvSpPr>
        <p:spPr>
          <a:xfrm>
            <a:off x="129309" y="1542080"/>
            <a:ext cx="11924146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- BIT(</a:t>
            </a:r>
            <a:r>
              <a:rPr lang="ko-KR" altLang="en-US" sz="1800" dirty="0"/>
              <a:t>값</a:t>
            </a:r>
            <a:r>
              <a:rPr lang="en-US" altLang="ko-KR" sz="1800" dirty="0"/>
              <a:t>) : 1~64 </a:t>
            </a:r>
            <a:r>
              <a:rPr lang="ko-KR" altLang="en-US" sz="1800" dirty="0"/>
              <a:t>까지 사용가능</a:t>
            </a:r>
            <a:r>
              <a:rPr lang="en-US" altLang="ko-KR" sz="1800" dirty="0"/>
              <a:t>(</a:t>
            </a:r>
            <a:r>
              <a:rPr lang="ko-KR" altLang="en-US" sz="1800" dirty="0"/>
              <a:t>기본값 </a:t>
            </a:r>
            <a:r>
              <a:rPr lang="en-US" altLang="ko-KR" sz="1800" dirty="0"/>
              <a:t>: 1)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- TINYINT(</a:t>
            </a:r>
            <a:r>
              <a:rPr lang="ko-KR" altLang="en-US" sz="1800" dirty="0"/>
              <a:t>값</a:t>
            </a:r>
            <a:r>
              <a:rPr lang="en-US" altLang="ko-KR" sz="1800" dirty="0"/>
              <a:t>) : -128~127, unsigned</a:t>
            </a:r>
            <a:r>
              <a:rPr lang="ko-KR" altLang="en-US" sz="1800" dirty="0"/>
              <a:t>  </a:t>
            </a:r>
            <a:r>
              <a:rPr lang="en-US" altLang="ko-KR" sz="1800" dirty="0"/>
              <a:t>0~255 (</a:t>
            </a:r>
            <a:r>
              <a:rPr lang="ko-KR" altLang="en-US" sz="1800" dirty="0"/>
              <a:t>기본값 </a:t>
            </a:r>
            <a:r>
              <a:rPr lang="en-US" altLang="ko-KR" sz="1800" dirty="0"/>
              <a:t>: 0)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- BOOL, BOIOLEAN : 0=false, 1 =true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- SMALLINT(</a:t>
            </a:r>
            <a:r>
              <a:rPr lang="ko-KR" altLang="en-US" sz="1800" dirty="0"/>
              <a:t>값</a:t>
            </a:r>
            <a:r>
              <a:rPr lang="en-US" altLang="ko-KR" sz="1800" dirty="0"/>
              <a:t>) : -32768~32767, unsigned 0~65535 (</a:t>
            </a:r>
            <a:r>
              <a:rPr lang="ko-KR" altLang="en-US" sz="1800" dirty="0"/>
              <a:t>기본값 </a:t>
            </a:r>
            <a:r>
              <a:rPr lang="en-US" altLang="ko-KR" sz="1800" dirty="0"/>
              <a:t>: 0)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- MEDIUMINT(</a:t>
            </a:r>
            <a:r>
              <a:rPr lang="ko-KR" altLang="en-US" sz="1800" dirty="0"/>
              <a:t>값</a:t>
            </a:r>
            <a:r>
              <a:rPr lang="en-US" altLang="ko-KR" sz="1800" dirty="0"/>
              <a:t>) : -8388608~8388607, unsigned 0~16777215  (</a:t>
            </a:r>
            <a:r>
              <a:rPr lang="ko-KR" altLang="en-US" sz="1800" dirty="0"/>
              <a:t>기본값 </a:t>
            </a:r>
            <a:r>
              <a:rPr lang="en-US" altLang="ko-KR" sz="1800" dirty="0"/>
              <a:t>: 0)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- INT(</a:t>
            </a:r>
            <a:r>
              <a:rPr lang="ko-KR" altLang="en-US" sz="1800" dirty="0"/>
              <a:t>값</a:t>
            </a:r>
            <a:r>
              <a:rPr lang="en-US" altLang="ko-KR" sz="1800" dirty="0"/>
              <a:t>), INTEGER(</a:t>
            </a:r>
            <a:r>
              <a:rPr lang="ko-KR" altLang="en-US" sz="1800" dirty="0"/>
              <a:t>값</a:t>
            </a:r>
            <a:r>
              <a:rPr lang="en-US" altLang="ko-KR" sz="1800" dirty="0"/>
              <a:t>) : -2147483648~2147483647, unsigned 0~4294967295  (</a:t>
            </a:r>
            <a:r>
              <a:rPr lang="ko-KR" altLang="en-US" sz="1800" dirty="0"/>
              <a:t>기본값 </a:t>
            </a:r>
            <a:r>
              <a:rPr lang="en-US" altLang="ko-KR" sz="1800" dirty="0"/>
              <a:t>: 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27DE41-61E0-0638-74F9-D9B90B3CA6A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숫자형 데이터 타입</a:t>
            </a:r>
          </a:p>
        </p:txBody>
      </p:sp>
    </p:spTree>
    <p:extLst>
      <p:ext uri="{BB962C8B-B14F-4D97-AF65-F5344CB8AC3E}">
        <p14:creationId xmlns:p14="http://schemas.microsoft.com/office/powerpoint/2010/main" val="88918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AA73F4-8518-C4A5-E72A-F539829EC566}"/>
              </a:ext>
            </a:extLst>
          </p:cNvPr>
          <p:cNvSpPr txBox="1"/>
          <p:nvPr/>
        </p:nvSpPr>
        <p:spPr>
          <a:xfrm>
            <a:off x="129309" y="1334331"/>
            <a:ext cx="11924146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BIGINT(</a:t>
            </a:r>
            <a:r>
              <a:rPr lang="ko-KR" altLang="en-US" sz="1800" dirty="0"/>
              <a:t>값</a:t>
            </a:r>
            <a:r>
              <a:rPr lang="en-US" altLang="ko-KR" sz="1800" dirty="0"/>
              <a:t>) : -9223372036854775808~92233720368054775807,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  </a:t>
            </a:r>
            <a:r>
              <a:rPr lang="en-US" altLang="ko-KR" sz="1800" dirty="0"/>
              <a:t>unsigned 0~18446744073709551615 (</a:t>
            </a:r>
            <a:r>
              <a:rPr lang="ko-KR" altLang="en-US" sz="1800" dirty="0"/>
              <a:t>기본값 </a:t>
            </a:r>
            <a:r>
              <a:rPr lang="en-US" altLang="ko-KR" sz="1800" dirty="0"/>
              <a:t>: 0)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- DECIMAL(</a:t>
            </a:r>
            <a:r>
              <a:rPr lang="ko-KR" altLang="en-US" sz="1800" dirty="0"/>
              <a:t>값</a:t>
            </a:r>
            <a:r>
              <a:rPr lang="en-US" altLang="ko-KR" sz="1800" dirty="0"/>
              <a:t>,</a:t>
            </a:r>
            <a:r>
              <a:rPr lang="ko-KR" altLang="en-US" sz="1800" dirty="0"/>
              <a:t>값</a:t>
            </a:r>
            <a:r>
              <a:rPr lang="en-US" altLang="ko-KR" sz="1800" dirty="0"/>
              <a:t>), DEC(</a:t>
            </a:r>
            <a:r>
              <a:rPr lang="ko-KR" altLang="en-US" sz="1800" dirty="0"/>
              <a:t>값</a:t>
            </a:r>
            <a:r>
              <a:rPr lang="en-US" altLang="ko-KR" sz="1800" dirty="0"/>
              <a:t> ,</a:t>
            </a:r>
            <a:r>
              <a:rPr lang="ko-KR" altLang="en-US" sz="1800" dirty="0"/>
              <a:t>값</a:t>
            </a:r>
            <a:r>
              <a:rPr lang="en-US" altLang="ko-KR" sz="1800" dirty="0"/>
              <a:t>), NUMBERIC(</a:t>
            </a:r>
            <a:r>
              <a:rPr lang="ko-KR" altLang="en-US" sz="1800" dirty="0"/>
              <a:t>값</a:t>
            </a:r>
            <a:r>
              <a:rPr lang="en-US" altLang="ko-KR" sz="1800" dirty="0"/>
              <a:t> ,</a:t>
            </a:r>
            <a:r>
              <a:rPr lang="ko-KR" altLang="en-US" sz="1800" dirty="0"/>
              <a:t>값</a:t>
            </a:r>
            <a:r>
              <a:rPr lang="en-US" altLang="ko-KR" sz="1800" dirty="0"/>
              <a:t>) : </a:t>
            </a:r>
            <a:r>
              <a:rPr lang="ko-KR" altLang="en-US" sz="1800" dirty="0"/>
              <a:t>정확한 소수점 길이 제한</a:t>
            </a:r>
            <a:r>
              <a:rPr lang="en-US" altLang="ko-KR" sz="1800" dirty="0"/>
              <a:t> (</a:t>
            </a:r>
            <a:r>
              <a:rPr lang="ko-KR" altLang="en-US" sz="1800" dirty="0"/>
              <a:t>기본값 </a:t>
            </a:r>
            <a:r>
              <a:rPr lang="en-US" altLang="ko-KR" sz="1800" dirty="0"/>
              <a:t>: 0) 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- FLOAT(</a:t>
            </a:r>
            <a:r>
              <a:rPr lang="ko-KR" altLang="en-US" sz="1800" dirty="0"/>
              <a:t>값</a:t>
            </a:r>
            <a:r>
              <a:rPr lang="en-US" altLang="ko-KR" sz="1800" dirty="0"/>
              <a:t>,</a:t>
            </a:r>
            <a:r>
              <a:rPr lang="ko-KR" altLang="en-US" sz="1800" dirty="0"/>
              <a:t>값</a:t>
            </a:r>
            <a:r>
              <a:rPr lang="en-US" altLang="ko-KR" sz="1800" dirty="0"/>
              <a:t>) : -3.402823466E+38~-1.175494351E-38, 0, 1.175494351E-38~3.402823466E+38 (</a:t>
            </a:r>
            <a:r>
              <a:rPr lang="ko-KR" altLang="en-US" sz="1800" dirty="0"/>
              <a:t>기본값 </a:t>
            </a:r>
            <a:r>
              <a:rPr lang="en-US" altLang="ko-KR" sz="1800" dirty="0"/>
              <a:t>: 0)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- DOUBLE(</a:t>
            </a:r>
            <a:r>
              <a:rPr lang="ko-KR" altLang="en-US" sz="1800" dirty="0"/>
              <a:t>값</a:t>
            </a:r>
            <a:r>
              <a:rPr lang="en-US" altLang="ko-KR" sz="1800" dirty="0"/>
              <a:t>, </a:t>
            </a:r>
            <a:r>
              <a:rPr lang="ko-KR" altLang="en-US" sz="1800" dirty="0"/>
              <a:t>값</a:t>
            </a:r>
            <a:r>
              <a:rPr lang="en-US" altLang="ko-KR" sz="1800" dirty="0"/>
              <a:t>) : -1.7976931348623157E+308~-2.2250738585072014E-308, 0, 2.2250738585072014E-308~1.7976931348623157E+308  (</a:t>
            </a:r>
            <a:r>
              <a:rPr lang="ko-KR" altLang="en-US" sz="1800" dirty="0"/>
              <a:t>기본값 </a:t>
            </a:r>
            <a:r>
              <a:rPr lang="en-US" altLang="ko-KR" sz="1800" dirty="0"/>
              <a:t>: 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19DA-FE32-4A24-93A3-7095A7948AE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숫자형 데이터 타입</a:t>
            </a:r>
          </a:p>
        </p:txBody>
      </p:sp>
    </p:spTree>
    <p:extLst>
      <p:ext uri="{BB962C8B-B14F-4D97-AF65-F5344CB8AC3E}">
        <p14:creationId xmlns:p14="http://schemas.microsoft.com/office/powerpoint/2010/main" val="425335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046243-A1D1-CC85-F26A-3A9530C238B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날짜형 데이터 타입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ED1225-03D9-9DD9-C304-1B415F256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" y="895584"/>
            <a:ext cx="4372585" cy="18862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B93383-BBA6-175F-E5D2-60FFC0D5E183}"/>
              </a:ext>
            </a:extLst>
          </p:cNvPr>
          <p:cNvSpPr txBox="1"/>
          <p:nvPr/>
        </p:nvSpPr>
        <p:spPr>
          <a:xfrm>
            <a:off x="129309" y="2966311"/>
            <a:ext cx="11252200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DATE : '1000-01-01'~ '9999-12-31‘(YYYY-MM-DD)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DATETIME : '1000-01-01 00:00:00.000000'~'9999-12-31 23:59:59.999999‘(YYYY-MM-DD </a:t>
            </a:r>
            <a:r>
              <a:rPr lang="en-US" altLang="ko-KR" dirty="0" err="1"/>
              <a:t>hh:mm:ss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TIMESTAMP : '1970-01-01 00:00:01.000000'UTC~'2038-01-19 03:14:07.999999'UTC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   (</a:t>
            </a:r>
            <a:r>
              <a:rPr lang="en-US" altLang="ko-KR" b="1" dirty="0"/>
              <a:t>Coordinated Universal Time (UTC), UTC +0</a:t>
            </a:r>
            <a:r>
              <a:rPr lang="en-US" altLang="ko-KR" dirty="0"/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- TIME : '-838:59:59.000000'~'838:59:59.000000‘ (‘</a:t>
            </a:r>
            <a:r>
              <a:rPr lang="en-US" altLang="ko-KR" sz="1800" dirty="0" err="1"/>
              <a:t>hh:mm:ss</a:t>
            </a:r>
            <a:r>
              <a:rPr lang="en-US" altLang="ko-KR" sz="1800" dirty="0"/>
              <a:t>’)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- YEAR : 1901~2155(</a:t>
            </a:r>
            <a:r>
              <a:rPr lang="en-US" altLang="ko-KR" sz="1800" dirty="0" err="1"/>
              <a:t>yyyy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sz="1800" dirty="0"/>
              <a:t>TIMESTAMP : '1970-01-01 00:00:01.000000'UTC~'2038-01-19 03:14:07.999999'UTC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  </a:t>
            </a:r>
            <a:r>
              <a:rPr lang="en-US" altLang="ko-KR" sz="1800" dirty="0"/>
              <a:t>(</a:t>
            </a:r>
            <a:r>
              <a:rPr lang="en-US" altLang="ko-KR" b="1" dirty="0"/>
              <a:t>Coordinated Universal Time (UTC), UTC +0</a:t>
            </a:r>
            <a:r>
              <a:rPr lang="en-US" altLang="ko-KR" dirty="0"/>
              <a:t> </a:t>
            </a:r>
            <a:r>
              <a:rPr lang="en-US" altLang="ko-KR" sz="1800" dirty="0"/>
              <a:t>)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16760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4D136-780A-5065-C8C6-A1D5BA5362C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문자형 데이터 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15FE4-F79A-8CA7-9369-6EB098298495}"/>
              </a:ext>
            </a:extLst>
          </p:cNvPr>
          <p:cNvSpPr txBox="1"/>
          <p:nvPr/>
        </p:nvSpPr>
        <p:spPr>
          <a:xfrm>
            <a:off x="584200" y="970688"/>
            <a:ext cx="11252200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dirty="0"/>
              <a:t>CHAR(</a:t>
            </a:r>
            <a:r>
              <a:rPr lang="ko-KR" altLang="en-US" dirty="0"/>
              <a:t>값</a:t>
            </a:r>
            <a:r>
              <a:rPr lang="en-US" altLang="ko-KR" dirty="0"/>
              <a:t>) : ~255, </a:t>
            </a:r>
            <a:r>
              <a:rPr lang="ko-KR" altLang="en-US" dirty="0"/>
              <a:t>오른쪽에 공백이 </a:t>
            </a:r>
            <a:r>
              <a:rPr lang="ko-KR" altLang="en-US" dirty="0" err="1"/>
              <a:t>채워짐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dirty="0"/>
              <a:t>VARCHAR(</a:t>
            </a:r>
            <a:r>
              <a:rPr lang="ko-KR" altLang="en-US" dirty="0"/>
              <a:t>값</a:t>
            </a:r>
            <a:r>
              <a:rPr lang="en-US" altLang="ko-KR" dirty="0"/>
              <a:t>) : ~65535, </a:t>
            </a:r>
            <a:r>
              <a:rPr lang="ko-KR" altLang="en-US" dirty="0" err="1"/>
              <a:t>가변길이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dirty="0"/>
              <a:t>BLOB : 65,535 (2</a:t>
            </a:r>
            <a:r>
              <a:rPr lang="en-US" altLang="ko-KR" b="1" baseline="30000" dirty="0"/>
              <a:t>16</a:t>
            </a:r>
            <a:r>
              <a:rPr lang="ko-KR" altLang="en-US" dirty="0"/>
              <a:t> − </a:t>
            </a:r>
            <a:r>
              <a:rPr lang="en-US" altLang="ko-KR" dirty="0"/>
              <a:t>1)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dirty="0"/>
              <a:t>TEXT : 65,535 (2</a:t>
            </a:r>
            <a:r>
              <a:rPr lang="en-US" altLang="ko-KR" b="1" baseline="30000" dirty="0"/>
              <a:t>16</a:t>
            </a:r>
            <a:r>
              <a:rPr lang="ko-KR" altLang="en-US" dirty="0"/>
              <a:t> − </a:t>
            </a:r>
            <a:r>
              <a:rPr lang="en-US" altLang="ko-KR" dirty="0"/>
              <a:t>1)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dirty="0"/>
              <a:t>LONGBLOB : 4,294,967,295(4GB(2</a:t>
            </a:r>
            <a:r>
              <a:rPr lang="en-US" altLang="ko-KR" b="1" baseline="30000" dirty="0"/>
              <a:t>32</a:t>
            </a:r>
            <a:r>
              <a:rPr lang="en-US" altLang="ko-KR" dirty="0"/>
              <a:t>-1))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dirty="0"/>
              <a:t>LONGTEXT : 4,294,967,295(4GB(2</a:t>
            </a:r>
            <a:r>
              <a:rPr lang="en-US" altLang="ko-KR" b="1" baseline="30000" dirty="0"/>
              <a:t>32</a:t>
            </a:r>
            <a:r>
              <a:rPr lang="en-US" altLang="ko-KR" dirty="0"/>
              <a:t>-1))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528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A51446-4427-FAFC-813A-5D73F095F54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5049B-9C14-F17C-7541-32B5C907A480}"/>
              </a:ext>
            </a:extLst>
          </p:cNvPr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800" dirty="0"/>
              <a:t>Default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800" dirty="0"/>
              <a:t>Not null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800" dirty="0"/>
              <a:t>Unique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800" dirty="0"/>
              <a:t>Primary Key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800" dirty="0"/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60245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A8B0F1-97BF-F89C-CEC3-731EFD275C7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- Default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530861-2072-3767-4BE6-2291393FE483}"/>
              </a:ext>
            </a:extLst>
          </p:cNvPr>
          <p:cNvSpPr txBox="1"/>
          <p:nvPr/>
        </p:nvSpPr>
        <p:spPr>
          <a:xfrm>
            <a:off x="129310" y="1047565"/>
            <a:ext cx="11924146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Default </a:t>
            </a:r>
            <a:r>
              <a:rPr lang="ko-KR" altLang="en-US" dirty="0"/>
              <a:t>제약 조건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컬럼</a:t>
            </a:r>
            <a:r>
              <a:rPr lang="en-US" altLang="ko-KR" dirty="0"/>
              <a:t>(field)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기본 값을 설정할 수 있게 해 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입력하지 않아도 기본적으로 입력이 되어 값의 누락 방지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작성방법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1) </a:t>
            </a:r>
            <a:r>
              <a:rPr lang="ko-KR" altLang="en-US" dirty="0"/>
              <a:t>테이블 생성시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ex) CREATE TABLE </a:t>
            </a:r>
            <a:r>
              <a:rPr lang="en-US" altLang="ko-KR" dirty="0" err="1"/>
              <a:t>data_insert_history</a:t>
            </a:r>
            <a:r>
              <a:rPr lang="en-US" altLang="ko-KR" dirty="0"/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table_name</a:t>
            </a:r>
            <a:r>
              <a:rPr lang="en-US" altLang="ko-KR" dirty="0"/>
              <a:t> varchar(100),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inserted_date</a:t>
            </a:r>
            <a:r>
              <a:rPr lang="en-US" altLang="ko-KR" dirty="0"/>
              <a:t> timestamp default now()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);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09AFDB-ED80-ABF6-1754-9E99C1736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258" y="2623370"/>
            <a:ext cx="5336345" cy="360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9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1132</Words>
  <Application>Microsoft Office PowerPoint</Application>
  <PresentationFormat>와이드스크린</PresentationFormat>
  <Paragraphs>185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91</cp:revision>
  <dcterms:created xsi:type="dcterms:W3CDTF">2024-06-23T05:25:09Z</dcterms:created>
  <dcterms:modified xsi:type="dcterms:W3CDTF">2024-07-10T08:26:12Z</dcterms:modified>
</cp:coreProperties>
</file>