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0" r:id="rId6"/>
    <p:sldId id="261" r:id="rId7"/>
    <p:sldId id="265" r:id="rId8"/>
    <p:sldId id="263" r:id="rId9"/>
    <p:sldId id="264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97D2D-748F-4685-B51C-40512B402E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2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Function, View, Trigger, Procedure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70EFA0-FC84-A0BD-61DA-FAEB990C9DC7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C8BCA-8C87-2BC0-C18D-9D357A5DD353}"/>
              </a:ext>
            </a:extLst>
          </p:cNvPr>
          <p:cNvSpPr txBox="1"/>
          <p:nvPr/>
        </p:nvSpPr>
        <p:spPr>
          <a:xfrm>
            <a:off x="129309" y="923278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OLD.</a:t>
            </a:r>
            <a:r>
              <a:rPr lang="ko-KR" altLang="en-US" b="1" dirty="0" err="1"/>
              <a:t>컬럼명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UPDATE,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동작에서 사용되며</a:t>
            </a:r>
            <a:r>
              <a:rPr lang="en-US" altLang="ko-KR" dirty="0"/>
              <a:t>, </a:t>
            </a:r>
            <a:r>
              <a:rPr lang="ko-KR" altLang="en-US" dirty="0" err="1"/>
              <a:t>변경전</a:t>
            </a:r>
            <a:r>
              <a:rPr lang="en-US" altLang="ko-KR" dirty="0"/>
              <a:t>/</a:t>
            </a:r>
            <a:r>
              <a:rPr lang="ko-KR" altLang="en-US" dirty="0" err="1"/>
              <a:t>삭제전</a:t>
            </a:r>
            <a:r>
              <a:rPr lang="ko-KR" altLang="en-US" dirty="0"/>
              <a:t> 컬럼의 데이터를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NEW.</a:t>
            </a:r>
            <a:r>
              <a:rPr lang="ko-KR" altLang="en-US" b="1" dirty="0" err="1"/>
              <a:t>컬럼명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INSERT, UPDATE </a:t>
            </a:r>
            <a:r>
              <a:rPr lang="ko-KR" altLang="en-US" dirty="0"/>
              <a:t>동작에서 사용되며</a:t>
            </a:r>
            <a:r>
              <a:rPr lang="en-US" altLang="ko-KR" dirty="0"/>
              <a:t>,  </a:t>
            </a:r>
            <a:r>
              <a:rPr lang="ko-KR" altLang="en-US" dirty="0"/>
              <a:t>새로이 입력될 데이터를 사용할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DELIMITER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Trigger, Procedure</a:t>
            </a:r>
            <a:r>
              <a:rPr lang="ko-KR" altLang="en-US" dirty="0"/>
              <a:t>에서 사용하는 구문을 묶어 주는 역할을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67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36DC3-5D40-7427-8A85-4F4275169B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4A51-2258-C4EB-F2FE-5004C84DD36A}"/>
              </a:ext>
            </a:extLst>
          </p:cNvPr>
          <p:cNvSpPr txBox="1"/>
          <p:nvPr/>
        </p:nvSpPr>
        <p:spPr>
          <a:xfrm>
            <a:off x="129309" y="990600"/>
            <a:ext cx="11924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구조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CREATE TRIGGER </a:t>
            </a:r>
            <a:r>
              <a:rPr lang="en-US" altLang="ko-KR" dirty="0" err="1"/>
              <a:t>trigger_name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{BEFORE | AFTER} {INSERT | UPDATE | DELETE}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ON </a:t>
            </a:r>
            <a:r>
              <a:rPr lang="en-US" altLang="ko-KR" dirty="0" err="1"/>
              <a:t>table_name</a:t>
            </a:r>
            <a:r>
              <a:rPr lang="en-US" altLang="ko-KR" dirty="0"/>
              <a:t> FOR EACH ROW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BEGIN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--trigger body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END;//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;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239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5070-BB5F-FD09-0981-842DEE00AA02}"/>
              </a:ext>
            </a:extLst>
          </p:cNvPr>
          <p:cNvSpPr txBox="1"/>
          <p:nvPr/>
        </p:nvSpPr>
        <p:spPr>
          <a:xfrm>
            <a:off x="129309" y="990600"/>
            <a:ext cx="119241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delimiter //</a:t>
            </a:r>
          </a:p>
          <a:p>
            <a:pPr marL="0" indent="0">
              <a:buNone/>
            </a:pPr>
            <a:r>
              <a:rPr lang="en-US" altLang="ko-KR" dirty="0"/>
              <a:t>CREATE TRIGGER </a:t>
            </a:r>
            <a:r>
              <a:rPr lang="en-US" altLang="ko-KR" dirty="0" err="1"/>
              <a:t>trigger_inster_score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AFTER INSERT</a:t>
            </a:r>
          </a:p>
          <a:p>
            <a:pPr marL="0" indent="0">
              <a:buNone/>
            </a:pPr>
            <a:r>
              <a:rPr lang="en-US" altLang="ko-KR" dirty="0"/>
              <a:t>ON </a:t>
            </a:r>
            <a:r>
              <a:rPr lang="en-US" altLang="ko-KR" dirty="0" err="1"/>
              <a:t>tb_score</a:t>
            </a:r>
            <a:r>
              <a:rPr lang="en-US" altLang="ko-KR" dirty="0"/>
              <a:t> FOR EACH ROW</a:t>
            </a:r>
          </a:p>
          <a:p>
            <a:pPr marL="0" indent="0">
              <a:buNone/>
            </a:pPr>
            <a:r>
              <a:rPr lang="en-US" altLang="ko-KR" dirty="0"/>
              <a:t>BEGIN 	</a:t>
            </a:r>
          </a:p>
          <a:p>
            <a:pPr marL="0" indent="0">
              <a:buNone/>
            </a:pPr>
            <a:r>
              <a:rPr lang="en-US" altLang="ko-KR" dirty="0"/>
              <a:t>	INSERT INTO </a:t>
            </a:r>
            <a:r>
              <a:rPr lang="en-US" altLang="ko-KR" dirty="0" err="1"/>
              <a:t>tb_score_history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student_id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           </a:t>
            </a:r>
            <a:r>
              <a:rPr lang="en-US" altLang="ko-KR" dirty="0" err="1"/>
              <a:t>score_subject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score_point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insert_time</a:t>
            </a: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	) VALUES(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NEW.student_id</a:t>
            </a:r>
            <a:r>
              <a:rPr lang="en-US" altLang="ko-KR" dirty="0"/>
              <a:t>, </a:t>
            </a:r>
            <a:r>
              <a:rPr lang="en-US" altLang="ko-KR" dirty="0" err="1"/>
              <a:t>NEW.score_subject,NEW.score_point,CURRENT_TIMESTAMP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	);</a:t>
            </a:r>
          </a:p>
          <a:p>
            <a:pPr marL="0" indent="0">
              <a:buNone/>
            </a:pPr>
            <a:r>
              <a:rPr lang="en-US" altLang="ko-KR" dirty="0"/>
              <a:t>END;//</a:t>
            </a:r>
          </a:p>
          <a:p>
            <a:pPr marL="0" indent="0">
              <a:buNone/>
            </a:pPr>
            <a:r>
              <a:rPr lang="en-US" altLang="ko-KR" dirty="0"/>
              <a:t>delimiter 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29480-3436-1E1C-0259-50CFED89D7C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790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634A3-2615-A58D-E56F-D57951AD889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Procedure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6FD10-F998-EC07-1859-4B950E9CE906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프로시저</a:t>
            </a:r>
            <a:r>
              <a:rPr lang="en-US" altLang="ko-KR" b="1" dirty="0"/>
              <a:t>(Procedure)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여러 쿼리를 한번에 실행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함수와의 차이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</a:t>
            </a:r>
            <a:r>
              <a:rPr lang="en-US" altLang="ko-KR" dirty="0"/>
              <a:t>(Function) : </a:t>
            </a:r>
            <a:r>
              <a:rPr lang="ko-KR" altLang="en-US" dirty="0"/>
              <a:t>클라이언트에서 처리</a:t>
            </a:r>
            <a:r>
              <a:rPr lang="en-US" altLang="ko-KR" dirty="0"/>
              <a:t>, </a:t>
            </a:r>
            <a:r>
              <a:rPr lang="ko-KR" altLang="en-US" dirty="0" err="1"/>
              <a:t>리턴값</a:t>
            </a:r>
            <a:r>
              <a:rPr lang="ko-KR" altLang="en-US" dirty="0"/>
              <a:t> 필수</a:t>
            </a:r>
            <a:r>
              <a:rPr lang="en-US" altLang="ko-KR" dirty="0"/>
              <a:t>, </a:t>
            </a:r>
            <a:r>
              <a:rPr lang="ko-KR" altLang="en-US" dirty="0"/>
              <a:t>리턴 값 하나만 반환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프로시저</a:t>
            </a:r>
            <a:r>
              <a:rPr lang="en-US" altLang="ko-KR" dirty="0"/>
              <a:t>(Procedure) : </a:t>
            </a:r>
            <a:r>
              <a:rPr lang="ko-KR" altLang="en-US" dirty="0"/>
              <a:t>서버로 보내서 처리</a:t>
            </a:r>
            <a:r>
              <a:rPr lang="en-US" altLang="ko-KR" dirty="0"/>
              <a:t>, </a:t>
            </a:r>
            <a:r>
              <a:rPr lang="ko-KR" altLang="en-US" dirty="0"/>
              <a:t>리턴 값 선택</a:t>
            </a:r>
            <a:r>
              <a:rPr lang="en-US" altLang="ko-KR" dirty="0"/>
              <a:t>, </a:t>
            </a:r>
            <a:r>
              <a:rPr lang="ko-KR" altLang="en-US" dirty="0" err="1"/>
              <a:t>리턴값</a:t>
            </a:r>
            <a:r>
              <a:rPr lang="ko-KR" altLang="en-US" dirty="0"/>
              <a:t> 여러 개 반환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 SQL </a:t>
            </a:r>
            <a:r>
              <a:rPr lang="ko-KR" altLang="en-US" dirty="0">
                <a:solidFill>
                  <a:srgbClr val="FF0000"/>
                </a:solidFill>
              </a:rPr>
              <a:t>처리를 하는 위치의 차이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9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E7620-5000-4FF5-3BC6-9A5DBC1E800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Procedure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04EC3-7F6E-109A-73FD-5A4F690D5865}"/>
              </a:ext>
            </a:extLst>
          </p:cNvPr>
          <p:cNvSpPr txBox="1"/>
          <p:nvPr/>
        </p:nvSpPr>
        <p:spPr>
          <a:xfrm>
            <a:off x="129309" y="990600"/>
            <a:ext cx="1192414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구조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//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CREATE PROCEDURE </a:t>
            </a:r>
            <a:r>
              <a:rPr lang="ko-KR" altLang="en-US" dirty="0"/>
              <a:t>프로시저명</a:t>
            </a:r>
            <a:r>
              <a:rPr lang="en-US" altLang="ko-KR" dirty="0"/>
              <a:t>(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파라미터 선언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BEGIN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내용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END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DELIMITER ;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실행방법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</a:t>
            </a:r>
            <a:r>
              <a:rPr lang="en-US" altLang="ko-KR" dirty="0"/>
              <a:t>CALL </a:t>
            </a:r>
            <a:r>
              <a:rPr lang="ko-KR" altLang="en-US" dirty="0"/>
              <a:t>프로시저명</a:t>
            </a:r>
            <a:r>
              <a:rPr lang="en-US" altLang="ko-KR" dirty="0"/>
              <a:t>(</a:t>
            </a:r>
            <a:r>
              <a:rPr lang="ko-KR" altLang="en-US" dirty="0"/>
              <a:t>파라미터</a:t>
            </a:r>
            <a:r>
              <a:rPr lang="en-US" altLang="ko-KR" dirty="0"/>
              <a:t>);</a:t>
            </a:r>
            <a:endParaRPr lang="en-US" altLang="ko-KR" b="1" dirty="0"/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62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Function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데이터베이스에서 함수는 일반적인 프로그래밍언어에서 </a:t>
            </a:r>
            <a:r>
              <a:rPr lang="en-US" altLang="ko-KR" dirty="0"/>
              <a:t>Method</a:t>
            </a:r>
            <a:r>
              <a:rPr lang="ko-KR" altLang="en-US" dirty="0"/>
              <a:t>의 역할과 동일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입력값을</a:t>
            </a:r>
            <a:r>
              <a:rPr lang="ko-KR" altLang="en-US" dirty="0"/>
              <a:t> 받아 특정한 작업을 수행하고 결과값을 출력하는 구조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함수에서 </a:t>
            </a:r>
            <a:r>
              <a:rPr lang="ko-KR" altLang="en-US" dirty="0" err="1"/>
              <a:t>입력값을</a:t>
            </a:r>
            <a:r>
              <a:rPr lang="ko-KR" altLang="en-US" dirty="0"/>
              <a:t> 받아 처리하고 해당 결과 값을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함수 호출 문에서 반환된 값으로 사용할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04318-712D-0928-781E-F20A19E1569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8654-F3DB-F2A9-4FD9-3CE633381AA0}"/>
              </a:ext>
            </a:extLst>
          </p:cNvPr>
          <p:cNvSpPr txBox="1"/>
          <p:nvPr/>
        </p:nvSpPr>
        <p:spPr>
          <a:xfrm>
            <a:off x="129309" y="981075"/>
            <a:ext cx="5047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구조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함수명</a:t>
            </a:r>
            <a:r>
              <a:rPr lang="en-US" altLang="ko-KR" dirty="0"/>
              <a:t>’(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파라미터</a:t>
            </a:r>
            <a:endParaRPr lang="en-US" altLang="ko-KR" dirty="0"/>
          </a:p>
          <a:p>
            <a:r>
              <a:rPr lang="en-US" altLang="ko-KR" dirty="0"/>
              <a:t>) RETURNS</a:t>
            </a:r>
            <a:r>
              <a:rPr lang="ko-KR" altLang="en-US" dirty="0"/>
              <a:t> 반환할 데이터 타입</a:t>
            </a:r>
            <a:endParaRPr lang="en-US" altLang="ko-KR" dirty="0"/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수행할</a:t>
            </a:r>
            <a:r>
              <a:rPr lang="en-US" altLang="ko-KR" dirty="0"/>
              <a:t> </a:t>
            </a:r>
            <a:r>
              <a:rPr lang="ko-KR" altLang="en-US" dirty="0"/>
              <a:t>쿼리</a:t>
            </a:r>
            <a:endParaRPr lang="en-US" altLang="ko-KR" dirty="0"/>
          </a:p>
          <a:p>
            <a:r>
              <a:rPr lang="en-US" altLang="ko-KR" dirty="0"/>
              <a:t>	RETURN </a:t>
            </a:r>
            <a:r>
              <a:rPr lang="ko-KR" altLang="en-US" dirty="0"/>
              <a:t>반환할 값</a:t>
            </a:r>
            <a:endParaRPr lang="en-US" altLang="ko-KR" dirty="0"/>
          </a:p>
          <a:p>
            <a:r>
              <a:rPr lang="en-US" altLang="ko-KR" dirty="0"/>
              <a:t>END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BF980-B5A4-C3CD-44DA-E1B03486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82" y="1581150"/>
            <a:ext cx="4714875" cy="451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B3463-33B3-0E3C-CB3C-D0FD21375728}"/>
              </a:ext>
            </a:extLst>
          </p:cNvPr>
          <p:cNvSpPr txBox="1"/>
          <p:nvPr/>
        </p:nvSpPr>
        <p:spPr>
          <a:xfrm>
            <a:off x="6091382" y="981075"/>
            <a:ext cx="504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 예시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0454E-DC46-FC67-2859-47D9529EF914}"/>
              </a:ext>
            </a:extLst>
          </p:cNvPr>
          <p:cNvSpPr txBox="1"/>
          <p:nvPr/>
        </p:nvSpPr>
        <p:spPr>
          <a:xfrm>
            <a:off x="172532" y="3627290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삭제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 FUNCTION </a:t>
            </a:r>
            <a:r>
              <a:rPr lang="ko-KR" altLang="en-US" dirty="0" err="1"/>
              <a:t>함수명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 err="1"/>
              <a:t>get_name</a:t>
            </a:r>
            <a:r>
              <a:rPr lang="en-US" altLang="ko-KR" dirty="0"/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C4965E-2E87-F590-1535-86D0432E2D76}"/>
              </a:ext>
            </a:extLst>
          </p:cNvPr>
          <p:cNvSpPr/>
          <p:nvPr/>
        </p:nvSpPr>
        <p:spPr>
          <a:xfrm>
            <a:off x="172532" y="5981700"/>
            <a:ext cx="52705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함수 생성이 </a:t>
            </a:r>
            <a:r>
              <a:rPr lang="ko-KR" altLang="en-US" dirty="0">
                <a:solidFill>
                  <a:srgbClr val="FF0000"/>
                </a:solidFill>
              </a:rPr>
              <a:t>안 될 경우 </a:t>
            </a:r>
            <a:r>
              <a:rPr lang="ko-KR" altLang="en-US" dirty="0"/>
              <a:t>아래의 내용 입력 후 생성</a:t>
            </a:r>
            <a:endParaRPr lang="en-US" altLang="ko-KR" dirty="0"/>
          </a:p>
          <a:p>
            <a:r>
              <a:rPr lang="ko-KR" altLang="en-US" dirty="0"/>
              <a:t>SET GLOBAL </a:t>
            </a:r>
            <a:r>
              <a:rPr lang="ko-KR" altLang="en-US" dirty="0" err="1"/>
              <a:t>log_bin_trust_function_creators</a:t>
            </a:r>
            <a:r>
              <a:rPr lang="ko-KR" altLang="en-US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41891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CD071F-FB1D-9F08-880F-538B7EDB90F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Function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06B45-15B8-A04E-7F12-06A3973AFF2A}"/>
              </a:ext>
            </a:extLst>
          </p:cNvPr>
          <p:cNvSpPr txBox="1"/>
          <p:nvPr/>
        </p:nvSpPr>
        <p:spPr>
          <a:xfrm>
            <a:off x="129309" y="923278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student_id</a:t>
            </a:r>
            <a:r>
              <a:rPr lang="ko-KR" altLang="en-US" dirty="0"/>
              <a:t> 값을 파라미터로 받아서 학생 이름을 출력하는 </a:t>
            </a:r>
            <a:r>
              <a:rPr lang="en-US" altLang="ko-KR" dirty="0"/>
              <a:t>Function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생성하고 학생 이름을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(Function </a:t>
            </a:r>
            <a:r>
              <a:rPr lang="ko-KR" altLang="en-US" dirty="0"/>
              <a:t>명 </a:t>
            </a:r>
            <a:r>
              <a:rPr lang="en-US" altLang="ko-KR" dirty="0"/>
              <a:t>: </a:t>
            </a:r>
            <a:r>
              <a:rPr lang="ko-KR" altLang="en-US" dirty="0"/>
              <a:t>루</a:t>
            </a:r>
            <a:r>
              <a:rPr lang="en-US" altLang="ko-KR" dirty="0"/>
              <a:t>_</a:t>
            </a:r>
            <a:r>
              <a:rPr lang="en-US" altLang="ko-KR" dirty="0" err="1"/>
              <a:t>getName</a:t>
            </a:r>
            <a:r>
              <a:rPr lang="en-US" altLang="ko-KR" dirty="0"/>
              <a:t>(</a:t>
            </a:r>
            <a:r>
              <a:rPr lang="en-US" altLang="ko-KR" dirty="0" err="1"/>
              <a:t>studentId</a:t>
            </a:r>
            <a:r>
              <a:rPr lang="en-US" altLang="ko-KR" dirty="0"/>
              <a:t>), </a:t>
            </a:r>
            <a:r>
              <a:rPr lang="ko-KR" altLang="en-US" dirty="0"/>
              <a:t>파라미터 </a:t>
            </a:r>
            <a:r>
              <a:rPr lang="en-US" altLang="ko-KR" dirty="0"/>
              <a:t>: </a:t>
            </a:r>
            <a:r>
              <a:rPr lang="en-US" altLang="ko-KR" dirty="0" err="1"/>
              <a:t>student_id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44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2F61E-AD6E-8C90-C5A4-1820181ECC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1C640-E37C-DAFA-34EE-54A3E5BD88DD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View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 존재하는 일종의 가상 테이블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View</a:t>
            </a:r>
            <a:r>
              <a:rPr lang="ko-KR" altLang="en-US" dirty="0"/>
              <a:t>를 이용하여 실제 테이블처럼 행과 열을 가지고 있지만</a:t>
            </a:r>
            <a:r>
              <a:rPr lang="en-US" altLang="ko-KR" dirty="0"/>
              <a:t>, </a:t>
            </a:r>
            <a:r>
              <a:rPr lang="ko-KR" altLang="en-US" dirty="0"/>
              <a:t>실제로 데이터를 저장하고 있지는 않다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주로  </a:t>
            </a:r>
            <a:r>
              <a:rPr lang="en-US" altLang="ko-KR" dirty="0"/>
              <a:t>Join, Union </a:t>
            </a:r>
            <a:r>
              <a:rPr lang="ko-KR" altLang="en-US" dirty="0"/>
              <a:t>된 쿼리를 지정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특정 사용자에게 테이블 전체가 아닌 필요한 필드만 보여줄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복잡한 쿼리를 단순화해서 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쿼리 재사용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한번 정의된 뷰는 변경 불가능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작업에 많은 제한 사항을 가짐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view</a:t>
            </a:r>
            <a:r>
              <a:rPr lang="ko-KR" altLang="en-US" dirty="0"/>
              <a:t>는 자신만의 인덱스를 가질 수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8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8612A-11FD-487D-FC1F-42082A5614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2176-5BF8-9AE0-02B5-213C12C16BD4}"/>
              </a:ext>
            </a:extLst>
          </p:cNvPr>
          <p:cNvSpPr txBox="1"/>
          <p:nvPr/>
        </p:nvSpPr>
        <p:spPr>
          <a:xfrm>
            <a:off x="129309" y="1037578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생성구조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CREATE VIEW </a:t>
            </a:r>
            <a:r>
              <a:rPr lang="ko-KR" altLang="en-US" dirty="0"/>
              <a:t>뷰 이름 </a:t>
            </a:r>
            <a:r>
              <a:rPr lang="en-US" altLang="ko-KR" dirty="0"/>
              <a:t>AS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SELECT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….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FROM</a:t>
            </a:r>
            <a:r>
              <a:rPr lang="ko-KR" altLang="en-US" dirty="0"/>
              <a:t> 테이블 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WHERE</a:t>
            </a:r>
            <a:r>
              <a:rPr lang="ko-KR" altLang="en-US" dirty="0"/>
              <a:t> 조건</a:t>
            </a:r>
            <a:r>
              <a:rPr lang="en-US" altLang="ko-KR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E9CA69-4861-6E99-2AD9-DDFD70B5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1396500"/>
            <a:ext cx="6400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0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53811-F3D2-4101-16C6-AC0912C42F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EB5CD-8132-3058-0152-0A080ACD81AD}"/>
              </a:ext>
            </a:extLst>
          </p:cNvPr>
          <p:cNvSpPr txBox="1"/>
          <p:nvPr/>
        </p:nvSpPr>
        <p:spPr>
          <a:xfrm>
            <a:off x="129309" y="1037578"/>
            <a:ext cx="37092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삭제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 VIEW </a:t>
            </a:r>
            <a:r>
              <a:rPr lang="ko-KR" altLang="en-US" dirty="0"/>
              <a:t>뷰 이름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DROP</a:t>
            </a:r>
            <a:r>
              <a:rPr lang="ko-KR" altLang="en-US" dirty="0"/>
              <a:t> </a:t>
            </a:r>
            <a:r>
              <a:rPr lang="en-US" altLang="ko-KR" dirty="0"/>
              <a:t>view </a:t>
            </a:r>
            <a:r>
              <a:rPr lang="en-US" altLang="ko-KR" dirty="0" err="1"/>
              <a:t>v_student_score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18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09229E-4E71-B4B9-B2D8-767439AB23E0}"/>
              </a:ext>
            </a:extLst>
          </p:cNvPr>
          <p:cNvSpPr txBox="1"/>
          <p:nvPr/>
        </p:nvSpPr>
        <p:spPr>
          <a:xfrm>
            <a:off x="129309" y="923278"/>
            <a:ext cx="1192414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실습 </a:t>
            </a:r>
            <a:r>
              <a:rPr lang="en-US" altLang="ko-KR" b="1" dirty="0"/>
              <a:t>1. </a:t>
            </a:r>
            <a:r>
              <a:rPr lang="ko-KR" altLang="en-US" b="1" dirty="0"/>
              <a:t>학생 정보를 출력하는 </a:t>
            </a:r>
            <a:r>
              <a:rPr lang="en-US" altLang="ko-KR" b="1" dirty="0"/>
              <a:t>View</a:t>
            </a:r>
            <a:r>
              <a:rPr lang="ko-KR" altLang="en-US" b="1" dirty="0"/>
              <a:t>를 </a:t>
            </a:r>
            <a:r>
              <a:rPr lang="ko-KR" altLang="en-US" b="1" dirty="0" err="1"/>
              <a:t>생성하시오</a:t>
            </a:r>
            <a:r>
              <a:rPr lang="en-US" altLang="ko-KR" b="1" dirty="0"/>
              <a:t>.(view </a:t>
            </a:r>
            <a:r>
              <a:rPr lang="ko-KR" altLang="en-US" b="1" dirty="0"/>
              <a:t>명 </a:t>
            </a:r>
            <a:r>
              <a:rPr lang="en-US" altLang="ko-KR" b="1" dirty="0"/>
              <a:t>: </a:t>
            </a:r>
            <a:r>
              <a:rPr lang="en-US" altLang="ko-KR" b="1" dirty="0" err="1"/>
              <a:t>v_student_info</a:t>
            </a:r>
            <a:r>
              <a:rPr lang="en-US" altLang="ko-KR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en-US" altLang="ko-KR" b="1" dirty="0" err="1"/>
              <a:t>student_id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student_name</a:t>
            </a:r>
            <a:r>
              <a:rPr lang="en-US" altLang="ko-KR" b="1" dirty="0"/>
              <a:t>, </a:t>
            </a:r>
            <a:r>
              <a:rPr lang="en-US" altLang="ko-KR" b="1" dirty="0" err="1"/>
              <a:t>student_grade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student_school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student_school_area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zipcode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 err="1"/>
              <a:t>student_addr</a:t>
            </a:r>
            <a:r>
              <a:rPr lang="en-US" altLang="ko-KR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C3C34-987A-4A95-3FFF-60551CADAF6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View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638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0B29C-A151-8F15-C093-305311CAA6C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Trigger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0DF93-B364-02C2-1C7A-25F58A64BD2A}"/>
              </a:ext>
            </a:extLst>
          </p:cNvPr>
          <p:cNvSpPr txBox="1"/>
          <p:nvPr/>
        </p:nvSpPr>
        <p:spPr>
          <a:xfrm>
            <a:off x="129309" y="923278"/>
            <a:ext cx="119241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트리거</a:t>
            </a:r>
            <a:r>
              <a:rPr lang="en-US" altLang="ko-KR" b="1" dirty="0"/>
              <a:t>(Trigger)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주로 테이블에 연결 되어 </a:t>
            </a:r>
            <a:r>
              <a:rPr lang="en-US" altLang="ko-KR" dirty="0"/>
              <a:t>Insert, Update, Delete </a:t>
            </a:r>
            <a:r>
              <a:rPr lang="ko-KR" altLang="en-US" dirty="0"/>
              <a:t>명령에서 동작하며</a:t>
            </a:r>
            <a:r>
              <a:rPr lang="en-US" altLang="ko-KR" dirty="0"/>
              <a:t>, Before, After</a:t>
            </a:r>
            <a:r>
              <a:rPr lang="ko-KR" altLang="en-US" dirty="0"/>
              <a:t>로 나뉘어 전 후로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1</a:t>
            </a:r>
            <a:r>
              <a:rPr lang="ko-KR" altLang="en-US" dirty="0"/>
              <a:t>회 실행이 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너무 많은 트리거는 성능에 큰 영향을 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프로그램 보수 시 혼잡이 가중된다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TCL </a:t>
            </a:r>
            <a:r>
              <a:rPr lang="ko-KR" altLang="en-US" dirty="0"/>
              <a:t>명령은 사용이 불가</a:t>
            </a:r>
            <a:r>
              <a:rPr lang="en-US" altLang="ko-KR" dirty="0"/>
              <a:t>(COMMIT, ROLLBACK, SAVEPOINT)</a:t>
            </a:r>
          </a:p>
        </p:txBody>
      </p:sp>
    </p:spTree>
    <p:extLst>
      <p:ext uri="{BB962C8B-B14F-4D97-AF65-F5344CB8AC3E}">
        <p14:creationId xmlns:p14="http://schemas.microsoft.com/office/powerpoint/2010/main" val="67692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670</Words>
  <Application>Microsoft Office PowerPoint</Application>
  <PresentationFormat>와이드스크린</PresentationFormat>
  <Paragraphs>132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169</cp:revision>
  <dcterms:created xsi:type="dcterms:W3CDTF">2024-06-23T05:25:09Z</dcterms:created>
  <dcterms:modified xsi:type="dcterms:W3CDTF">2024-07-16T10:16:43Z</dcterms:modified>
</cp:coreProperties>
</file>